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Override PartName="/ppt/diagrams/data1.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rawings/drawing1.xml" ContentType="application/vnd.openxmlformats-officedocument.drawingml.chartshapes+xml"/>
  <Override PartName="/ppt/diagrams/data2.xml" ContentType="application/vnd.openxmlformats-officedocument.drawingml.diagramData+xml"/>
  <Override PartName="/ppt/presentation.xml" ContentType="application/vnd.openxmlformats-officedocument.presentationml.presentation.main+xml"/>
  <Override PartName="/ppt/slides/slide7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6.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67.xml" ContentType="application/vnd.openxmlformats-officedocument.presentationml.slide+xml"/>
  <Override PartName="/ppt/slides/slide71.xml" ContentType="application/vnd.openxmlformats-officedocument.presentationml.slide+xml"/>
  <Override PartName="/ppt/slides/slide59.xml" ContentType="application/vnd.openxmlformats-officedocument.presentationml.slide+xml"/>
  <Override PartName="/ppt/slides/slide82.xml" ContentType="application/vnd.openxmlformats-officedocument.presentationml.slide+xml"/>
  <Override PartName="/ppt/slides/slide58.xml" ContentType="application/vnd.openxmlformats-officedocument.presentationml.slide+xml"/>
  <Override PartName="/ppt/slides/slide81.xml" ContentType="application/vnd.openxmlformats-officedocument.presentationml.slide+xml"/>
  <Override PartName="/ppt/slides/slide70.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0.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80.xml" ContentType="application/vnd.openxmlformats-officedocument.presentationml.slide+xml"/>
  <Override PartName="/ppt/slides/slide76.xml" ContentType="application/vnd.openxmlformats-officedocument.presentationml.slide+xml"/>
  <Override PartName="/ppt/slides/slide52.xml" ContentType="application/vnd.openxmlformats-officedocument.presentationml.slide+xml"/>
  <Override PartName="/ppt/slides/slide75.xml" ContentType="application/vnd.openxmlformats-officedocument.presentationml.slide+xml"/>
  <Override PartName="/ppt/slides/slide51.xml" ContentType="application/vnd.openxmlformats-officedocument.presentationml.slide+xml"/>
  <Override PartName="/ppt/slides/slide74.xml" ContentType="application/vnd.openxmlformats-officedocument.presentationml.slide+xml"/>
  <Override PartName="/ppt/slides/slide53.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79.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72.xml" ContentType="application/vnd.openxmlformats-officedocument.presentationml.slide+xml"/>
  <Override PartName="/ppt/slideMasters/slideMaster2.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3.xml" ContentType="application/vnd.openxmlformats-officedocument.presentationml.slideMaster+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19.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rawing3.xml" ContentType="application/vnd.ms-office.drawingml.diagramDrawing+xml"/>
  <Override PartName="/ppt/notesMasters/notesMaster1.xml" ContentType="application/vnd.openxmlformats-officedocument.presentationml.notesMaster+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handoutMasters/handoutMaster1.xml" ContentType="application/vnd.openxmlformats-officedocument.presentationml.handoutMaster+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9" r:id="rId1"/>
    <p:sldMasterId id="2147483855" r:id="rId2"/>
    <p:sldMasterId id="2147483871" r:id="rId3"/>
  </p:sldMasterIdLst>
  <p:notesMasterIdLst>
    <p:notesMasterId r:id="rId86"/>
  </p:notesMasterIdLst>
  <p:handoutMasterIdLst>
    <p:handoutMasterId r:id="rId87"/>
  </p:handoutMasterIdLst>
  <p:sldIdLst>
    <p:sldId id="319" r:id="rId4"/>
    <p:sldId id="550" r:id="rId5"/>
    <p:sldId id="551" r:id="rId6"/>
    <p:sldId id="460" r:id="rId7"/>
    <p:sldId id="584" r:id="rId8"/>
    <p:sldId id="515" r:id="rId9"/>
    <p:sldId id="582" r:id="rId10"/>
    <p:sldId id="581" r:id="rId11"/>
    <p:sldId id="547" r:id="rId12"/>
    <p:sldId id="563" r:id="rId13"/>
    <p:sldId id="545" r:id="rId14"/>
    <p:sldId id="546" r:id="rId15"/>
    <p:sldId id="583" r:id="rId16"/>
    <p:sldId id="552" r:id="rId17"/>
    <p:sldId id="553" r:id="rId18"/>
    <p:sldId id="597" r:id="rId19"/>
    <p:sldId id="533" r:id="rId20"/>
    <p:sldId id="592" r:id="rId21"/>
    <p:sldId id="588" r:id="rId22"/>
    <p:sldId id="554" r:id="rId23"/>
    <p:sldId id="587" r:id="rId24"/>
    <p:sldId id="495" r:id="rId25"/>
    <p:sldId id="519" r:id="rId26"/>
    <p:sldId id="525" r:id="rId27"/>
    <p:sldId id="524" r:id="rId28"/>
    <p:sldId id="513" r:id="rId29"/>
    <p:sldId id="529" r:id="rId30"/>
    <p:sldId id="516" r:id="rId31"/>
    <p:sldId id="555" r:id="rId32"/>
    <p:sldId id="543" r:id="rId33"/>
    <p:sldId id="488" r:id="rId34"/>
    <p:sldId id="541" r:id="rId35"/>
    <p:sldId id="558" r:id="rId36"/>
    <p:sldId id="557" r:id="rId37"/>
    <p:sldId id="508" r:id="rId38"/>
    <p:sldId id="509" r:id="rId39"/>
    <p:sldId id="527" r:id="rId40"/>
    <p:sldId id="559" r:id="rId41"/>
    <p:sldId id="568" r:id="rId42"/>
    <p:sldId id="511" r:id="rId43"/>
    <p:sldId id="589" r:id="rId44"/>
    <p:sldId id="538" r:id="rId45"/>
    <p:sldId id="539" r:id="rId46"/>
    <p:sldId id="540" r:id="rId47"/>
    <p:sldId id="566" r:id="rId48"/>
    <p:sldId id="535" r:id="rId49"/>
    <p:sldId id="512" r:id="rId50"/>
    <p:sldId id="575" r:id="rId51"/>
    <p:sldId id="580" r:id="rId52"/>
    <p:sldId id="586" r:id="rId53"/>
    <p:sldId id="528" r:id="rId54"/>
    <p:sldId id="572" r:id="rId55"/>
    <p:sldId id="573" r:id="rId56"/>
    <p:sldId id="577" r:id="rId57"/>
    <p:sldId id="556" r:id="rId58"/>
    <p:sldId id="560" r:id="rId59"/>
    <p:sldId id="567" r:id="rId60"/>
    <p:sldId id="561" r:id="rId61"/>
    <p:sldId id="579" r:id="rId62"/>
    <p:sldId id="569" r:id="rId63"/>
    <p:sldId id="585" r:id="rId64"/>
    <p:sldId id="549" r:id="rId65"/>
    <p:sldId id="522" r:id="rId66"/>
    <p:sldId id="570" r:id="rId67"/>
    <p:sldId id="565" r:id="rId68"/>
    <p:sldId id="571" r:id="rId69"/>
    <p:sldId id="472" r:id="rId70"/>
    <p:sldId id="576" r:id="rId71"/>
    <p:sldId id="505" r:id="rId72"/>
    <p:sldId id="325" r:id="rId73"/>
    <p:sldId id="536" r:id="rId74"/>
    <p:sldId id="523" r:id="rId75"/>
    <p:sldId id="499" r:id="rId76"/>
    <p:sldId id="542" r:id="rId77"/>
    <p:sldId id="510" r:id="rId78"/>
    <p:sldId id="534" r:id="rId79"/>
    <p:sldId id="564" r:id="rId80"/>
    <p:sldId id="578" r:id="rId81"/>
    <p:sldId id="593" r:id="rId82"/>
    <p:sldId id="594" r:id="rId83"/>
    <p:sldId id="595" r:id="rId84"/>
    <p:sldId id="596" r:id="rId85"/>
  </p:sldIdLst>
  <p:sldSz cx="9144000" cy="5143500" type="screen16x9"/>
  <p:notesSz cx="7010400" cy="9236075"/>
  <p:custDataLst>
    <p:tags r:id="rId88"/>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096" algn="ctr" rtl="0" fontAlgn="base">
      <a:spcBef>
        <a:spcPct val="0"/>
      </a:spcBef>
      <a:spcAft>
        <a:spcPct val="0"/>
      </a:spcAft>
      <a:defRPr sz="2400" kern="1200">
        <a:solidFill>
          <a:schemeClr val="tx1"/>
        </a:solidFill>
        <a:latin typeface="Arial" charset="0"/>
        <a:ea typeface="+mn-ea"/>
        <a:cs typeface="+mn-cs"/>
      </a:defRPr>
    </a:lvl2pPr>
    <a:lvl3pPr marL="914192" algn="ctr" rtl="0" fontAlgn="base">
      <a:spcBef>
        <a:spcPct val="0"/>
      </a:spcBef>
      <a:spcAft>
        <a:spcPct val="0"/>
      </a:spcAft>
      <a:defRPr sz="2400" kern="1200">
        <a:solidFill>
          <a:schemeClr val="tx1"/>
        </a:solidFill>
        <a:latin typeface="Arial" charset="0"/>
        <a:ea typeface="+mn-ea"/>
        <a:cs typeface="+mn-cs"/>
      </a:defRPr>
    </a:lvl3pPr>
    <a:lvl4pPr marL="1371288" algn="ctr" rtl="0" fontAlgn="base">
      <a:spcBef>
        <a:spcPct val="0"/>
      </a:spcBef>
      <a:spcAft>
        <a:spcPct val="0"/>
      </a:spcAft>
      <a:defRPr sz="2400" kern="1200">
        <a:solidFill>
          <a:schemeClr val="tx1"/>
        </a:solidFill>
        <a:latin typeface="Arial" charset="0"/>
        <a:ea typeface="+mn-ea"/>
        <a:cs typeface="+mn-cs"/>
      </a:defRPr>
    </a:lvl4pPr>
    <a:lvl5pPr marL="1828385" algn="ctr" rtl="0" fontAlgn="base">
      <a:spcBef>
        <a:spcPct val="0"/>
      </a:spcBef>
      <a:spcAft>
        <a:spcPct val="0"/>
      </a:spcAft>
      <a:defRPr sz="2400" kern="1200">
        <a:solidFill>
          <a:schemeClr val="tx1"/>
        </a:solidFill>
        <a:latin typeface="Arial" charset="0"/>
        <a:ea typeface="+mn-ea"/>
        <a:cs typeface="+mn-cs"/>
      </a:defRPr>
    </a:lvl5pPr>
    <a:lvl6pPr marL="2285480" algn="l" defTabSz="914192" rtl="0" eaLnBrk="1" latinLnBrk="0" hangingPunct="1">
      <a:defRPr sz="2400" kern="1200">
        <a:solidFill>
          <a:schemeClr val="tx1"/>
        </a:solidFill>
        <a:latin typeface="Arial" charset="0"/>
        <a:ea typeface="+mn-ea"/>
        <a:cs typeface="+mn-cs"/>
      </a:defRPr>
    </a:lvl6pPr>
    <a:lvl7pPr marL="2742577" algn="l" defTabSz="914192" rtl="0" eaLnBrk="1" latinLnBrk="0" hangingPunct="1">
      <a:defRPr sz="2400" kern="1200">
        <a:solidFill>
          <a:schemeClr val="tx1"/>
        </a:solidFill>
        <a:latin typeface="Arial" charset="0"/>
        <a:ea typeface="+mn-ea"/>
        <a:cs typeface="+mn-cs"/>
      </a:defRPr>
    </a:lvl7pPr>
    <a:lvl8pPr marL="3199673" algn="l" defTabSz="914192" rtl="0" eaLnBrk="1" latinLnBrk="0" hangingPunct="1">
      <a:defRPr sz="2400" kern="1200">
        <a:solidFill>
          <a:schemeClr val="tx1"/>
        </a:solidFill>
        <a:latin typeface="Arial" charset="0"/>
        <a:ea typeface="+mn-ea"/>
        <a:cs typeface="+mn-cs"/>
      </a:defRPr>
    </a:lvl8pPr>
    <a:lvl9pPr marL="3656769" algn="l" defTabSz="914192"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19">
          <p15:clr>
            <a:srgbClr val="A4A3A4"/>
          </p15:clr>
        </p15:guide>
        <p15:guide id="2" orient="horz" pos="144">
          <p15:clr>
            <a:srgbClr val="A4A3A4"/>
          </p15:clr>
        </p15:guide>
        <p15:guide id="3" orient="horz" pos="576">
          <p15:clr>
            <a:srgbClr val="A4A3A4"/>
          </p15:clr>
        </p15:guide>
        <p15:guide id="4" orient="horz" pos="2918">
          <p15:clr>
            <a:srgbClr val="A4A3A4"/>
          </p15:clr>
        </p15:guide>
        <p15:guide id="5" pos="2882">
          <p15:clr>
            <a:srgbClr val="A4A3A4"/>
          </p15:clr>
        </p15:guide>
        <p15:guide id="6" pos="240">
          <p15:clr>
            <a:srgbClr val="A4A3A4"/>
          </p15:clr>
        </p15:guide>
        <p15:guide id="7" pos="5520">
          <p15:clr>
            <a:srgbClr val="A4A3A4"/>
          </p15:clr>
        </p15:guide>
      </p15:sldGuideLst>
    </p:ext>
    <p:ext uri="{2D200454-40CA-4A62-9FC3-DE9A4176ACB9}">
      <p15:notesGuideLst xmlns:p15="http://schemas.microsoft.com/office/powerpoint/2012/main">
        <p15:guide id="1" orient="horz" pos="2909" userDrawn="1">
          <p15:clr>
            <a:srgbClr val="A4A3A4"/>
          </p15:clr>
        </p15:guide>
        <p15:guide id="2" orient="horz" pos="181" userDrawn="1">
          <p15:clr>
            <a:srgbClr val="A4A3A4"/>
          </p15:clr>
        </p15:guide>
        <p15:guide id="3" pos="2208" userDrawn="1">
          <p15:clr>
            <a:srgbClr val="A4A3A4"/>
          </p15:clr>
        </p15:guide>
        <p15:guide id="4" pos="209" userDrawn="1">
          <p15:clr>
            <a:srgbClr val="A4A3A4"/>
          </p15:clr>
        </p15:guide>
        <p15:guide id="5" pos="42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DF00"/>
    <a:srgbClr val="609800"/>
    <a:srgbClr val="60AD00"/>
    <a:srgbClr val="F1BF00"/>
    <a:srgbClr val="F1BF29"/>
    <a:srgbClr val="DB1E2C"/>
    <a:srgbClr val="339900"/>
    <a:srgbClr val="008040"/>
    <a:srgbClr val="CAAE55"/>
    <a:srgbClr val="DB1E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673" autoAdjust="0"/>
    <p:restoredTop sz="88004" autoAdjust="0"/>
  </p:normalViewPr>
  <p:slideViewPr>
    <p:cSldViewPr>
      <p:cViewPr varScale="1">
        <p:scale>
          <a:sx n="76" d="100"/>
          <a:sy n="76" d="100"/>
        </p:scale>
        <p:origin x="432" y="66"/>
      </p:cViewPr>
      <p:guideLst>
        <p:guide orient="horz" pos="1619"/>
        <p:guide orient="horz" pos="144"/>
        <p:guide orient="horz" pos="576"/>
        <p:guide orient="horz" pos="2918"/>
        <p:guide pos="2882"/>
        <p:guide pos="240"/>
        <p:guide pos="5520"/>
      </p:guideLst>
    </p:cSldViewPr>
  </p:slideViewPr>
  <p:notesTextViewPr>
    <p:cViewPr>
      <p:scale>
        <a:sx n="3" d="2"/>
        <a:sy n="3" d="2"/>
      </p:scale>
      <p:origin x="0" y="0"/>
    </p:cViewPr>
  </p:notesTextViewPr>
  <p:sorterViewPr>
    <p:cViewPr>
      <p:scale>
        <a:sx n="190" d="100"/>
        <a:sy n="190" d="100"/>
      </p:scale>
      <p:origin x="0" y="-30306"/>
    </p:cViewPr>
  </p:sorterViewPr>
  <p:notesViewPr>
    <p:cSldViewPr>
      <p:cViewPr varScale="1">
        <p:scale>
          <a:sx n="59" d="100"/>
          <a:sy n="59" d="100"/>
        </p:scale>
        <p:origin x="-2630" y="-82"/>
      </p:cViewPr>
      <p:guideLst>
        <p:guide orient="horz" pos="2909"/>
        <p:guide orient="horz" pos="181"/>
        <p:guide pos="2208"/>
        <p:guide pos="209"/>
        <p:guide pos="4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95" Type="http://schemas.openxmlformats.org/officeDocument/2006/relationships/customXml" Target="../customXml/item3.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9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ffSosa\Documents\Box%20Sync\SystemBandwidt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bg1"/>
                </a:solidFill>
                <a:latin typeface="+mn-lt"/>
                <a:ea typeface="+mn-ea"/>
                <a:cs typeface="+mn-cs"/>
              </a:defRPr>
            </a:pPr>
            <a:r>
              <a:rPr lang="en-US" b="1" i="1" dirty="0"/>
              <a:t>System Throughput (MB/s)</a:t>
            </a:r>
          </a:p>
        </c:rich>
      </c:tx>
      <c:overlay val="0"/>
      <c:spPr>
        <a:noFill/>
        <a:ln>
          <a:noFill/>
        </a:ln>
        <a:effectLst/>
      </c:spPr>
      <c:txPr>
        <a:bodyPr rot="0" spcFirstLastPara="1" vertOverflow="ellipsis" vert="horz" wrap="square" anchor="ctr" anchorCtr="1"/>
        <a:lstStyle/>
        <a:p>
          <a:pPr>
            <a:defRPr sz="1400" b="1" i="1" u="none" strike="noStrike" kern="1200" spc="0" baseline="0">
              <a:solidFill>
                <a:schemeClr val="bg1"/>
              </a:solidFill>
              <a:latin typeface="+mn-lt"/>
              <a:ea typeface="+mn-ea"/>
              <a:cs typeface="+mn-cs"/>
            </a:defRPr>
          </a:pPr>
          <a:endParaRPr lang="en-US"/>
        </a:p>
      </c:txPr>
    </c:title>
    <c:autoTitleDeleted val="0"/>
    <c:plotArea>
      <c:layout/>
      <c:lineChart>
        <c:grouping val="standard"/>
        <c:varyColors val="0"/>
        <c:ser>
          <c:idx val="0"/>
          <c:order val="0"/>
          <c:tx>
            <c:strRef>
              <c:f>Sheet2!$B$4</c:f>
              <c:strCache>
                <c:ptCount val="1"/>
                <c:pt idx="0">
                  <c:v>RF140-72 (40 X 40G)</c:v>
                </c:pt>
              </c:strCache>
            </c:strRef>
          </c:tx>
          <c:spPr>
            <a:ln w="28575" cap="rnd">
              <a:solidFill>
                <a:schemeClr val="accent1"/>
              </a:solidFill>
              <a:round/>
            </a:ln>
            <a:effectLst/>
          </c:spPr>
          <c:marker>
            <c:symbol val="none"/>
          </c:marker>
          <c:cat>
            <c:strRef>
              <c:f>Sheet2!$C$3:$G$3</c:f>
              <c:strCache>
                <c:ptCount val="5"/>
                <c:pt idx="0">
                  <c:v>4K</c:v>
                </c:pt>
                <c:pt idx="1">
                  <c:v>16K</c:v>
                </c:pt>
                <c:pt idx="2">
                  <c:v>64K</c:v>
                </c:pt>
                <c:pt idx="3">
                  <c:v>256K</c:v>
                </c:pt>
                <c:pt idx="4">
                  <c:v>1M</c:v>
                </c:pt>
              </c:strCache>
            </c:strRef>
          </c:cat>
          <c:val>
            <c:numRef>
              <c:f>Sheet2!$C$4:$G$4</c:f>
              <c:numCache>
                <c:formatCode>0.00</c:formatCode>
                <c:ptCount val="5"/>
                <c:pt idx="0">
                  <c:v>90</c:v>
                </c:pt>
                <c:pt idx="1">
                  <c:v>120</c:v>
                </c:pt>
                <c:pt idx="2">
                  <c:v>120</c:v>
                </c:pt>
                <c:pt idx="3">
                  <c:v>120</c:v>
                </c:pt>
                <c:pt idx="4">
                  <c:v>120</c:v>
                </c:pt>
              </c:numCache>
            </c:numRef>
          </c:val>
          <c:smooth val="0"/>
          <c:extLst>
            <c:ext xmlns:c16="http://schemas.microsoft.com/office/drawing/2014/chart" uri="{C3380CC4-5D6E-409C-BE32-E72D297353CC}">
              <c16:uniqueId val="{00000000-4FB1-4FAA-AEED-317F74E7237B}"/>
            </c:ext>
          </c:extLst>
        </c:ser>
        <c:ser>
          <c:idx val="1"/>
          <c:order val="1"/>
          <c:tx>
            <c:strRef>
              <c:f>Sheet2!$B$5</c:f>
              <c:strCache>
                <c:ptCount val="1"/>
                <c:pt idx="0">
                  <c:v>RF 120-36 (20 X 40G)</c:v>
                </c:pt>
              </c:strCache>
            </c:strRef>
          </c:tx>
          <c:spPr>
            <a:ln w="28575" cap="rnd">
              <a:solidFill>
                <a:schemeClr val="accent2"/>
              </a:solidFill>
              <a:round/>
            </a:ln>
            <a:effectLst/>
          </c:spPr>
          <c:marker>
            <c:symbol val="none"/>
          </c:marker>
          <c:cat>
            <c:strRef>
              <c:f>Sheet2!$C$3:$G$3</c:f>
              <c:strCache>
                <c:ptCount val="5"/>
                <c:pt idx="0">
                  <c:v>4K</c:v>
                </c:pt>
                <c:pt idx="1">
                  <c:v>16K</c:v>
                </c:pt>
                <c:pt idx="2">
                  <c:v>64K</c:v>
                </c:pt>
                <c:pt idx="3">
                  <c:v>256K</c:v>
                </c:pt>
                <c:pt idx="4">
                  <c:v>1M</c:v>
                </c:pt>
              </c:strCache>
            </c:strRef>
          </c:cat>
          <c:val>
            <c:numRef>
              <c:f>Sheet2!$C$5:$G$5</c:f>
              <c:numCache>
                <c:formatCode>0.00</c:formatCode>
                <c:ptCount val="5"/>
                <c:pt idx="0">
                  <c:v>45</c:v>
                </c:pt>
                <c:pt idx="1">
                  <c:v>60</c:v>
                </c:pt>
                <c:pt idx="2">
                  <c:v>60</c:v>
                </c:pt>
                <c:pt idx="3">
                  <c:v>60</c:v>
                </c:pt>
                <c:pt idx="4">
                  <c:v>60</c:v>
                </c:pt>
              </c:numCache>
            </c:numRef>
          </c:val>
          <c:smooth val="0"/>
          <c:extLst>
            <c:ext xmlns:c16="http://schemas.microsoft.com/office/drawing/2014/chart" uri="{C3380CC4-5D6E-409C-BE32-E72D297353CC}">
              <c16:uniqueId val="{00000001-4FB1-4FAA-AEED-317F74E7237B}"/>
            </c:ext>
          </c:extLst>
        </c:ser>
        <c:ser>
          <c:idx val="2"/>
          <c:order val="2"/>
          <c:tx>
            <c:strRef>
              <c:f>Sheet2!$B$6</c:f>
              <c:strCache>
                <c:ptCount val="1"/>
                <c:pt idx="0">
                  <c:v>Limited Config (6 x 40G)</c:v>
                </c:pt>
              </c:strCache>
            </c:strRef>
          </c:tx>
          <c:spPr>
            <a:ln w="28575" cap="rnd">
              <a:solidFill>
                <a:schemeClr val="accent3"/>
              </a:solidFill>
              <a:round/>
            </a:ln>
            <a:effectLst/>
          </c:spPr>
          <c:marker>
            <c:symbol val="none"/>
          </c:marker>
          <c:cat>
            <c:strRef>
              <c:f>Sheet2!$C$3:$G$3</c:f>
              <c:strCache>
                <c:ptCount val="5"/>
                <c:pt idx="0">
                  <c:v>4K</c:v>
                </c:pt>
                <c:pt idx="1">
                  <c:v>16K</c:v>
                </c:pt>
                <c:pt idx="2">
                  <c:v>64K</c:v>
                </c:pt>
                <c:pt idx="3">
                  <c:v>256K</c:v>
                </c:pt>
                <c:pt idx="4">
                  <c:v>1M</c:v>
                </c:pt>
              </c:strCache>
            </c:strRef>
          </c:cat>
          <c:val>
            <c:numRef>
              <c:f>Sheet2!$C$6:$G$6</c:f>
              <c:numCache>
                <c:formatCode>0.00</c:formatCode>
                <c:ptCount val="5"/>
                <c:pt idx="0">
                  <c:v>13</c:v>
                </c:pt>
                <c:pt idx="1">
                  <c:v>18</c:v>
                </c:pt>
                <c:pt idx="2">
                  <c:v>18</c:v>
                </c:pt>
                <c:pt idx="3">
                  <c:v>18</c:v>
                </c:pt>
                <c:pt idx="4">
                  <c:v>18</c:v>
                </c:pt>
              </c:numCache>
            </c:numRef>
          </c:val>
          <c:smooth val="0"/>
          <c:extLst>
            <c:ext xmlns:c16="http://schemas.microsoft.com/office/drawing/2014/chart" uri="{C3380CC4-5D6E-409C-BE32-E72D297353CC}">
              <c16:uniqueId val="{00000002-4FB1-4FAA-AEED-317F74E7237B}"/>
            </c:ext>
          </c:extLst>
        </c:ser>
        <c:ser>
          <c:idx val="3"/>
          <c:order val="3"/>
          <c:tx>
            <c:strRef>
              <c:f>Sheet2!$B$7</c:f>
              <c:strCache>
                <c:ptCount val="1"/>
                <c:pt idx="0">
                  <c:v>Traditional AFA (Pure, XtremIO, etc)</c:v>
                </c:pt>
              </c:strCache>
            </c:strRef>
          </c:tx>
          <c:spPr>
            <a:ln w="28575" cap="rnd">
              <a:solidFill>
                <a:schemeClr val="accent4"/>
              </a:solidFill>
              <a:round/>
            </a:ln>
            <a:effectLst/>
          </c:spPr>
          <c:marker>
            <c:symbol val="none"/>
          </c:marker>
          <c:cat>
            <c:strRef>
              <c:f>Sheet2!$C$3:$G$3</c:f>
              <c:strCache>
                <c:ptCount val="5"/>
                <c:pt idx="0">
                  <c:v>4K</c:v>
                </c:pt>
                <c:pt idx="1">
                  <c:v>16K</c:v>
                </c:pt>
                <c:pt idx="2">
                  <c:v>64K</c:v>
                </c:pt>
                <c:pt idx="3">
                  <c:v>256K</c:v>
                </c:pt>
                <c:pt idx="4">
                  <c:v>1M</c:v>
                </c:pt>
              </c:strCache>
            </c:strRef>
          </c:cat>
          <c:val>
            <c:numRef>
              <c:f>Sheet2!$C$7:$G$7</c:f>
              <c:numCache>
                <c:formatCode>0.00</c:formatCode>
                <c:ptCount val="5"/>
                <c:pt idx="0">
                  <c:v>0.5</c:v>
                </c:pt>
                <c:pt idx="1">
                  <c:v>0.5</c:v>
                </c:pt>
                <c:pt idx="2">
                  <c:v>1</c:v>
                </c:pt>
                <c:pt idx="3">
                  <c:v>1.5</c:v>
                </c:pt>
                <c:pt idx="4">
                  <c:v>2</c:v>
                </c:pt>
              </c:numCache>
            </c:numRef>
          </c:val>
          <c:smooth val="0"/>
          <c:extLst>
            <c:ext xmlns:c16="http://schemas.microsoft.com/office/drawing/2014/chart" uri="{C3380CC4-5D6E-409C-BE32-E72D297353CC}">
              <c16:uniqueId val="{00000003-4FB1-4FAA-AEED-317F74E7237B}"/>
            </c:ext>
          </c:extLst>
        </c:ser>
        <c:dLbls>
          <c:showLegendKey val="0"/>
          <c:showVal val="0"/>
          <c:showCatName val="0"/>
          <c:showSerName val="0"/>
          <c:showPercent val="0"/>
          <c:showBubbleSize val="0"/>
        </c:dLbls>
        <c:smooth val="0"/>
        <c:axId val="333532744"/>
        <c:axId val="333526184"/>
      </c:lineChart>
      <c:catAx>
        <c:axId val="333532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3526184"/>
        <c:crosses val="autoZero"/>
        <c:auto val="1"/>
        <c:lblAlgn val="ctr"/>
        <c:lblOffset val="100"/>
        <c:noMultiLvlLbl val="0"/>
      </c:catAx>
      <c:valAx>
        <c:axId val="333526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33532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strRef>
              <c:f>HyperScale!$L$14</c:f>
              <c:strCache>
                <c:ptCount val="1"/>
                <c:pt idx="0">
                  <c:v>Server Cost</c:v>
                </c:pt>
              </c:strCache>
            </c:strRef>
          </c:tx>
          <c:spPr>
            <a:solidFill>
              <a:schemeClr val="accent4">
                <a:tint val="86000"/>
              </a:schemeClr>
            </a:solidFill>
            <a:ln>
              <a:noFill/>
            </a:ln>
            <a:effectLst/>
          </c:spPr>
          <c:invertIfNegative val="0"/>
          <c:cat>
            <c:strRef>
              <c:f>HyperScale!$M$12:$N$12</c:f>
              <c:strCache>
                <c:ptCount val="2"/>
                <c:pt idx="0">
                  <c:v>DAS (1 Copy)</c:v>
                </c:pt>
                <c:pt idx="1">
                  <c:v>Pavilion (3 Copies)</c:v>
                </c:pt>
              </c:strCache>
            </c:strRef>
          </c:cat>
          <c:val>
            <c:numRef>
              <c:f>HyperScale!$M$14:$N$14</c:f>
              <c:numCache>
                <c:formatCode>_("$"* #,##0_);_("$"* \(#,##0\);_("$"* "-"??_);_(@_)</c:formatCode>
                <c:ptCount val="2"/>
                <c:pt idx="0">
                  <c:v>144000</c:v>
                </c:pt>
                <c:pt idx="1">
                  <c:v>100800</c:v>
                </c:pt>
              </c:numCache>
            </c:numRef>
          </c:val>
          <c:extLst>
            <c:ext xmlns:c16="http://schemas.microsoft.com/office/drawing/2014/chart" uri="{C3380CC4-5D6E-409C-BE32-E72D297353CC}">
              <c16:uniqueId val="{00000000-5990-4F32-BCD4-7A7BC8BF8714}"/>
            </c:ext>
          </c:extLst>
        </c:ser>
        <c:ser>
          <c:idx val="2"/>
          <c:order val="1"/>
          <c:tx>
            <c:strRef>
              <c:f>HyperScale!$L$15</c:f>
              <c:strCache>
                <c:ptCount val="1"/>
                <c:pt idx="0">
                  <c:v>Storage Cost</c:v>
                </c:pt>
              </c:strCache>
            </c:strRef>
          </c:tx>
          <c:spPr>
            <a:solidFill>
              <a:schemeClr val="accent4">
                <a:shade val="86000"/>
              </a:schemeClr>
            </a:solidFill>
            <a:ln>
              <a:noFill/>
            </a:ln>
            <a:effectLst/>
          </c:spPr>
          <c:invertIfNegative val="0"/>
          <c:cat>
            <c:strRef>
              <c:f>HyperScale!$M$12:$N$12</c:f>
              <c:strCache>
                <c:ptCount val="2"/>
                <c:pt idx="0">
                  <c:v>DAS (1 Copy)</c:v>
                </c:pt>
                <c:pt idx="1">
                  <c:v>Pavilion (3 Copies)</c:v>
                </c:pt>
              </c:strCache>
            </c:strRef>
          </c:cat>
          <c:val>
            <c:numRef>
              <c:f>HyperScale!$M$15:$N$15</c:f>
              <c:numCache>
                <c:formatCode>_("$"* #,##0_);_("$"* \(#,##0\);_("$"* "-"??_);_(@_)</c:formatCode>
                <c:ptCount val="2"/>
                <c:pt idx="0">
                  <c:v>109440</c:v>
                </c:pt>
                <c:pt idx="1">
                  <c:v>56472</c:v>
                </c:pt>
              </c:numCache>
            </c:numRef>
          </c:val>
          <c:extLst>
            <c:ext xmlns:c16="http://schemas.microsoft.com/office/drawing/2014/chart" uri="{C3380CC4-5D6E-409C-BE32-E72D297353CC}">
              <c16:uniqueId val="{00000001-5990-4F32-BCD4-7A7BC8BF8714}"/>
            </c:ext>
          </c:extLst>
        </c:ser>
        <c:ser>
          <c:idx val="3"/>
          <c:order val="2"/>
          <c:tx>
            <c:strRef>
              <c:f>HyperScale!$L$16</c:f>
              <c:strCache>
                <c:ptCount val="1"/>
                <c:pt idx="0">
                  <c:v>Annual IT Management Cost</c:v>
                </c:pt>
              </c:strCache>
            </c:strRef>
          </c:tx>
          <c:spPr>
            <a:solidFill>
              <a:schemeClr val="accent4">
                <a:shade val="58000"/>
              </a:schemeClr>
            </a:solidFill>
            <a:ln>
              <a:noFill/>
            </a:ln>
            <a:effectLst/>
          </c:spPr>
          <c:invertIfNegative val="0"/>
          <c:cat>
            <c:strRef>
              <c:f>HyperScale!$M$12:$N$12</c:f>
              <c:strCache>
                <c:ptCount val="2"/>
                <c:pt idx="0">
                  <c:v>DAS (1 Copy)</c:v>
                </c:pt>
                <c:pt idx="1">
                  <c:v>Pavilion (3 Copies)</c:v>
                </c:pt>
              </c:strCache>
            </c:strRef>
          </c:cat>
          <c:val>
            <c:numRef>
              <c:f>HyperScale!$M$16:$N$16</c:f>
              <c:numCache>
                <c:formatCode>_("$"* #,##0_);_("$"* \(#,##0\);_("$"* "-"??_);_(@_)</c:formatCode>
                <c:ptCount val="2"/>
                <c:pt idx="0">
                  <c:v>1075200</c:v>
                </c:pt>
                <c:pt idx="1">
                  <c:v>212889.60000000001</c:v>
                </c:pt>
              </c:numCache>
            </c:numRef>
          </c:val>
          <c:extLst>
            <c:ext xmlns:c16="http://schemas.microsoft.com/office/drawing/2014/chart" uri="{C3380CC4-5D6E-409C-BE32-E72D297353CC}">
              <c16:uniqueId val="{00000002-5990-4F32-BCD4-7A7BC8BF8714}"/>
            </c:ext>
          </c:extLst>
        </c:ser>
        <c:dLbls>
          <c:showLegendKey val="0"/>
          <c:showVal val="0"/>
          <c:showCatName val="0"/>
          <c:showSerName val="0"/>
          <c:showPercent val="0"/>
          <c:showBubbleSize val="0"/>
        </c:dLbls>
        <c:gapWidth val="95"/>
        <c:overlap val="100"/>
        <c:axId val="424527808"/>
        <c:axId val="424520920"/>
      </c:barChart>
      <c:catAx>
        <c:axId val="42452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520920"/>
        <c:crosses val="autoZero"/>
        <c:auto val="1"/>
        <c:lblAlgn val="ctr"/>
        <c:lblOffset val="100"/>
        <c:noMultiLvlLbl val="0"/>
      </c:catAx>
      <c:valAx>
        <c:axId val="424520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Year-1</a:t>
                </a:r>
                <a:r>
                  <a:rPr lang="en-US" sz="1400" b="1" baseline="0"/>
                  <a:t> Cost/Rack</a:t>
                </a:r>
                <a:endParaRPr lang="en-US" sz="1400" b="1"/>
              </a:p>
            </c:rich>
          </c:tx>
          <c:layout>
            <c:manualLayout>
              <c:xMode val="edge"/>
              <c:yMode val="edge"/>
              <c:x val="8.4278350515463896E-2"/>
              <c:y val="0.22337642544748407"/>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45278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70" baseline="0">
                <a:solidFill>
                  <a:schemeClr val="dk1">
                    <a:lumMod val="50000"/>
                    <a:lumOff val="50000"/>
                  </a:schemeClr>
                </a:solidFill>
                <a:latin typeface="+mn-lt"/>
                <a:ea typeface="+mn-ea"/>
                <a:cs typeface="+mn-cs"/>
              </a:defRPr>
            </a:pPr>
            <a:r>
              <a:rPr lang="en-US" sz="1050" dirty="0"/>
              <a:t>Performance Stability</a:t>
            </a:r>
          </a:p>
          <a:p>
            <a:pPr>
              <a:defRPr sz="1050"/>
            </a:pPr>
            <a:r>
              <a:rPr lang="en-US" sz="1050" dirty="0"/>
              <a:t>Sustained Multi-Threaded Random 4KB Mixed (w30/r70)</a:t>
            </a:r>
            <a:br>
              <a:rPr lang="en-US" sz="1050" dirty="0"/>
            </a:br>
            <a:r>
              <a:rPr lang="en-US" sz="1050" dirty="0"/>
              <a:t>using 100% Capacity (QD = 256)</a:t>
            </a:r>
          </a:p>
        </c:rich>
      </c:tx>
      <c:layout>
        <c:manualLayout>
          <c:xMode val="edge"/>
          <c:yMode val="edge"/>
          <c:x val="0.17587308703398"/>
          <c:y val="9.2133994286251394E-3"/>
        </c:manualLayout>
      </c:layout>
      <c:overlay val="0"/>
      <c:spPr>
        <a:noFill/>
        <a:ln>
          <a:noFill/>
        </a:ln>
        <a:effectLst/>
      </c:spPr>
      <c:txPr>
        <a:bodyPr rot="0" spcFirstLastPara="1" vertOverflow="ellipsis" vert="horz" wrap="square" anchor="ctr" anchorCtr="1"/>
        <a:lstStyle/>
        <a:p>
          <a:pPr>
            <a:defRPr sz="1050" b="0" i="0" u="none" strike="noStrike" kern="1200" spc="7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0.11354391244751701"/>
          <c:y val="0.208112858719573"/>
          <c:w val="0.84896747049946697"/>
          <c:h val="0.60706047269257402"/>
        </c:manualLayout>
      </c:layout>
      <c:scatterChart>
        <c:scatterStyle val="lineMarker"/>
        <c:varyColors val="0"/>
        <c:ser>
          <c:idx val="0"/>
          <c:order val="0"/>
          <c:tx>
            <c:strRef>
              <c:f>'4KB_70r_30w'!$A$1</c:f>
              <c:strCache>
                <c:ptCount val="1"/>
                <c:pt idx="0">
                  <c:v>DEVICE UNDER TEST</c:v>
                </c:pt>
              </c:strCache>
            </c:strRef>
          </c:tx>
          <c:spPr>
            <a:ln w="25400">
              <a:noFill/>
            </a:ln>
            <a:effectLst/>
          </c:spPr>
          <c:marker>
            <c:symbol val="circle"/>
            <c:size val="4"/>
            <c:spPr>
              <a:solidFill>
                <a:schemeClr val="accent1"/>
              </a:solidFill>
              <a:ln w="9525" cap="flat" cmpd="sng" algn="ctr">
                <a:solidFill>
                  <a:schemeClr val="accent1"/>
                </a:solidFill>
                <a:round/>
              </a:ln>
              <a:effectLst/>
            </c:spPr>
          </c:marker>
          <c:yVal>
            <c:numRef>
              <c:f>'4KB_70r_30w'!$B$2:$B$1181</c:f>
              <c:numCache>
                <c:formatCode>General</c:formatCode>
                <c:ptCount val="1180"/>
                <c:pt idx="0">
                  <c:v>333683</c:v>
                </c:pt>
                <c:pt idx="1">
                  <c:v>330373</c:v>
                </c:pt>
                <c:pt idx="2">
                  <c:v>334029</c:v>
                </c:pt>
                <c:pt idx="3">
                  <c:v>330515</c:v>
                </c:pt>
                <c:pt idx="4">
                  <c:v>336101</c:v>
                </c:pt>
                <c:pt idx="5">
                  <c:v>321355</c:v>
                </c:pt>
                <c:pt idx="6">
                  <c:v>323411</c:v>
                </c:pt>
                <c:pt idx="7">
                  <c:v>328016</c:v>
                </c:pt>
                <c:pt idx="8">
                  <c:v>330920</c:v>
                </c:pt>
                <c:pt idx="9">
                  <c:v>336602</c:v>
                </c:pt>
                <c:pt idx="10">
                  <c:v>328711</c:v>
                </c:pt>
                <c:pt idx="11">
                  <c:v>325131</c:v>
                </c:pt>
                <c:pt idx="12">
                  <c:v>331654</c:v>
                </c:pt>
                <c:pt idx="13">
                  <c:v>330909</c:v>
                </c:pt>
                <c:pt idx="14">
                  <c:v>322660</c:v>
                </c:pt>
                <c:pt idx="15">
                  <c:v>322010</c:v>
                </c:pt>
                <c:pt idx="16">
                  <c:v>328532</c:v>
                </c:pt>
                <c:pt idx="17">
                  <c:v>325214</c:v>
                </c:pt>
                <c:pt idx="18">
                  <c:v>325209</c:v>
                </c:pt>
                <c:pt idx="19">
                  <c:v>327836</c:v>
                </c:pt>
                <c:pt idx="20">
                  <c:v>315093</c:v>
                </c:pt>
                <c:pt idx="21">
                  <c:v>330780</c:v>
                </c:pt>
                <c:pt idx="22">
                  <c:v>324812</c:v>
                </c:pt>
                <c:pt idx="23">
                  <c:v>325468</c:v>
                </c:pt>
                <c:pt idx="24">
                  <c:v>329281</c:v>
                </c:pt>
                <c:pt idx="25">
                  <c:v>324867</c:v>
                </c:pt>
                <c:pt idx="26">
                  <c:v>329603</c:v>
                </c:pt>
                <c:pt idx="27">
                  <c:v>323755</c:v>
                </c:pt>
                <c:pt idx="28">
                  <c:v>326156</c:v>
                </c:pt>
                <c:pt idx="29">
                  <c:v>328884</c:v>
                </c:pt>
                <c:pt idx="30">
                  <c:v>329825</c:v>
                </c:pt>
                <c:pt idx="31">
                  <c:v>327809</c:v>
                </c:pt>
                <c:pt idx="32">
                  <c:v>330554</c:v>
                </c:pt>
                <c:pt idx="33">
                  <c:v>320666</c:v>
                </c:pt>
                <c:pt idx="34">
                  <c:v>329192</c:v>
                </c:pt>
                <c:pt idx="35">
                  <c:v>326247</c:v>
                </c:pt>
                <c:pt idx="36">
                  <c:v>330001</c:v>
                </c:pt>
                <c:pt idx="37">
                  <c:v>327500</c:v>
                </c:pt>
                <c:pt idx="38">
                  <c:v>330220</c:v>
                </c:pt>
                <c:pt idx="39">
                  <c:v>322800</c:v>
                </c:pt>
                <c:pt idx="40">
                  <c:v>320995</c:v>
                </c:pt>
                <c:pt idx="41">
                  <c:v>325090</c:v>
                </c:pt>
                <c:pt idx="42">
                  <c:v>323971</c:v>
                </c:pt>
                <c:pt idx="43">
                  <c:v>319831</c:v>
                </c:pt>
                <c:pt idx="44">
                  <c:v>321174</c:v>
                </c:pt>
                <c:pt idx="45">
                  <c:v>332669</c:v>
                </c:pt>
                <c:pt idx="46">
                  <c:v>333826</c:v>
                </c:pt>
                <c:pt idx="47">
                  <c:v>327827</c:v>
                </c:pt>
                <c:pt idx="48">
                  <c:v>326492</c:v>
                </c:pt>
                <c:pt idx="49">
                  <c:v>326162</c:v>
                </c:pt>
                <c:pt idx="50">
                  <c:v>329230</c:v>
                </c:pt>
                <c:pt idx="51">
                  <c:v>327153</c:v>
                </c:pt>
                <c:pt idx="52">
                  <c:v>335977</c:v>
                </c:pt>
                <c:pt idx="53">
                  <c:v>327434</c:v>
                </c:pt>
                <c:pt idx="54">
                  <c:v>332843</c:v>
                </c:pt>
                <c:pt idx="55">
                  <c:v>337228</c:v>
                </c:pt>
                <c:pt idx="56">
                  <c:v>337424</c:v>
                </c:pt>
                <c:pt idx="57">
                  <c:v>333953</c:v>
                </c:pt>
                <c:pt idx="58">
                  <c:v>332526</c:v>
                </c:pt>
                <c:pt idx="59">
                  <c:v>331373</c:v>
                </c:pt>
                <c:pt idx="60">
                  <c:v>340740</c:v>
                </c:pt>
                <c:pt idx="61">
                  <c:v>332094</c:v>
                </c:pt>
                <c:pt idx="62">
                  <c:v>335734</c:v>
                </c:pt>
                <c:pt idx="63">
                  <c:v>328236</c:v>
                </c:pt>
                <c:pt idx="64">
                  <c:v>327315</c:v>
                </c:pt>
                <c:pt idx="65">
                  <c:v>326635</c:v>
                </c:pt>
                <c:pt idx="66">
                  <c:v>336032</c:v>
                </c:pt>
                <c:pt idx="67">
                  <c:v>332892</c:v>
                </c:pt>
                <c:pt idx="68">
                  <c:v>334572</c:v>
                </c:pt>
                <c:pt idx="69">
                  <c:v>328025</c:v>
                </c:pt>
                <c:pt idx="70">
                  <c:v>326592</c:v>
                </c:pt>
                <c:pt idx="71">
                  <c:v>338930</c:v>
                </c:pt>
                <c:pt idx="72">
                  <c:v>331481</c:v>
                </c:pt>
                <c:pt idx="73">
                  <c:v>333091</c:v>
                </c:pt>
                <c:pt idx="74">
                  <c:v>319912</c:v>
                </c:pt>
                <c:pt idx="75">
                  <c:v>326959</c:v>
                </c:pt>
                <c:pt idx="76">
                  <c:v>328707</c:v>
                </c:pt>
                <c:pt idx="77">
                  <c:v>327689</c:v>
                </c:pt>
                <c:pt idx="78">
                  <c:v>335225</c:v>
                </c:pt>
                <c:pt idx="79">
                  <c:v>336653</c:v>
                </c:pt>
                <c:pt idx="80">
                  <c:v>335387</c:v>
                </c:pt>
                <c:pt idx="81">
                  <c:v>343002</c:v>
                </c:pt>
                <c:pt idx="82">
                  <c:v>338755</c:v>
                </c:pt>
                <c:pt idx="83">
                  <c:v>327348</c:v>
                </c:pt>
                <c:pt idx="84">
                  <c:v>321869</c:v>
                </c:pt>
                <c:pt idx="85">
                  <c:v>330762</c:v>
                </c:pt>
                <c:pt idx="86">
                  <c:v>326940</c:v>
                </c:pt>
                <c:pt idx="87">
                  <c:v>323445</c:v>
                </c:pt>
                <c:pt idx="88">
                  <c:v>327326</c:v>
                </c:pt>
                <c:pt idx="89">
                  <c:v>330595</c:v>
                </c:pt>
                <c:pt idx="90">
                  <c:v>326687</c:v>
                </c:pt>
                <c:pt idx="91">
                  <c:v>334475</c:v>
                </c:pt>
                <c:pt idx="92">
                  <c:v>330960</c:v>
                </c:pt>
                <c:pt idx="93">
                  <c:v>330422</c:v>
                </c:pt>
                <c:pt idx="94">
                  <c:v>321228</c:v>
                </c:pt>
                <c:pt idx="95">
                  <c:v>317066</c:v>
                </c:pt>
                <c:pt idx="96">
                  <c:v>321396</c:v>
                </c:pt>
                <c:pt idx="97">
                  <c:v>319918</c:v>
                </c:pt>
                <c:pt idx="98">
                  <c:v>317578</c:v>
                </c:pt>
                <c:pt idx="99">
                  <c:v>335137</c:v>
                </c:pt>
                <c:pt idx="100">
                  <c:v>341081</c:v>
                </c:pt>
                <c:pt idx="101">
                  <c:v>327302</c:v>
                </c:pt>
                <c:pt idx="102">
                  <c:v>326555</c:v>
                </c:pt>
                <c:pt idx="103">
                  <c:v>332963</c:v>
                </c:pt>
                <c:pt idx="104">
                  <c:v>329439</c:v>
                </c:pt>
                <c:pt idx="105">
                  <c:v>334595</c:v>
                </c:pt>
                <c:pt idx="106">
                  <c:v>325298</c:v>
                </c:pt>
                <c:pt idx="107">
                  <c:v>333485</c:v>
                </c:pt>
                <c:pt idx="108">
                  <c:v>320198</c:v>
                </c:pt>
                <c:pt idx="109">
                  <c:v>328336</c:v>
                </c:pt>
                <c:pt idx="110">
                  <c:v>317750</c:v>
                </c:pt>
                <c:pt idx="111">
                  <c:v>326017</c:v>
                </c:pt>
                <c:pt idx="112">
                  <c:v>324357</c:v>
                </c:pt>
                <c:pt idx="113">
                  <c:v>319281</c:v>
                </c:pt>
                <c:pt idx="114">
                  <c:v>323809</c:v>
                </c:pt>
                <c:pt idx="115">
                  <c:v>326946</c:v>
                </c:pt>
                <c:pt idx="116">
                  <c:v>327388</c:v>
                </c:pt>
                <c:pt idx="117">
                  <c:v>331345</c:v>
                </c:pt>
                <c:pt idx="118">
                  <c:v>328856</c:v>
                </c:pt>
                <c:pt idx="119">
                  <c:v>313369</c:v>
                </c:pt>
                <c:pt idx="120">
                  <c:v>319190</c:v>
                </c:pt>
                <c:pt idx="121">
                  <c:v>321627</c:v>
                </c:pt>
                <c:pt idx="122">
                  <c:v>320710</c:v>
                </c:pt>
                <c:pt idx="123">
                  <c:v>323257</c:v>
                </c:pt>
                <c:pt idx="124">
                  <c:v>327814</c:v>
                </c:pt>
                <c:pt idx="125">
                  <c:v>326774</c:v>
                </c:pt>
                <c:pt idx="126">
                  <c:v>329331</c:v>
                </c:pt>
                <c:pt idx="127">
                  <c:v>333040</c:v>
                </c:pt>
                <c:pt idx="128">
                  <c:v>322790</c:v>
                </c:pt>
                <c:pt idx="129">
                  <c:v>322563</c:v>
                </c:pt>
                <c:pt idx="130">
                  <c:v>320178</c:v>
                </c:pt>
                <c:pt idx="131">
                  <c:v>325132</c:v>
                </c:pt>
                <c:pt idx="132">
                  <c:v>328157</c:v>
                </c:pt>
                <c:pt idx="133">
                  <c:v>324942</c:v>
                </c:pt>
                <c:pt idx="134">
                  <c:v>321214</c:v>
                </c:pt>
                <c:pt idx="135">
                  <c:v>313386</c:v>
                </c:pt>
                <c:pt idx="136">
                  <c:v>323659</c:v>
                </c:pt>
                <c:pt idx="137">
                  <c:v>318863</c:v>
                </c:pt>
                <c:pt idx="138">
                  <c:v>326377</c:v>
                </c:pt>
                <c:pt idx="139">
                  <c:v>320523</c:v>
                </c:pt>
                <c:pt idx="140">
                  <c:v>324475</c:v>
                </c:pt>
                <c:pt idx="141">
                  <c:v>325366</c:v>
                </c:pt>
                <c:pt idx="142">
                  <c:v>318970</c:v>
                </c:pt>
                <c:pt idx="143">
                  <c:v>319275</c:v>
                </c:pt>
                <c:pt idx="144">
                  <c:v>327280</c:v>
                </c:pt>
                <c:pt idx="145">
                  <c:v>321605</c:v>
                </c:pt>
                <c:pt idx="146">
                  <c:v>322549</c:v>
                </c:pt>
                <c:pt idx="147">
                  <c:v>326622</c:v>
                </c:pt>
                <c:pt idx="148">
                  <c:v>327898</c:v>
                </c:pt>
                <c:pt idx="149">
                  <c:v>325234</c:v>
                </c:pt>
                <c:pt idx="150">
                  <c:v>322654</c:v>
                </c:pt>
                <c:pt idx="151">
                  <c:v>319734</c:v>
                </c:pt>
                <c:pt idx="152">
                  <c:v>327209</c:v>
                </c:pt>
                <c:pt idx="153">
                  <c:v>323000</c:v>
                </c:pt>
                <c:pt idx="154">
                  <c:v>331964</c:v>
                </c:pt>
                <c:pt idx="155">
                  <c:v>324997</c:v>
                </c:pt>
                <c:pt idx="156">
                  <c:v>331956</c:v>
                </c:pt>
                <c:pt idx="157">
                  <c:v>332152</c:v>
                </c:pt>
                <c:pt idx="158">
                  <c:v>325616</c:v>
                </c:pt>
                <c:pt idx="159">
                  <c:v>319060</c:v>
                </c:pt>
                <c:pt idx="160">
                  <c:v>323679</c:v>
                </c:pt>
                <c:pt idx="161">
                  <c:v>332212</c:v>
                </c:pt>
                <c:pt idx="162">
                  <c:v>326055</c:v>
                </c:pt>
                <c:pt idx="163">
                  <c:v>329685</c:v>
                </c:pt>
                <c:pt idx="164">
                  <c:v>334873</c:v>
                </c:pt>
                <c:pt idx="165">
                  <c:v>338006</c:v>
                </c:pt>
                <c:pt idx="166">
                  <c:v>337265</c:v>
                </c:pt>
                <c:pt idx="167">
                  <c:v>331501</c:v>
                </c:pt>
                <c:pt idx="168">
                  <c:v>329129</c:v>
                </c:pt>
                <c:pt idx="169">
                  <c:v>323516</c:v>
                </c:pt>
                <c:pt idx="170">
                  <c:v>327397</c:v>
                </c:pt>
                <c:pt idx="171">
                  <c:v>319328</c:v>
                </c:pt>
                <c:pt idx="172">
                  <c:v>323671</c:v>
                </c:pt>
                <c:pt idx="173">
                  <c:v>316781</c:v>
                </c:pt>
                <c:pt idx="174">
                  <c:v>331100</c:v>
                </c:pt>
                <c:pt idx="175">
                  <c:v>328289</c:v>
                </c:pt>
                <c:pt idx="176">
                  <c:v>324898</c:v>
                </c:pt>
                <c:pt idx="177">
                  <c:v>325905</c:v>
                </c:pt>
                <c:pt idx="178">
                  <c:v>321139</c:v>
                </c:pt>
                <c:pt idx="179">
                  <c:v>328256</c:v>
                </c:pt>
                <c:pt idx="180">
                  <c:v>329534</c:v>
                </c:pt>
                <c:pt idx="181">
                  <c:v>335501</c:v>
                </c:pt>
                <c:pt idx="182">
                  <c:v>334207</c:v>
                </c:pt>
                <c:pt idx="183">
                  <c:v>331293</c:v>
                </c:pt>
                <c:pt idx="184">
                  <c:v>325066</c:v>
                </c:pt>
                <c:pt idx="185">
                  <c:v>327067</c:v>
                </c:pt>
                <c:pt idx="186">
                  <c:v>321231</c:v>
                </c:pt>
                <c:pt idx="187">
                  <c:v>315887</c:v>
                </c:pt>
                <c:pt idx="188">
                  <c:v>320933</c:v>
                </c:pt>
                <c:pt idx="189">
                  <c:v>326550</c:v>
                </c:pt>
                <c:pt idx="190">
                  <c:v>327599</c:v>
                </c:pt>
                <c:pt idx="191">
                  <c:v>327014</c:v>
                </c:pt>
                <c:pt idx="192">
                  <c:v>327651</c:v>
                </c:pt>
                <c:pt idx="193">
                  <c:v>331879</c:v>
                </c:pt>
                <c:pt idx="194">
                  <c:v>322967</c:v>
                </c:pt>
                <c:pt idx="195">
                  <c:v>323895</c:v>
                </c:pt>
                <c:pt idx="196">
                  <c:v>317503</c:v>
                </c:pt>
                <c:pt idx="197">
                  <c:v>316828</c:v>
                </c:pt>
                <c:pt idx="198">
                  <c:v>317931</c:v>
                </c:pt>
                <c:pt idx="199">
                  <c:v>316615</c:v>
                </c:pt>
                <c:pt idx="200">
                  <c:v>319100</c:v>
                </c:pt>
                <c:pt idx="201">
                  <c:v>327902</c:v>
                </c:pt>
                <c:pt idx="202">
                  <c:v>325940</c:v>
                </c:pt>
                <c:pt idx="203">
                  <c:v>330612</c:v>
                </c:pt>
                <c:pt idx="204">
                  <c:v>328940</c:v>
                </c:pt>
                <c:pt idx="205">
                  <c:v>327330</c:v>
                </c:pt>
                <c:pt idx="206">
                  <c:v>328495</c:v>
                </c:pt>
                <c:pt idx="207">
                  <c:v>327187</c:v>
                </c:pt>
                <c:pt idx="208">
                  <c:v>328974</c:v>
                </c:pt>
                <c:pt idx="209">
                  <c:v>320798</c:v>
                </c:pt>
                <c:pt idx="210">
                  <c:v>323292</c:v>
                </c:pt>
                <c:pt idx="211">
                  <c:v>321704</c:v>
                </c:pt>
                <c:pt idx="212">
                  <c:v>321955</c:v>
                </c:pt>
                <c:pt idx="213">
                  <c:v>315714</c:v>
                </c:pt>
                <c:pt idx="214">
                  <c:v>319813</c:v>
                </c:pt>
                <c:pt idx="215">
                  <c:v>326000</c:v>
                </c:pt>
                <c:pt idx="216">
                  <c:v>323560</c:v>
                </c:pt>
                <c:pt idx="217">
                  <c:v>314856</c:v>
                </c:pt>
                <c:pt idx="218">
                  <c:v>321721</c:v>
                </c:pt>
                <c:pt idx="219">
                  <c:v>318639</c:v>
                </c:pt>
                <c:pt idx="220">
                  <c:v>319382</c:v>
                </c:pt>
                <c:pt idx="221">
                  <c:v>327062</c:v>
                </c:pt>
                <c:pt idx="222">
                  <c:v>326065</c:v>
                </c:pt>
                <c:pt idx="223">
                  <c:v>330568</c:v>
                </c:pt>
                <c:pt idx="224">
                  <c:v>329320</c:v>
                </c:pt>
                <c:pt idx="225">
                  <c:v>330448</c:v>
                </c:pt>
                <c:pt idx="226">
                  <c:v>329485</c:v>
                </c:pt>
                <c:pt idx="227">
                  <c:v>336862</c:v>
                </c:pt>
                <c:pt idx="228">
                  <c:v>321948</c:v>
                </c:pt>
                <c:pt idx="229">
                  <c:v>319184</c:v>
                </c:pt>
                <c:pt idx="230">
                  <c:v>318223</c:v>
                </c:pt>
                <c:pt idx="231">
                  <c:v>321040</c:v>
                </c:pt>
                <c:pt idx="232">
                  <c:v>324344</c:v>
                </c:pt>
                <c:pt idx="233">
                  <c:v>322702</c:v>
                </c:pt>
                <c:pt idx="234">
                  <c:v>332567</c:v>
                </c:pt>
                <c:pt idx="235">
                  <c:v>329372</c:v>
                </c:pt>
                <c:pt idx="236">
                  <c:v>328249</c:v>
                </c:pt>
                <c:pt idx="237">
                  <c:v>325936</c:v>
                </c:pt>
                <c:pt idx="238">
                  <c:v>324145</c:v>
                </c:pt>
                <c:pt idx="239">
                  <c:v>323412</c:v>
                </c:pt>
                <c:pt idx="240">
                  <c:v>324944</c:v>
                </c:pt>
                <c:pt idx="241">
                  <c:v>330088</c:v>
                </c:pt>
                <c:pt idx="242">
                  <c:v>328885</c:v>
                </c:pt>
                <c:pt idx="243">
                  <c:v>326580</c:v>
                </c:pt>
                <c:pt idx="244">
                  <c:v>320984</c:v>
                </c:pt>
                <c:pt idx="245">
                  <c:v>327437</c:v>
                </c:pt>
                <c:pt idx="246">
                  <c:v>320390</c:v>
                </c:pt>
                <c:pt idx="247">
                  <c:v>330338</c:v>
                </c:pt>
                <c:pt idx="248">
                  <c:v>335429</c:v>
                </c:pt>
                <c:pt idx="249">
                  <c:v>328769</c:v>
                </c:pt>
                <c:pt idx="250">
                  <c:v>325467</c:v>
                </c:pt>
                <c:pt idx="251">
                  <c:v>322718</c:v>
                </c:pt>
                <c:pt idx="252">
                  <c:v>327868</c:v>
                </c:pt>
                <c:pt idx="253">
                  <c:v>326569</c:v>
                </c:pt>
                <c:pt idx="254">
                  <c:v>322415</c:v>
                </c:pt>
                <c:pt idx="255">
                  <c:v>328303</c:v>
                </c:pt>
                <c:pt idx="256">
                  <c:v>321350</c:v>
                </c:pt>
                <c:pt idx="257">
                  <c:v>324077</c:v>
                </c:pt>
                <c:pt idx="258">
                  <c:v>323191</c:v>
                </c:pt>
                <c:pt idx="259">
                  <c:v>322948</c:v>
                </c:pt>
                <c:pt idx="260">
                  <c:v>326325</c:v>
                </c:pt>
                <c:pt idx="261">
                  <c:v>321858</c:v>
                </c:pt>
                <c:pt idx="262">
                  <c:v>326054</c:v>
                </c:pt>
                <c:pt idx="263">
                  <c:v>319622</c:v>
                </c:pt>
                <c:pt idx="264">
                  <c:v>317426</c:v>
                </c:pt>
                <c:pt idx="265">
                  <c:v>313761</c:v>
                </c:pt>
                <c:pt idx="266">
                  <c:v>323265</c:v>
                </c:pt>
                <c:pt idx="267">
                  <c:v>317903</c:v>
                </c:pt>
                <c:pt idx="268">
                  <c:v>316028</c:v>
                </c:pt>
                <c:pt idx="269">
                  <c:v>320631</c:v>
                </c:pt>
                <c:pt idx="270">
                  <c:v>318070</c:v>
                </c:pt>
                <c:pt idx="271">
                  <c:v>318745</c:v>
                </c:pt>
                <c:pt idx="272">
                  <c:v>332308</c:v>
                </c:pt>
                <c:pt idx="273">
                  <c:v>318128</c:v>
                </c:pt>
                <c:pt idx="274">
                  <c:v>316476</c:v>
                </c:pt>
                <c:pt idx="275">
                  <c:v>320465</c:v>
                </c:pt>
                <c:pt idx="276">
                  <c:v>328699</c:v>
                </c:pt>
                <c:pt idx="277">
                  <c:v>315690</c:v>
                </c:pt>
                <c:pt idx="278">
                  <c:v>321444</c:v>
                </c:pt>
                <c:pt idx="279">
                  <c:v>318956</c:v>
                </c:pt>
                <c:pt idx="280">
                  <c:v>320096</c:v>
                </c:pt>
                <c:pt idx="281">
                  <c:v>326312</c:v>
                </c:pt>
                <c:pt idx="282">
                  <c:v>328906</c:v>
                </c:pt>
                <c:pt idx="283">
                  <c:v>331993</c:v>
                </c:pt>
                <c:pt idx="284">
                  <c:v>320622</c:v>
                </c:pt>
                <c:pt idx="285">
                  <c:v>314639</c:v>
                </c:pt>
                <c:pt idx="286">
                  <c:v>322027</c:v>
                </c:pt>
                <c:pt idx="287">
                  <c:v>319595</c:v>
                </c:pt>
                <c:pt idx="288">
                  <c:v>327466</c:v>
                </c:pt>
                <c:pt idx="289">
                  <c:v>321316</c:v>
                </c:pt>
                <c:pt idx="290">
                  <c:v>323275</c:v>
                </c:pt>
                <c:pt idx="291">
                  <c:v>320368</c:v>
                </c:pt>
                <c:pt idx="292">
                  <c:v>322999</c:v>
                </c:pt>
                <c:pt idx="293">
                  <c:v>319734</c:v>
                </c:pt>
                <c:pt idx="294">
                  <c:v>321937</c:v>
                </c:pt>
                <c:pt idx="295">
                  <c:v>328911</c:v>
                </c:pt>
                <c:pt idx="296">
                  <c:v>316745</c:v>
                </c:pt>
                <c:pt idx="297">
                  <c:v>331245</c:v>
                </c:pt>
                <c:pt idx="298">
                  <c:v>322890</c:v>
                </c:pt>
                <c:pt idx="299">
                  <c:v>325302</c:v>
                </c:pt>
                <c:pt idx="300">
                  <c:v>325767</c:v>
                </c:pt>
                <c:pt idx="301">
                  <c:v>324841</c:v>
                </c:pt>
                <c:pt idx="302">
                  <c:v>320633</c:v>
                </c:pt>
                <c:pt idx="303">
                  <c:v>327322</c:v>
                </c:pt>
                <c:pt idx="304">
                  <c:v>323732</c:v>
                </c:pt>
                <c:pt idx="305">
                  <c:v>290041</c:v>
                </c:pt>
                <c:pt idx="306">
                  <c:v>313422</c:v>
                </c:pt>
                <c:pt idx="307">
                  <c:v>319927</c:v>
                </c:pt>
                <c:pt idx="308">
                  <c:v>324609</c:v>
                </c:pt>
                <c:pt idx="309">
                  <c:v>328698</c:v>
                </c:pt>
                <c:pt idx="310">
                  <c:v>324785</c:v>
                </c:pt>
                <c:pt idx="311">
                  <c:v>325706</c:v>
                </c:pt>
                <c:pt idx="312">
                  <c:v>331257</c:v>
                </c:pt>
                <c:pt idx="313">
                  <c:v>329817</c:v>
                </c:pt>
                <c:pt idx="314">
                  <c:v>335830</c:v>
                </c:pt>
                <c:pt idx="315">
                  <c:v>333675</c:v>
                </c:pt>
                <c:pt idx="316">
                  <c:v>337686</c:v>
                </c:pt>
                <c:pt idx="317">
                  <c:v>331202</c:v>
                </c:pt>
                <c:pt idx="318">
                  <c:v>330752</c:v>
                </c:pt>
                <c:pt idx="319">
                  <c:v>327740</c:v>
                </c:pt>
                <c:pt idx="320">
                  <c:v>322016</c:v>
                </c:pt>
                <c:pt idx="321">
                  <c:v>328744</c:v>
                </c:pt>
                <c:pt idx="322">
                  <c:v>329264</c:v>
                </c:pt>
                <c:pt idx="323">
                  <c:v>324393</c:v>
                </c:pt>
                <c:pt idx="324">
                  <c:v>332858</c:v>
                </c:pt>
                <c:pt idx="325">
                  <c:v>330719</c:v>
                </c:pt>
                <c:pt idx="326">
                  <c:v>330827</c:v>
                </c:pt>
                <c:pt idx="327">
                  <c:v>322518</c:v>
                </c:pt>
                <c:pt idx="328">
                  <c:v>322179</c:v>
                </c:pt>
                <c:pt idx="329">
                  <c:v>332648</c:v>
                </c:pt>
                <c:pt idx="330">
                  <c:v>326817</c:v>
                </c:pt>
                <c:pt idx="331">
                  <c:v>326487</c:v>
                </c:pt>
                <c:pt idx="332">
                  <c:v>328748</c:v>
                </c:pt>
                <c:pt idx="333">
                  <c:v>331687</c:v>
                </c:pt>
                <c:pt idx="334">
                  <c:v>337504</c:v>
                </c:pt>
                <c:pt idx="335">
                  <c:v>335143</c:v>
                </c:pt>
                <c:pt idx="336">
                  <c:v>335267</c:v>
                </c:pt>
                <c:pt idx="337">
                  <c:v>329459</c:v>
                </c:pt>
                <c:pt idx="338">
                  <c:v>312888</c:v>
                </c:pt>
                <c:pt idx="339">
                  <c:v>312563</c:v>
                </c:pt>
                <c:pt idx="340">
                  <c:v>313662</c:v>
                </c:pt>
                <c:pt idx="341">
                  <c:v>316432</c:v>
                </c:pt>
                <c:pt idx="342">
                  <c:v>312160</c:v>
                </c:pt>
                <c:pt idx="343">
                  <c:v>322985</c:v>
                </c:pt>
                <c:pt idx="344">
                  <c:v>322654</c:v>
                </c:pt>
                <c:pt idx="345">
                  <c:v>322600</c:v>
                </c:pt>
                <c:pt idx="346">
                  <c:v>324740</c:v>
                </c:pt>
                <c:pt idx="347">
                  <c:v>328060</c:v>
                </c:pt>
                <c:pt idx="348">
                  <c:v>318732</c:v>
                </c:pt>
                <c:pt idx="349">
                  <c:v>320676</c:v>
                </c:pt>
                <c:pt idx="350">
                  <c:v>321196</c:v>
                </c:pt>
                <c:pt idx="351">
                  <c:v>317715</c:v>
                </c:pt>
                <c:pt idx="352">
                  <c:v>319047</c:v>
                </c:pt>
                <c:pt idx="353">
                  <c:v>323823</c:v>
                </c:pt>
                <c:pt idx="354">
                  <c:v>321609</c:v>
                </c:pt>
                <c:pt idx="355">
                  <c:v>331164</c:v>
                </c:pt>
                <c:pt idx="356">
                  <c:v>323339</c:v>
                </c:pt>
                <c:pt idx="357">
                  <c:v>326853</c:v>
                </c:pt>
                <c:pt idx="358">
                  <c:v>321673</c:v>
                </c:pt>
                <c:pt idx="359">
                  <c:v>319923</c:v>
                </c:pt>
                <c:pt idx="360">
                  <c:v>321035</c:v>
                </c:pt>
                <c:pt idx="361">
                  <c:v>326375</c:v>
                </c:pt>
                <c:pt idx="362">
                  <c:v>323380</c:v>
                </c:pt>
                <c:pt idx="363">
                  <c:v>323479</c:v>
                </c:pt>
                <c:pt idx="364">
                  <c:v>325087</c:v>
                </c:pt>
                <c:pt idx="365">
                  <c:v>318150</c:v>
                </c:pt>
                <c:pt idx="366">
                  <c:v>317452</c:v>
                </c:pt>
                <c:pt idx="367">
                  <c:v>321377</c:v>
                </c:pt>
                <c:pt idx="368">
                  <c:v>330400</c:v>
                </c:pt>
                <c:pt idx="369">
                  <c:v>329091</c:v>
                </c:pt>
                <c:pt idx="370">
                  <c:v>324329</c:v>
                </c:pt>
                <c:pt idx="371">
                  <c:v>325830</c:v>
                </c:pt>
                <c:pt idx="372">
                  <c:v>322770</c:v>
                </c:pt>
                <c:pt idx="373">
                  <c:v>320192</c:v>
                </c:pt>
                <c:pt idx="374">
                  <c:v>325708</c:v>
                </c:pt>
                <c:pt idx="375">
                  <c:v>321057</c:v>
                </c:pt>
                <c:pt idx="376">
                  <c:v>316599</c:v>
                </c:pt>
                <c:pt idx="377">
                  <c:v>325080</c:v>
                </c:pt>
                <c:pt idx="378">
                  <c:v>323746</c:v>
                </c:pt>
                <c:pt idx="379">
                  <c:v>333512</c:v>
                </c:pt>
                <c:pt idx="380">
                  <c:v>330800</c:v>
                </c:pt>
                <c:pt idx="381">
                  <c:v>330100</c:v>
                </c:pt>
                <c:pt idx="382">
                  <c:v>321847</c:v>
                </c:pt>
                <c:pt idx="383">
                  <c:v>326763</c:v>
                </c:pt>
                <c:pt idx="384">
                  <c:v>322598</c:v>
                </c:pt>
                <c:pt idx="385">
                  <c:v>326532</c:v>
                </c:pt>
                <c:pt idx="386">
                  <c:v>317688</c:v>
                </c:pt>
                <c:pt idx="387">
                  <c:v>328925</c:v>
                </c:pt>
                <c:pt idx="388">
                  <c:v>327492</c:v>
                </c:pt>
                <c:pt idx="389">
                  <c:v>327123</c:v>
                </c:pt>
                <c:pt idx="390">
                  <c:v>326408</c:v>
                </c:pt>
                <c:pt idx="391">
                  <c:v>331635</c:v>
                </c:pt>
                <c:pt idx="392">
                  <c:v>325179</c:v>
                </c:pt>
                <c:pt idx="393">
                  <c:v>324025</c:v>
                </c:pt>
                <c:pt idx="394">
                  <c:v>323689</c:v>
                </c:pt>
                <c:pt idx="395">
                  <c:v>327058</c:v>
                </c:pt>
                <c:pt idx="396">
                  <c:v>322001</c:v>
                </c:pt>
                <c:pt idx="397">
                  <c:v>323206</c:v>
                </c:pt>
                <c:pt idx="398">
                  <c:v>325053</c:v>
                </c:pt>
                <c:pt idx="399">
                  <c:v>317240</c:v>
                </c:pt>
                <c:pt idx="400">
                  <c:v>331845</c:v>
                </c:pt>
                <c:pt idx="401">
                  <c:v>331948</c:v>
                </c:pt>
                <c:pt idx="402">
                  <c:v>325446</c:v>
                </c:pt>
                <c:pt idx="403">
                  <c:v>323476</c:v>
                </c:pt>
                <c:pt idx="404">
                  <c:v>321398</c:v>
                </c:pt>
                <c:pt idx="405">
                  <c:v>321732</c:v>
                </c:pt>
                <c:pt idx="406">
                  <c:v>321654</c:v>
                </c:pt>
                <c:pt idx="407">
                  <c:v>314792</c:v>
                </c:pt>
                <c:pt idx="408">
                  <c:v>317900</c:v>
                </c:pt>
                <c:pt idx="409">
                  <c:v>317480</c:v>
                </c:pt>
                <c:pt idx="410">
                  <c:v>318533</c:v>
                </c:pt>
                <c:pt idx="411">
                  <c:v>317820</c:v>
                </c:pt>
                <c:pt idx="412">
                  <c:v>324973</c:v>
                </c:pt>
                <c:pt idx="413">
                  <c:v>323077</c:v>
                </c:pt>
                <c:pt idx="414">
                  <c:v>319695</c:v>
                </c:pt>
                <c:pt idx="415">
                  <c:v>323484</c:v>
                </c:pt>
                <c:pt idx="416">
                  <c:v>326019</c:v>
                </c:pt>
                <c:pt idx="417">
                  <c:v>332486</c:v>
                </c:pt>
                <c:pt idx="418">
                  <c:v>321583</c:v>
                </c:pt>
                <c:pt idx="419">
                  <c:v>319064</c:v>
                </c:pt>
                <c:pt idx="420">
                  <c:v>325192</c:v>
                </c:pt>
                <c:pt idx="421">
                  <c:v>327623</c:v>
                </c:pt>
                <c:pt idx="422">
                  <c:v>329556</c:v>
                </c:pt>
                <c:pt idx="423">
                  <c:v>328545</c:v>
                </c:pt>
                <c:pt idx="424">
                  <c:v>328877</c:v>
                </c:pt>
                <c:pt idx="425">
                  <c:v>333986</c:v>
                </c:pt>
                <c:pt idx="426">
                  <c:v>338983</c:v>
                </c:pt>
                <c:pt idx="427">
                  <c:v>319542</c:v>
                </c:pt>
                <c:pt idx="428">
                  <c:v>321386</c:v>
                </c:pt>
                <c:pt idx="429">
                  <c:v>320783</c:v>
                </c:pt>
                <c:pt idx="430">
                  <c:v>321647</c:v>
                </c:pt>
                <c:pt idx="431">
                  <c:v>324100</c:v>
                </c:pt>
                <c:pt idx="432">
                  <c:v>315237</c:v>
                </c:pt>
                <c:pt idx="433">
                  <c:v>322551</c:v>
                </c:pt>
                <c:pt idx="434">
                  <c:v>315339</c:v>
                </c:pt>
                <c:pt idx="435">
                  <c:v>323476</c:v>
                </c:pt>
                <c:pt idx="436">
                  <c:v>324157</c:v>
                </c:pt>
                <c:pt idx="437">
                  <c:v>325936</c:v>
                </c:pt>
                <c:pt idx="438">
                  <c:v>329015</c:v>
                </c:pt>
                <c:pt idx="439">
                  <c:v>328037</c:v>
                </c:pt>
                <c:pt idx="440">
                  <c:v>328704</c:v>
                </c:pt>
                <c:pt idx="441">
                  <c:v>330320</c:v>
                </c:pt>
                <c:pt idx="442">
                  <c:v>334272</c:v>
                </c:pt>
                <c:pt idx="443">
                  <c:v>329769</c:v>
                </c:pt>
                <c:pt idx="444">
                  <c:v>333887</c:v>
                </c:pt>
                <c:pt idx="445">
                  <c:v>333186</c:v>
                </c:pt>
                <c:pt idx="446">
                  <c:v>320315</c:v>
                </c:pt>
                <c:pt idx="447">
                  <c:v>339527</c:v>
                </c:pt>
                <c:pt idx="448">
                  <c:v>325354</c:v>
                </c:pt>
                <c:pt idx="449">
                  <c:v>325154</c:v>
                </c:pt>
                <c:pt idx="450">
                  <c:v>325858</c:v>
                </c:pt>
                <c:pt idx="451">
                  <c:v>331496</c:v>
                </c:pt>
                <c:pt idx="452">
                  <c:v>321761</c:v>
                </c:pt>
                <c:pt idx="453">
                  <c:v>320604</c:v>
                </c:pt>
                <c:pt idx="454">
                  <c:v>321205</c:v>
                </c:pt>
                <c:pt idx="455">
                  <c:v>326826</c:v>
                </c:pt>
                <c:pt idx="456">
                  <c:v>327693</c:v>
                </c:pt>
                <c:pt idx="457">
                  <c:v>326401</c:v>
                </c:pt>
                <c:pt idx="458">
                  <c:v>320922</c:v>
                </c:pt>
                <c:pt idx="459">
                  <c:v>326173</c:v>
                </c:pt>
                <c:pt idx="460">
                  <c:v>335665</c:v>
                </c:pt>
                <c:pt idx="461">
                  <c:v>327648</c:v>
                </c:pt>
                <c:pt idx="462">
                  <c:v>338512</c:v>
                </c:pt>
                <c:pt idx="463">
                  <c:v>335188</c:v>
                </c:pt>
                <c:pt idx="464">
                  <c:v>326727</c:v>
                </c:pt>
                <c:pt idx="465">
                  <c:v>329797</c:v>
                </c:pt>
                <c:pt idx="466">
                  <c:v>335747</c:v>
                </c:pt>
                <c:pt idx="467">
                  <c:v>316043</c:v>
                </c:pt>
                <c:pt idx="468">
                  <c:v>320612</c:v>
                </c:pt>
                <c:pt idx="469">
                  <c:v>322175</c:v>
                </c:pt>
                <c:pt idx="470">
                  <c:v>322907</c:v>
                </c:pt>
                <c:pt idx="471">
                  <c:v>314592</c:v>
                </c:pt>
                <c:pt idx="472">
                  <c:v>323632</c:v>
                </c:pt>
                <c:pt idx="473">
                  <c:v>330110</c:v>
                </c:pt>
                <c:pt idx="474">
                  <c:v>318318</c:v>
                </c:pt>
                <c:pt idx="475">
                  <c:v>319333</c:v>
                </c:pt>
                <c:pt idx="476">
                  <c:v>318885</c:v>
                </c:pt>
                <c:pt idx="477">
                  <c:v>309792</c:v>
                </c:pt>
                <c:pt idx="478">
                  <c:v>308857</c:v>
                </c:pt>
                <c:pt idx="479">
                  <c:v>303621</c:v>
                </c:pt>
                <c:pt idx="480">
                  <c:v>315899</c:v>
                </c:pt>
                <c:pt idx="481">
                  <c:v>315386</c:v>
                </c:pt>
                <c:pt idx="482">
                  <c:v>323983</c:v>
                </c:pt>
                <c:pt idx="483">
                  <c:v>319212</c:v>
                </c:pt>
                <c:pt idx="484">
                  <c:v>318117</c:v>
                </c:pt>
                <c:pt idx="485">
                  <c:v>330886</c:v>
                </c:pt>
                <c:pt idx="486">
                  <c:v>322086</c:v>
                </c:pt>
                <c:pt idx="487">
                  <c:v>322192</c:v>
                </c:pt>
                <c:pt idx="488">
                  <c:v>314574</c:v>
                </c:pt>
                <c:pt idx="489">
                  <c:v>312415</c:v>
                </c:pt>
                <c:pt idx="490">
                  <c:v>317706</c:v>
                </c:pt>
                <c:pt idx="491">
                  <c:v>319584</c:v>
                </c:pt>
                <c:pt idx="492">
                  <c:v>315414</c:v>
                </c:pt>
                <c:pt idx="493">
                  <c:v>320476</c:v>
                </c:pt>
                <c:pt idx="494">
                  <c:v>321334</c:v>
                </c:pt>
                <c:pt idx="495">
                  <c:v>321756</c:v>
                </c:pt>
                <c:pt idx="496">
                  <c:v>318540</c:v>
                </c:pt>
                <c:pt idx="497">
                  <c:v>318568</c:v>
                </c:pt>
                <c:pt idx="498">
                  <c:v>309298</c:v>
                </c:pt>
                <c:pt idx="499">
                  <c:v>322211</c:v>
                </c:pt>
                <c:pt idx="500">
                  <c:v>319764</c:v>
                </c:pt>
                <c:pt idx="501">
                  <c:v>319510</c:v>
                </c:pt>
                <c:pt idx="502">
                  <c:v>322796</c:v>
                </c:pt>
                <c:pt idx="503">
                  <c:v>325112</c:v>
                </c:pt>
                <c:pt idx="504">
                  <c:v>329044</c:v>
                </c:pt>
                <c:pt idx="505">
                  <c:v>323656</c:v>
                </c:pt>
                <c:pt idx="506">
                  <c:v>326824</c:v>
                </c:pt>
                <c:pt idx="507">
                  <c:v>323833</c:v>
                </c:pt>
                <c:pt idx="508">
                  <c:v>320952</c:v>
                </c:pt>
                <c:pt idx="509">
                  <c:v>323716</c:v>
                </c:pt>
                <c:pt idx="510">
                  <c:v>315947</c:v>
                </c:pt>
                <c:pt idx="511">
                  <c:v>317814</c:v>
                </c:pt>
                <c:pt idx="512">
                  <c:v>322014</c:v>
                </c:pt>
                <c:pt idx="513">
                  <c:v>319971</c:v>
                </c:pt>
                <c:pt idx="514">
                  <c:v>316700</c:v>
                </c:pt>
                <c:pt idx="515">
                  <c:v>321112</c:v>
                </c:pt>
                <c:pt idx="516">
                  <c:v>321980</c:v>
                </c:pt>
                <c:pt idx="517">
                  <c:v>320790</c:v>
                </c:pt>
                <c:pt idx="518">
                  <c:v>318611</c:v>
                </c:pt>
                <c:pt idx="519">
                  <c:v>322182</c:v>
                </c:pt>
                <c:pt idx="520">
                  <c:v>319512</c:v>
                </c:pt>
                <c:pt idx="521">
                  <c:v>307745</c:v>
                </c:pt>
                <c:pt idx="522">
                  <c:v>323155</c:v>
                </c:pt>
                <c:pt idx="523">
                  <c:v>317250</c:v>
                </c:pt>
                <c:pt idx="524">
                  <c:v>321024</c:v>
                </c:pt>
                <c:pt idx="525">
                  <c:v>323668</c:v>
                </c:pt>
                <c:pt idx="526">
                  <c:v>320519</c:v>
                </c:pt>
                <c:pt idx="527">
                  <c:v>319448</c:v>
                </c:pt>
                <c:pt idx="528">
                  <c:v>314076</c:v>
                </c:pt>
                <c:pt idx="529">
                  <c:v>319883</c:v>
                </c:pt>
                <c:pt idx="530">
                  <c:v>318637</c:v>
                </c:pt>
                <c:pt idx="531">
                  <c:v>320968</c:v>
                </c:pt>
                <c:pt idx="532">
                  <c:v>312703</c:v>
                </c:pt>
                <c:pt idx="533">
                  <c:v>320558</c:v>
                </c:pt>
                <c:pt idx="534">
                  <c:v>318260</c:v>
                </c:pt>
                <c:pt idx="535">
                  <c:v>327775</c:v>
                </c:pt>
                <c:pt idx="536">
                  <c:v>317167</c:v>
                </c:pt>
                <c:pt idx="537">
                  <c:v>323995</c:v>
                </c:pt>
                <c:pt idx="538">
                  <c:v>324758</c:v>
                </c:pt>
                <c:pt idx="539">
                  <c:v>312913</c:v>
                </c:pt>
                <c:pt idx="540">
                  <c:v>315866</c:v>
                </c:pt>
                <c:pt idx="541">
                  <c:v>323438</c:v>
                </c:pt>
                <c:pt idx="542">
                  <c:v>318960</c:v>
                </c:pt>
                <c:pt idx="543">
                  <c:v>318799</c:v>
                </c:pt>
                <c:pt idx="544">
                  <c:v>326292</c:v>
                </c:pt>
                <c:pt idx="545">
                  <c:v>325581</c:v>
                </c:pt>
                <c:pt idx="546">
                  <c:v>322309</c:v>
                </c:pt>
                <c:pt idx="547">
                  <c:v>330893</c:v>
                </c:pt>
                <c:pt idx="548">
                  <c:v>326088</c:v>
                </c:pt>
                <c:pt idx="549">
                  <c:v>325883</c:v>
                </c:pt>
                <c:pt idx="550">
                  <c:v>327678</c:v>
                </c:pt>
                <c:pt idx="551">
                  <c:v>329556</c:v>
                </c:pt>
                <c:pt idx="552">
                  <c:v>321369</c:v>
                </c:pt>
                <c:pt idx="553">
                  <c:v>323507</c:v>
                </c:pt>
                <c:pt idx="554">
                  <c:v>327980</c:v>
                </c:pt>
                <c:pt idx="555">
                  <c:v>328242</c:v>
                </c:pt>
                <c:pt idx="556">
                  <c:v>325170</c:v>
                </c:pt>
                <c:pt idx="557">
                  <c:v>325847</c:v>
                </c:pt>
                <c:pt idx="558">
                  <c:v>321844</c:v>
                </c:pt>
                <c:pt idx="559">
                  <c:v>319616</c:v>
                </c:pt>
                <c:pt idx="560">
                  <c:v>318743</c:v>
                </c:pt>
                <c:pt idx="561">
                  <c:v>317184</c:v>
                </c:pt>
                <c:pt idx="562">
                  <c:v>327153</c:v>
                </c:pt>
                <c:pt idx="563">
                  <c:v>324976</c:v>
                </c:pt>
                <c:pt idx="564">
                  <c:v>326580</c:v>
                </c:pt>
                <c:pt idx="565">
                  <c:v>324212</c:v>
                </c:pt>
                <c:pt idx="566">
                  <c:v>326255</c:v>
                </c:pt>
                <c:pt idx="567">
                  <c:v>315343</c:v>
                </c:pt>
                <c:pt idx="568">
                  <c:v>325134</c:v>
                </c:pt>
                <c:pt idx="569">
                  <c:v>324637</c:v>
                </c:pt>
                <c:pt idx="570">
                  <c:v>325672</c:v>
                </c:pt>
                <c:pt idx="571">
                  <c:v>331399</c:v>
                </c:pt>
                <c:pt idx="572">
                  <c:v>323053</c:v>
                </c:pt>
                <c:pt idx="573">
                  <c:v>325558</c:v>
                </c:pt>
                <c:pt idx="574">
                  <c:v>329773</c:v>
                </c:pt>
                <c:pt idx="575">
                  <c:v>330471</c:v>
                </c:pt>
                <c:pt idx="576">
                  <c:v>323296</c:v>
                </c:pt>
                <c:pt idx="577">
                  <c:v>315422</c:v>
                </c:pt>
                <c:pt idx="578">
                  <c:v>317258</c:v>
                </c:pt>
                <c:pt idx="579">
                  <c:v>317570</c:v>
                </c:pt>
                <c:pt idx="580">
                  <c:v>319820</c:v>
                </c:pt>
                <c:pt idx="581">
                  <c:v>319908</c:v>
                </c:pt>
                <c:pt idx="582">
                  <c:v>332397</c:v>
                </c:pt>
                <c:pt idx="583">
                  <c:v>321259</c:v>
                </c:pt>
                <c:pt idx="584">
                  <c:v>328839</c:v>
                </c:pt>
                <c:pt idx="585">
                  <c:v>336303</c:v>
                </c:pt>
                <c:pt idx="586">
                  <c:v>328810</c:v>
                </c:pt>
                <c:pt idx="587">
                  <c:v>324586</c:v>
                </c:pt>
                <c:pt idx="588">
                  <c:v>323003</c:v>
                </c:pt>
                <c:pt idx="589">
                  <c:v>322996</c:v>
                </c:pt>
                <c:pt idx="590">
                  <c:v>317941</c:v>
                </c:pt>
                <c:pt idx="591">
                  <c:v>323112</c:v>
                </c:pt>
                <c:pt idx="592">
                  <c:v>326732</c:v>
                </c:pt>
                <c:pt idx="593">
                  <c:v>315214</c:v>
                </c:pt>
                <c:pt idx="594">
                  <c:v>317953</c:v>
                </c:pt>
                <c:pt idx="595">
                  <c:v>322885</c:v>
                </c:pt>
                <c:pt idx="596">
                  <c:v>328490</c:v>
                </c:pt>
                <c:pt idx="597">
                  <c:v>324818</c:v>
                </c:pt>
                <c:pt idx="598">
                  <c:v>325683</c:v>
                </c:pt>
                <c:pt idx="599">
                  <c:v>327004</c:v>
                </c:pt>
                <c:pt idx="600">
                  <c:v>326373</c:v>
                </c:pt>
                <c:pt idx="601">
                  <c:v>328544</c:v>
                </c:pt>
                <c:pt idx="602">
                  <c:v>325444</c:v>
                </c:pt>
                <c:pt idx="603">
                  <c:v>323336</c:v>
                </c:pt>
                <c:pt idx="604">
                  <c:v>329347</c:v>
                </c:pt>
                <c:pt idx="605">
                  <c:v>320462</c:v>
                </c:pt>
                <c:pt idx="606">
                  <c:v>323099</c:v>
                </c:pt>
                <c:pt idx="607">
                  <c:v>324521</c:v>
                </c:pt>
                <c:pt idx="608">
                  <c:v>321060</c:v>
                </c:pt>
                <c:pt idx="609">
                  <c:v>321911</c:v>
                </c:pt>
                <c:pt idx="610">
                  <c:v>329966</c:v>
                </c:pt>
                <c:pt idx="611">
                  <c:v>316306</c:v>
                </c:pt>
                <c:pt idx="612">
                  <c:v>318133</c:v>
                </c:pt>
                <c:pt idx="613">
                  <c:v>331462</c:v>
                </c:pt>
                <c:pt idx="614">
                  <c:v>323570</c:v>
                </c:pt>
                <c:pt idx="615">
                  <c:v>325631</c:v>
                </c:pt>
                <c:pt idx="616">
                  <c:v>334486</c:v>
                </c:pt>
                <c:pt idx="617">
                  <c:v>335260</c:v>
                </c:pt>
                <c:pt idx="618">
                  <c:v>339981</c:v>
                </c:pt>
                <c:pt idx="619">
                  <c:v>333683</c:v>
                </c:pt>
                <c:pt idx="620">
                  <c:v>344044</c:v>
                </c:pt>
                <c:pt idx="621">
                  <c:v>324185</c:v>
                </c:pt>
                <c:pt idx="622">
                  <c:v>323116</c:v>
                </c:pt>
                <c:pt idx="623">
                  <c:v>323125</c:v>
                </c:pt>
                <c:pt idx="624">
                  <c:v>322918</c:v>
                </c:pt>
                <c:pt idx="625">
                  <c:v>321308</c:v>
                </c:pt>
                <c:pt idx="626">
                  <c:v>323261</c:v>
                </c:pt>
                <c:pt idx="627">
                  <c:v>324677</c:v>
                </c:pt>
                <c:pt idx="628">
                  <c:v>323336</c:v>
                </c:pt>
                <c:pt idx="629">
                  <c:v>325885</c:v>
                </c:pt>
                <c:pt idx="630">
                  <c:v>327000</c:v>
                </c:pt>
                <c:pt idx="631">
                  <c:v>332613</c:v>
                </c:pt>
                <c:pt idx="632">
                  <c:v>327542</c:v>
                </c:pt>
                <c:pt idx="633">
                  <c:v>324557</c:v>
                </c:pt>
                <c:pt idx="634">
                  <c:v>326916</c:v>
                </c:pt>
                <c:pt idx="635">
                  <c:v>322655</c:v>
                </c:pt>
                <c:pt idx="636">
                  <c:v>317642</c:v>
                </c:pt>
                <c:pt idx="637">
                  <c:v>314422</c:v>
                </c:pt>
                <c:pt idx="638">
                  <c:v>320017</c:v>
                </c:pt>
                <c:pt idx="639">
                  <c:v>320178</c:v>
                </c:pt>
                <c:pt idx="640">
                  <c:v>314284</c:v>
                </c:pt>
                <c:pt idx="641">
                  <c:v>327962</c:v>
                </c:pt>
                <c:pt idx="642">
                  <c:v>334215</c:v>
                </c:pt>
                <c:pt idx="643">
                  <c:v>330881</c:v>
                </c:pt>
                <c:pt idx="644">
                  <c:v>332116</c:v>
                </c:pt>
                <c:pt idx="645">
                  <c:v>330439</c:v>
                </c:pt>
                <c:pt idx="646">
                  <c:v>325783</c:v>
                </c:pt>
                <c:pt idx="647">
                  <c:v>322450</c:v>
                </c:pt>
                <c:pt idx="648">
                  <c:v>319045</c:v>
                </c:pt>
                <c:pt idx="649">
                  <c:v>312101</c:v>
                </c:pt>
                <c:pt idx="650">
                  <c:v>323271</c:v>
                </c:pt>
                <c:pt idx="651">
                  <c:v>323758</c:v>
                </c:pt>
                <c:pt idx="652">
                  <c:v>325194</c:v>
                </c:pt>
                <c:pt idx="653">
                  <c:v>319221</c:v>
                </c:pt>
                <c:pt idx="654">
                  <c:v>318453</c:v>
                </c:pt>
                <c:pt idx="655">
                  <c:v>326952</c:v>
                </c:pt>
                <c:pt idx="656">
                  <c:v>322450</c:v>
                </c:pt>
                <c:pt idx="657">
                  <c:v>317643</c:v>
                </c:pt>
                <c:pt idx="658">
                  <c:v>321760</c:v>
                </c:pt>
                <c:pt idx="659">
                  <c:v>329027</c:v>
                </c:pt>
                <c:pt idx="660">
                  <c:v>329973</c:v>
                </c:pt>
                <c:pt idx="661">
                  <c:v>327815</c:v>
                </c:pt>
                <c:pt idx="662">
                  <c:v>322556</c:v>
                </c:pt>
                <c:pt idx="663">
                  <c:v>324427</c:v>
                </c:pt>
                <c:pt idx="664">
                  <c:v>318340</c:v>
                </c:pt>
                <c:pt idx="665">
                  <c:v>319809</c:v>
                </c:pt>
                <c:pt idx="666">
                  <c:v>317261</c:v>
                </c:pt>
                <c:pt idx="667">
                  <c:v>318844</c:v>
                </c:pt>
                <c:pt idx="668">
                  <c:v>321112</c:v>
                </c:pt>
                <c:pt idx="669">
                  <c:v>322899</c:v>
                </c:pt>
                <c:pt idx="670">
                  <c:v>323776</c:v>
                </c:pt>
                <c:pt idx="671">
                  <c:v>314184</c:v>
                </c:pt>
                <c:pt idx="672">
                  <c:v>318884</c:v>
                </c:pt>
                <c:pt idx="673">
                  <c:v>315470</c:v>
                </c:pt>
                <c:pt idx="674">
                  <c:v>322392</c:v>
                </c:pt>
                <c:pt idx="675">
                  <c:v>316589</c:v>
                </c:pt>
                <c:pt idx="676">
                  <c:v>325058</c:v>
                </c:pt>
                <c:pt idx="677">
                  <c:v>317431</c:v>
                </c:pt>
                <c:pt idx="678">
                  <c:v>314974</c:v>
                </c:pt>
                <c:pt idx="679">
                  <c:v>317614</c:v>
                </c:pt>
                <c:pt idx="680">
                  <c:v>328890</c:v>
                </c:pt>
                <c:pt idx="681">
                  <c:v>316649</c:v>
                </c:pt>
                <c:pt idx="682">
                  <c:v>325100</c:v>
                </c:pt>
                <c:pt idx="683">
                  <c:v>322394</c:v>
                </c:pt>
                <c:pt idx="684">
                  <c:v>317768</c:v>
                </c:pt>
                <c:pt idx="685">
                  <c:v>327309</c:v>
                </c:pt>
                <c:pt idx="686">
                  <c:v>320490</c:v>
                </c:pt>
                <c:pt idx="687">
                  <c:v>319455</c:v>
                </c:pt>
                <c:pt idx="688">
                  <c:v>319337</c:v>
                </c:pt>
                <c:pt idx="689">
                  <c:v>325713</c:v>
                </c:pt>
                <c:pt idx="690">
                  <c:v>327435</c:v>
                </c:pt>
                <c:pt idx="691">
                  <c:v>322447</c:v>
                </c:pt>
                <c:pt idx="692">
                  <c:v>324213</c:v>
                </c:pt>
                <c:pt idx="693">
                  <c:v>320177</c:v>
                </c:pt>
                <c:pt idx="694">
                  <c:v>316774</c:v>
                </c:pt>
                <c:pt idx="695">
                  <c:v>317951</c:v>
                </c:pt>
                <c:pt idx="696">
                  <c:v>318860</c:v>
                </c:pt>
                <c:pt idx="697">
                  <c:v>317677</c:v>
                </c:pt>
                <c:pt idx="698">
                  <c:v>313204</c:v>
                </c:pt>
                <c:pt idx="699">
                  <c:v>322064</c:v>
                </c:pt>
                <c:pt idx="700">
                  <c:v>313924</c:v>
                </c:pt>
                <c:pt idx="701">
                  <c:v>316384</c:v>
                </c:pt>
                <c:pt idx="702">
                  <c:v>318632</c:v>
                </c:pt>
                <c:pt idx="703">
                  <c:v>321781</c:v>
                </c:pt>
                <c:pt idx="704">
                  <c:v>318901</c:v>
                </c:pt>
                <c:pt idx="705">
                  <c:v>324818</c:v>
                </c:pt>
                <c:pt idx="706">
                  <c:v>339535</c:v>
                </c:pt>
                <c:pt idx="707">
                  <c:v>333393</c:v>
                </c:pt>
                <c:pt idx="708">
                  <c:v>337232</c:v>
                </c:pt>
                <c:pt idx="709">
                  <c:v>329967</c:v>
                </c:pt>
                <c:pt idx="710">
                  <c:v>329247</c:v>
                </c:pt>
                <c:pt idx="711">
                  <c:v>334029</c:v>
                </c:pt>
                <c:pt idx="712">
                  <c:v>342051</c:v>
                </c:pt>
                <c:pt idx="713">
                  <c:v>337413</c:v>
                </c:pt>
                <c:pt idx="714">
                  <c:v>335368</c:v>
                </c:pt>
                <c:pt idx="715">
                  <c:v>332617</c:v>
                </c:pt>
                <c:pt idx="716">
                  <c:v>328407</c:v>
                </c:pt>
                <c:pt idx="717">
                  <c:v>323634</c:v>
                </c:pt>
                <c:pt idx="718">
                  <c:v>324264</c:v>
                </c:pt>
                <c:pt idx="719">
                  <c:v>327032</c:v>
                </c:pt>
                <c:pt idx="720">
                  <c:v>330112</c:v>
                </c:pt>
                <c:pt idx="721">
                  <c:v>330127</c:v>
                </c:pt>
                <c:pt idx="722">
                  <c:v>338571</c:v>
                </c:pt>
                <c:pt idx="723">
                  <c:v>343361</c:v>
                </c:pt>
                <c:pt idx="724">
                  <c:v>350185</c:v>
                </c:pt>
                <c:pt idx="725">
                  <c:v>339740</c:v>
                </c:pt>
                <c:pt idx="726">
                  <c:v>337431</c:v>
                </c:pt>
                <c:pt idx="727">
                  <c:v>334425</c:v>
                </c:pt>
                <c:pt idx="728">
                  <c:v>330513</c:v>
                </c:pt>
                <c:pt idx="729">
                  <c:v>339714</c:v>
                </c:pt>
                <c:pt idx="730">
                  <c:v>341772</c:v>
                </c:pt>
                <c:pt idx="731">
                  <c:v>328982</c:v>
                </c:pt>
                <c:pt idx="732">
                  <c:v>334136</c:v>
                </c:pt>
                <c:pt idx="733">
                  <c:v>338708</c:v>
                </c:pt>
                <c:pt idx="734">
                  <c:v>331258</c:v>
                </c:pt>
                <c:pt idx="735">
                  <c:v>336625</c:v>
                </c:pt>
                <c:pt idx="736">
                  <c:v>335343</c:v>
                </c:pt>
                <c:pt idx="737">
                  <c:v>339435</c:v>
                </c:pt>
                <c:pt idx="738">
                  <c:v>336070</c:v>
                </c:pt>
                <c:pt idx="739">
                  <c:v>337861</c:v>
                </c:pt>
                <c:pt idx="740">
                  <c:v>326169</c:v>
                </c:pt>
                <c:pt idx="741">
                  <c:v>329679</c:v>
                </c:pt>
                <c:pt idx="742">
                  <c:v>332174</c:v>
                </c:pt>
                <c:pt idx="743">
                  <c:v>329083</c:v>
                </c:pt>
                <c:pt idx="744">
                  <c:v>337300</c:v>
                </c:pt>
                <c:pt idx="745">
                  <c:v>336429</c:v>
                </c:pt>
                <c:pt idx="746">
                  <c:v>334458</c:v>
                </c:pt>
                <c:pt idx="747">
                  <c:v>327363</c:v>
                </c:pt>
                <c:pt idx="748">
                  <c:v>328209</c:v>
                </c:pt>
                <c:pt idx="749">
                  <c:v>326189</c:v>
                </c:pt>
                <c:pt idx="750">
                  <c:v>315731</c:v>
                </c:pt>
                <c:pt idx="751">
                  <c:v>324703</c:v>
                </c:pt>
                <c:pt idx="752">
                  <c:v>320638</c:v>
                </c:pt>
                <c:pt idx="753">
                  <c:v>329812</c:v>
                </c:pt>
                <c:pt idx="754">
                  <c:v>325483</c:v>
                </c:pt>
                <c:pt idx="755">
                  <c:v>341802</c:v>
                </c:pt>
                <c:pt idx="756">
                  <c:v>341728</c:v>
                </c:pt>
                <c:pt idx="757">
                  <c:v>331605</c:v>
                </c:pt>
                <c:pt idx="758">
                  <c:v>327980</c:v>
                </c:pt>
                <c:pt idx="759">
                  <c:v>336738</c:v>
                </c:pt>
                <c:pt idx="760">
                  <c:v>328951</c:v>
                </c:pt>
                <c:pt idx="761">
                  <c:v>335093</c:v>
                </c:pt>
                <c:pt idx="762">
                  <c:v>333264</c:v>
                </c:pt>
                <c:pt idx="763">
                  <c:v>328805</c:v>
                </c:pt>
                <c:pt idx="764">
                  <c:v>335450</c:v>
                </c:pt>
                <c:pt idx="765">
                  <c:v>336546</c:v>
                </c:pt>
                <c:pt idx="766">
                  <c:v>330404</c:v>
                </c:pt>
                <c:pt idx="767">
                  <c:v>320519</c:v>
                </c:pt>
                <c:pt idx="768">
                  <c:v>325372</c:v>
                </c:pt>
                <c:pt idx="769">
                  <c:v>319765</c:v>
                </c:pt>
                <c:pt idx="770">
                  <c:v>323334</c:v>
                </c:pt>
                <c:pt idx="771">
                  <c:v>322652</c:v>
                </c:pt>
                <c:pt idx="772">
                  <c:v>325397</c:v>
                </c:pt>
                <c:pt idx="773">
                  <c:v>319317</c:v>
                </c:pt>
                <c:pt idx="774">
                  <c:v>317449</c:v>
                </c:pt>
                <c:pt idx="775">
                  <c:v>324991</c:v>
                </c:pt>
                <c:pt idx="776">
                  <c:v>320847</c:v>
                </c:pt>
                <c:pt idx="777">
                  <c:v>328709</c:v>
                </c:pt>
                <c:pt idx="778">
                  <c:v>331983</c:v>
                </c:pt>
                <c:pt idx="779">
                  <c:v>327030</c:v>
                </c:pt>
                <c:pt idx="780">
                  <c:v>324238</c:v>
                </c:pt>
                <c:pt idx="781">
                  <c:v>328313</c:v>
                </c:pt>
                <c:pt idx="782">
                  <c:v>335279</c:v>
                </c:pt>
                <c:pt idx="783">
                  <c:v>330404</c:v>
                </c:pt>
                <c:pt idx="784">
                  <c:v>328897</c:v>
                </c:pt>
                <c:pt idx="785">
                  <c:v>328663</c:v>
                </c:pt>
                <c:pt idx="786">
                  <c:v>327528</c:v>
                </c:pt>
                <c:pt idx="787">
                  <c:v>330329</c:v>
                </c:pt>
                <c:pt idx="788">
                  <c:v>319009</c:v>
                </c:pt>
                <c:pt idx="789">
                  <c:v>328544</c:v>
                </c:pt>
                <c:pt idx="790">
                  <c:v>320667</c:v>
                </c:pt>
                <c:pt idx="791">
                  <c:v>327580</c:v>
                </c:pt>
                <c:pt idx="792">
                  <c:v>329542</c:v>
                </c:pt>
                <c:pt idx="793">
                  <c:v>321416</c:v>
                </c:pt>
                <c:pt idx="794">
                  <c:v>333503</c:v>
                </c:pt>
                <c:pt idx="795">
                  <c:v>332753</c:v>
                </c:pt>
                <c:pt idx="796">
                  <c:v>330969</c:v>
                </c:pt>
                <c:pt idx="797">
                  <c:v>324276</c:v>
                </c:pt>
                <c:pt idx="798">
                  <c:v>321978</c:v>
                </c:pt>
                <c:pt idx="799">
                  <c:v>325466</c:v>
                </c:pt>
                <c:pt idx="800">
                  <c:v>323423</c:v>
                </c:pt>
                <c:pt idx="801">
                  <c:v>327667</c:v>
                </c:pt>
                <c:pt idx="802">
                  <c:v>328964</c:v>
                </c:pt>
                <c:pt idx="803">
                  <c:v>333255</c:v>
                </c:pt>
                <c:pt idx="804">
                  <c:v>325732</c:v>
                </c:pt>
                <c:pt idx="805">
                  <c:v>327798</c:v>
                </c:pt>
                <c:pt idx="806">
                  <c:v>330868</c:v>
                </c:pt>
                <c:pt idx="807">
                  <c:v>329309</c:v>
                </c:pt>
                <c:pt idx="808">
                  <c:v>324197</c:v>
                </c:pt>
                <c:pt idx="809">
                  <c:v>332158</c:v>
                </c:pt>
                <c:pt idx="810">
                  <c:v>328587</c:v>
                </c:pt>
                <c:pt idx="811">
                  <c:v>333472</c:v>
                </c:pt>
                <c:pt idx="812">
                  <c:v>325586</c:v>
                </c:pt>
                <c:pt idx="813">
                  <c:v>328423</c:v>
                </c:pt>
                <c:pt idx="814">
                  <c:v>339343</c:v>
                </c:pt>
                <c:pt idx="815">
                  <c:v>330145</c:v>
                </c:pt>
                <c:pt idx="816">
                  <c:v>325952</c:v>
                </c:pt>
                <c:pt idx="817">
                  <c:v>329455</c:v>
                </c:pt>
                <c:pt idx="818">
                  <c:v>330296</c:v>
                </c:pt>
                <c:pt idx="819">
                  <c:v>324881</c:v>
                </c:pt>
                <c:pt idx="820">
                  <c:v>323422</c:v>
                </c:pt>
                <c:pt idx="821">
                  <c:v>316094</c:v>
                </c:pt>
                <c:pt idx="822">
                  <c:v>319179</c:v>
                </c:pt>
                <c:pt idx="823">
                  <c:v>325816</c:v>
                </c:pt>
                <c:pt idx="824">
                  <c:v>321663</c:v>
                </c:pt>
                <c:pt idx="825">
                  <c:v>324091</c:v>
                </c:pt>
                <c:pt idx="826">
                  <c:v>333017</c:v>
                </c:pt>
                <c:pt idx="827">
                  <c:v>321524</c:v>
                </c:pt>
                <c:pt idx="828">
                  <c:v>320712</c:v>
                </c:pt>
                <c:pt idx="829">
                  <c:v>325568</c:v>
                </c:pt>
                <c:pt idx="830">
                  <c:v>319765</c:v>
                </c:pt>
                <c:pt idx="831">
                  <c:v>331453</c:v>
                </c:pt>
                <c:pt idx="832">
                  <c:v>323327</c:v>
                </c:pt>
                <c:pt idx="833">
                  <c:v>323537</c:v>
                </c:pt>
                <c:pt idx="834">
                  <c:v>324964</c:v>
                </c:pt>
                <c:pt idx="835">
                  <c:v>326702</c:v>
                </c:pt>
                <c:pt idx="836">
                  <c:v>328925</c:v>
                </c:pt>
                <c:pt idx="837">
                  <c:v>316361</c:v>
                </c:pt>
                <c:pt idx="838">
                  <c:v>321907</c:v>
                </c:pt>
                <c:pt idx="839">
                  <c:v>331561</c:v>
                </c:pt>
                <c:pt idx="840">
                  <c:v>321998</c:v>
                </c:pt>
                <c:pt idx="841">
                  <c:v>320417</c:v>
                </c:pt>
                <c:pt idx="842">
                  <c:v>321948</c:v>
                </c:pt>
                <c:pt idx="843">
                  <c:v>320151</c:v>
                </c:pt>
                <c:pt idx="844">
                  <c:v>324537</c:v>
                </c:pt>
                <c:pt idx="845">
                  <c:v>319762</c:v>
                </c:pt>
                <c:pt idx="846">
                  <c:v>325483</c:v>
                </c:pt>
                <c:pt idx="847">
                  <c:v>315818</c:v>
                </c:pt>
                <c:pt idx="848">
                  <c:v>325819</c:v>
                </c:pt>
                <c:pt idx="849">
                  <c:v>321365</c:v>
                </c:pt>
                <c:pt idx="850">
                  <c:v>313556</c:v>
                </c:pt>
                <c:pt idx="851">
                  <c:v>319154</c:v>
                </c:pt>
                <c:pt idx="852">
                  <c:v>322291</c:v>
                </c:pt>
                <c:pt idx="853">
                  <c:v>322334</c:v>
                </c:pt>
                <c:pt idx="854">
                  <c:v>325258</c:v>
                </c:pt>
                <c:pt idx="855">
                  <c:v>321556</c:v>
                </c:pt>
                <c:pt idx="856">
                  <c:v>318809</c:v>
                </c:pt>
                <c:pt idx="857">
                  <c:v>321344</c:v>
                </c:pt>
                <c:pt idx="858">
                  <c:v>310631</c:v>
                </c:pt>
                <c:pt idx="859">
                  <c:v>328095</c:v>
                </c:pt>
                <c:pt idx="860">
                  <c:v>317577</c:v>
                </c:pt>
                <c:pt idx="861">
                  <c:v>323912</c:v>
                </c:pt>
                <c:pt idx="862">
                  <c:v>320513</c:v>
                </c:pt>
                <c:pt idx="863">
                  <c:v>330136</c:v>
                </c:pt>
                <c:pt idx="864">
                  <c:v>328529</c:v>
                </c:pt>
                <c:pt idx="865">
                  <c:v>328567</c:v>
                </c:pt>
                <c:pt idx="866">
                  <c:v>328994</c:v>
                </c:pt>
                <c:pt idx="867">
                  <c:v>324423</c:v>
                </c:pt>
                <c:pt idx="868">
                  <c:v>326571</c:v>
                </c:pt>
                <c:pt idx="869">
                  <c:v>325247</c:v>
                </c:pt>
                <c:pt idx="870">
                  <c:v>319354</c:v>
                </c:pt>
                <c:pt idx="871">
                  <c:v>329304</c:v>
                </c:pt>
                <c:pt idx="872">
                  <c:v>336293</c:v>
                </c:pt>
                <c:pt idx="873">
                  <c:v>325872</c:v>
                </c:pt>
                <c:pt idx="874">
                  <c:v>324207</c:v>
                </c:pt>
                <c:pt idx="875">
                  <c:v>335660</c:v>
                </c:pt>
                <c:pt idx="876">
                  <c:v>331801</c:v>
                </c:pt>
                <c:pt idx="877">
                  <c:v>332440</c:v>
                </c:pt>
                <c:pt idx="878">
                  <c:v>333596</c:v>
                </c:pt>
                <c:pt idx="879">
                  <c:v>326951</c:v>
                </c:pt>
                <c:pt idx="880">
                  <c:v>329196</c:v>
                </c:pt>
                <c:pt idx="881">
                  <c:v>334678</c:v>
                </c:pt>
                <c:pt idx="882">
                  <c:v>342329</c:v>
                </c:pt>
                <c:pt idx="883">
                  <c:v>336071</c:v>
                </c:pt>
                <c:pt idx="884">
                  <c:v>330360</c:v>
                </c:pt>
                <c:pt idx="885">
                  <c:v>330870</c:v>
                </c:pt>
                <c:pt idx="886">
                  <c:v>327177</c:v>
                </c:pt>
                <c:pt idx="887">
                  <c:v>329223</c:v>
                </c:pt>
                <c:pt idx="888">
                  <c:v>324209</c:v>
                </c:pt>
                <c:pt idx="889">
                  <c:v>323316</c:v>
                </c:pt>
                <c:pt idx="890">
                  <c:v>313780</c:v>
                </c:pt>
                <c:pt idx="891">
                  <c:v>324970</c:v>
                </c:pt>
                <c:pt idx="892">
                  <c:v>330018</c:v>
                </c:pt>
                <c:pt idx="893">
                  <c:v>322341</c:v>
                </c:pt>
                <c:pt idx="894">
                  <c:v>324150</c:v>
                </c:pt>
                <c:pt idx="895">
                  <c:v>331696</c:v>
                </c:pt>
                <c:pt idx="896">
                  <c:v>320986</c:v>
                </c:pt>
                <c:pt idx="897">
                  <c:v>319419</c:v>
                </c:pt>
                <c:pt idx="898">
                  <c:v>327431</c:v>
                </c:pt>
                <c:pt idx="899">
                  <c:v>324368</c:v>
                </c:pt>
                <c:pt idx="900">
                  <c:v>333137</c:v>
                </c:pt>
                <c:pt idx="901">
                  <c:v>329961</c:v>
                </c:pt>
                <c:pt idx="902">
                  <c:v>327249</c:v>
                </c:pt>
                <c:pt idx="903">
                  <c:v>334861</c:v>
                </c:pt>
                <c:pt idx="904">
                  <c:v>337452</c:v>
                </c:pt>
                <c:pt idx="905">
                  <c:v>340178</c:v>
                </c:pt>
                <c:pt idx="906">
                  <c:v>343377</c:v>
                </c:pt>
                <c:pt idx="907">
                  <c:v>335715</c:v>
                </c:pt>
                <c:pt idx="908">
                  <c:v>335426</c:v>
                </c:pt>
                <c:pt idx="909">
                  <c:v>326230</c:v>
                </c:pt>
                <c:pt idx="910">
                  <c:v>325597</c:v>
                </c:pt>
                <c:pt idx="911">
                  <c:v>329483</c:v>
                </c:pt>
                <c:pt idx="912">
                  <c:v>329326</c:v>
                </c:pt>
                <c:pt idx="913">
                  <c:v>331223</c:v>
                </c:pt>
                <c:pt idx="914">
                  <c:v>336693</c:v>
                </c:pt>
                <c:pt idx="915">
                  <c:v>329311</c:v>
                </c:pt>
                <c:pt idx="916">
                  <c:v>329887</c:v>
                </c:pt>
                <c:pt idx="917">
                  <c:v>334520</c:v>
                </c:pt>
                <c:pt idx="918">
                  <c:v>329355</c:v>
                </c:pt>
                <c:pt idx="919">
                  <c:v>316984</c:v>
                </c:pt>
                <c:pt idx="920">
                  <c:v>335625</c:v>
                </c:pt>
                <c:pt idx="921">
                  <c:v>339380</c:v>
                </c:pt>
                <c:pt idx="922">
                  <c:v>336277</c:v>
                </c:pt>
                <c:pt idx="923">
                  <c:v>334411</c:v>
                </c:pt>
                <c:pt idx="924">
                  <c:v>326286</c:v>
                </c:pt>
                <c:pt idx="925">
                  <c:v>319690</c:v>
                </c:pt>
                <c:pt idx="926">
                  <c:v>325951</c:v>
                </c:pt>
                <c:pt idx="927">
                  <c:v>321675</c:v>
                </c:pt>
                <c:pt idx="928">
                  <c:v>328212</c:v>
                </c:pt>
                <c:pt idx="929">
                  <c:v>331929</c:v>
                </c:pt>
                <c:pt idx="930">
                  <c:v>328047</c:v>
                </c:pt>
                <c:pt idx="931">
                  <c:v>328165</c:v>
                </c:pt>
                <c:pt idx="932">
                  <c:v>332808</c:v>
                </c:pt>
                <c:pt idx="933">
                  <c:v>322636</c:v>
                </c:pt>
                <c:pt idx="934">
                  <c:v>320172</c:v>
                </c:pt>
                <c:pt idx="935">
                  <c:v>321126</c:v>
                </c:pt>
                <c:pt idx="936">
                  <c:v>319484</c:v>
                </c:pt>
                <c:pt idx="937">
                  <c:v>321615</c:v>
                </c:pt>
                <c:pt idx="938">
                  <c:v>325583</c:v>
                </c:pt>
                <c:pt idx="939">
                  <c:v>323650</c:v>
                </c:pt>
                <c:pt idx="940">
                  <c:v>330140</c:v>
                </c:pt>
                <c:pt idx="941">
                  <c:v>333950</c:v>
                </c:pt>
                <c:pt idx="942">
                  <c:v>324331</c:v>
                </c:pt>
                <c:pt idx="943">
                  <c:v>331016</c:v>
                </c:pt>
                <c:pt idx="944">
                  <c:v>337523</c:v>
                </c:pt>
                <c:pt idx="945">
                  <c:v>334335</c:v>
                </c:pt>
                <c:pt idx="946">
                  <c:v>328641</c:v>
                </c:pt>
                <c:pt idx="947">
                  <c:v>330524</c:v>
                </c:pt>
                <c:pt idx="948">
                  <c:v>327419</c:v>
                </c:pt>
                <c:pt idx="949">
                  <c:v>320516</c:v>
                </c:pt>
                <c:pt idx="950">
                  <c:v>324112</c:v>
                </c:pt>
                <c:pt idx="951">
                  <c:v>318716</c:v>
                </c:pt>
                <c:pt idx="952">
                  <c:v>324331</c:v>
                </c:pt>
                <c:pt idx="953">
                  <c:v>325624</c:v>
                </c:pt>
                <c:pt idx="954">
                  <c:v>325184</c:v>
                </c:pt>
                <c:pt idx="955">
                  <c:v>320299</c:v>
                </c:pt>
                <c:pt idx="956">
                  <c:v>328288</c:v>
                </c:pt>
                <c:pt idx="957">
                  <c:v>329709</c:v>
                </c:pt>
                <c:pt idx="958">
                  <c:v>319637</c:v>
                </c:pt>
                <c:pt idx="959">
                  <c:v>318620</c:v>
                </c:pt>
                <c:pt idx="960">
                  <c:v>324812</c:v>
                </c:pt>
                <c:pt idx="961">
                  <c:v>320389</c:v>
                </c:pt>
                <c:pt idx="962">
                  <c:v>323782</c:v>
                </c:pt>
                <c:pt idx="963">
                  <c:v>326837</c:v>
                </c:pt>
                <c:pt idx="964">
                  <c:v>317247</c:v>
                </c:pt>
                <c:pt idx="965">
                  <c:v>324164</c:v>
                </c:pt>
                <c:pt idx="966">
                  <c:v>325986</c:v>
                </c:pt>
                <c:pt idx="967">
                  <c:v>330646</c:v>
                </c:pt>
                <c:pt idx="968">
                  <c:v>327102</c:v>
                </c:pt>
                <c:pt idx="969">
                  <c:v>334711</c:v>
                </c:pt>
                <c:pt idx="970">
                  <c:v>331809</c:v>
                </c:pt>
                <c:pt idx="971">
                  <c:v>332928</c:v>
                </c:pt>
                <c:pt idx="972">
                  <c:v>328451</c:v>
                </c:pt>
                <c:pt idx="973">
                  <c:v>329431</c:v>
                </c:pt>
                <c:pt idx="974">
                  <c:v>318249</c:v>
                </c:pt>
                <c:pt idx="975">
                  <c:v>327296</c:v>
                </c:pt>
                <c:pt idx="976">
                  <c:v>328133</c:v>
                </c:pt>
                <c:pt idx="977">
                  <c:v>327258</c:v>
                </c:pt>
                <c:pt idx="978">
                  <c:v>330241</c:v>
                </c:pt>
                <c:pt idx="979">
                  <c:v>325205</c:v>
                </c:pt>
                <c:pt idx="980">
                  <c:v>332573</c:v>
                </c:pt>
                <c:pt idx="981">
                  <c:v>325053</c:v>
                </c:pt>
                <c:pt idx="982">
                  <c:v>323078</c:v>
                </c:pt>
                <c:pt idx="983">
                  <c:v>324056</c:v>
                </c:pt>
                <c:pt idx="984">
                  <c:v>329077</c:v>
                </c:pt>
                <c:pt idx="985">
                  <c:v>321960</c:v>
                </c:pt>
                <c:pt idx="986">
                  <c:v>328798</c:v>
                </c:pt>
                <c:pt idx="987">
                  <c:v>327269</c:v>
                </c:pt>
                <c:pt idx="988">
                  <c:v>326857</c:v>
                </c:pt>
                <c:pt idx="989">
                  <c:v>328138</c:v>
                </c:pt>
                <c:pt idx="990">
                  <c:v>333016</c:v>
                </c:pt>
                <c:pt idx="991">
                  <c:v>338819</c:v>
                </c:pt>
                <c:pt idx="992">
                  <c:v>336730</c:v>
                </c:pt>
                <c:pt idx="993">
                  <c:v>325166</c:v>
                </c:pt>
                <c:pt idx="994">
                  <c:v>327169</c:v>
                </c:pt>
                <c:pt idx="995">
                  <c:v>323595</c:v>
                </c:pt>
                <c:pt idx="996">
                  <c:v>323190</c:v>
                </c:pt>
                <c:pt idx="997">
                  <c:v>329934</c:v>
                </c:pt>
                <c:pt idx="998">
                  <c:v>324370</c:v>
                </c:pt>
                <c:pt idx="999">
                  <c:v>320355</c:v>
                </c:pt>
                <c:pt idx="1000">
                  <c:v>327075</c:v>
                </c:pt>
                <c:pt idx="1001">
                  <c:v>331949</c:v>
                </c:pt>
                <c:pt idx="1002">
                  <c:v>320517</c:v>
                </c:pt>
                <c:pt idx="1003">
                  <c:v>323071</c:v>
                </c:pt>
                <c:pt idx="1004">
                  <c:v>332369</c:v>
                </c:pt>
                <c:pt idx="1005">
                  <c:v>330862</c:v>
                </c:pt>
                <c:pt idx="1006">
                  <c:v>329912</c:v>
                </c:pt>
                <c:pt idx="1007">
                  <c:v>335957</c:v>
                </c:pt>
                <c:pt idx="1008">
                  <c:v>323557</c:v>
                </c:pt>
                <c:pt idx="1009">
                  <c:v>329009</c:v>
                </c:pt>
                <c:pt idx="1010">
                  <c:v>325616</c:v>
                </c:pt>
                <c:pt idx="1011">
                  <c:v>325861</c:v>
                </c:pt>
                <c:pt idx="1012">
                  <c:v>327456</c:v>
                </c:pt>
                <c:pt idx="1013">
                  <c:v>324135</c:v>
                </c:pt>
                <c:pt idx="1014">
                  <c:v>322560</c:v>
                </c:pt>
                <c:pt idx="1015">
                  <c:v>321370</c:v>
                </c:pt>
                <c:pt idx="1016">
                  <c:v>314960</c:v>
                </c:pt>
                <c:pt idx="1017">
                  <c:v>318221</c:v>
                </c:pt>
                <c:pt idx="1018">
                  <c:v>315054</c:v>
                </c:pt>
                <c:pt idx="1019">
                  <c:v>324391</c:v>
                </c:pt>
                <c:pt idx="1020">
                  <c:v>323979</c:v>
                </c:pt>
                <c:pt idx="1021">
                  <c:v>328536</c:v>
                </c:pt>
                <c:pt idx="1022">
                  <c:v>329432</c:v>
                </c:pt>
                <c:pt idx="1023">
                  <c:v>320837</c:v>
                </c:pt>
                <c:pt idx="1024">
                  <c:v>330258</c:v>
                </c:pt>
                <c:pt idx="1025">
                  <c:v>324369</c:v>
                </c:pt>
                <c:pt idx="1026">
                  <c:v>326126</c:v>
                </c:pt>
                <c:pt idx="1027">
                  <c:v>324708</c:v>
                </c:pt>
                <c:pt idx="1028">
                  <c:v>328234</c:v>
                </c:pt>
                <c:pt idx="1029">
                  <c:v>334885</c:v>
                </c:pt>
                <c:pt idx="1030">
                  <c:v>327831</c:v>
                </c:pt>
                <c:pt idx="1031">
                  <c:v>328300</c:v>
                </c:pt>
                <c:pt idx="1032">
                  <c:v>321875</c:v>
                </c:pt>
                <c:pt idx="1033">
                  <c:v>326982</c:v>
                </c:pt>
                <c:pt idx="1034">
                  <c:v>330731</c:v>
                </c:pt>
                <c:pt idx="1035">
                  <c:v>328627</c:v>
                </c:pt>
                <c:pt idx="1036">
                  <c:v>330716</c:v>
                </c:pt>
                <c:pt idx="1037">
                  <c:v>328754</c:v>
                </c:pt>
                <c:pt idx="1038">
                  <c:v>326148</c:v>
                </c:pt>
                <c:pt idx="1039">
                  <c:v>327447</c:v>
                </c:pt>
                <c:pt idx="1040">
                  <c:v>323819</c:v>
                </c:pt>
                <c:pt idx="1041">
                  <c:v>319836</c:v>
                </c:pt>
                <c:pt idx="1042">
                  <c:v>319718</c:v>
                </c:pt>
                <c:pt idx="1043">
                  <c:v>321157</c:v>
                </c:pt>
                <c:pt idx="1044">
                  <c:v>326682</c:v>
                </c:pt>
                <c:pt idx="1045">
                  <c:v>324666</c:v>
                </c:pt>
                <c:pt idx="1046">
                  <c:v>330795</c:v>
                </c:pt>
                <c:pt idx="1047">
                  <c:v>330913</c:v>
                </c:pt>
                <c:pt idx="1048">
                  <c:v>323865</c:v>
                </c:pt>
                <c:pt idx="1049">
                  <c:v>323863</c:v>
                </c:pt>
                <c:pt idx="1050">
                  <c:v>316395</c:v>
                </c:pt>
                <c:pt idx="1051">
                  <c:v>326607</c:v>
                </c:pt>
                <c:pt idx="1052">
                  <c:v>319379</c:v>
                </c:pt>
                <c:pt idx="1053">
                  <c:v>326069</c:v>
                </c:pt>
                <c:pt idx="1054">
                  <c:v>313388</c:v>
                </c:pt>
                <c:pt idx="1055">
                  <c:v>314168</c:v>
                </c:pt>
                <c:pt idx="1056">
                  <c:v>314007</c:v>
                </c:pt>
                <c:pt idx="1057">
                  <c:v>321250</c:v>
                </c:pt>
                <c:pt idx="1058">
                  <c:v>326837</c:v>
                </c:pt>
                <c:pt idx="1059">
                  <c:v>327695</c:v>
                </c:pt>
                <c:pt idx="1060">
                  <c:v>322871</c:v>
                </c:pt>
                <c:pt idx="1061">
                  <c:v>324683</c:v>
                </c:pt>
                <c:pt idx="1062">
                  <c:v>325317</c:v>
                </c:pt>
                <c:pt idx="1063">
                  <c:v>317705</c:v>
                </c:pt>
                <c:pt idx="1064">
                  <c:v>319276</c:v>
                </c:pt>
                <c:pt idx="1065">
                  <c:v>320933</c:v>
                </c:pt>
                <c:pt idx="1066">
                  <c:v>330210</c:v>
                </c:pt>
                <c:pt idx="1067">
                  <c:v>337008</c:v>
                </c:pt>
                <c:pt idx="1068">
                  <c:v>324576</c:v>
                </c:pt>
                <c:pt idx="1069">
                  <c:v>312494</c:v>
                </c:pt>
                <c:pt idx="1070">
                  <c:v>316534</c:v>
                </c:pt>
                <c:pt idx="1071">
                  <c:v>310185</c:v>
                </c:pt>
                <c:pt idx="1072">
                  <c:v>318725</c:v>
                </c:pt>
                <c:pt idx="1073">
                  <c:v>316872</c:v>
                </c:pt>
                <c:pt idx="1074">
                  <c:v>321927</c:v>
                </c:pt>
                <c:pt idx="1075">
                  <c:v>319781</c:v>
                </c:pt>
                <c:pt idx="1076">
                  <c:v>319278</c:v>
                </c:pt>
                <c:pt idx="1077">
                  <c:v>316723</c:v>
                </c:pt>
                <c:pt idx="1078">
                  <c:v>316516</c:v>
                </c:pt>
                <c:pt idx="1079">
                  <c:v>314539</c:v>
                </c:pt>
                <c:pt idx="1080">
                  <c:v>313077</c:v>
                </c:pt>
                <c:pt idx="1081">
                  <c:v>323939</c:v>
                </c:pt>
                <c:pt idx="1082">
                  <c:v>317369</c:v>
                </c:pt>
                <c:pt idx="1083">
                  <c:v>322673</c:v>
                </c:pt>
                <c:pt idx="1084">
                  <c:v>321387</c:v>
                </c:pt>
                <c:pt idx="1085">
                  <c:v>325553</c:v>
                </c:pt>
                <c:pt idx="1086">
                  <c:v>318790</c:v>
                </c:pt>
                <c:pt idx="1087">
                  <c:v>322875</c:v>
                </c:pt>
                <c:pt idx="1088">
                  <c:v>313706</c:v>
                </c:pt>
                <c:pt idx="1089">
                  <c:v>307591</c:v>
                </c:pt>
                <c:pt idx="1090">
                  <c:v>311458</c:v>
                </c:pt>
                <c:pt idx="1091">
                  <c:v>307567</c:v>
                </c:pt>
                <c:pt idx="1092">
                  <c:v>309189</c:v>
                </c:pt>
                <c:pt idx="1093">
                  <c:v>319477</c:v>
                </c:pt>
                <c:pt idx="1094">
                  <c:v>316819</c:v>
                </c:pt>
                <c:pt idx="1095">
                  <c:v>319611</c:v>
                </c:pt>
                <c:pt idx="1096">
                  <c:v>317288</c:v>
                </c:pt>
                <c:pt idx="1097">
                  <c:v>320951</c:v>
                </c:pt>
                <c:pt idx="1098">
                  <c:v>314518</c:v>
                </c:pt>
                <c:pt idx="1099">
                  <c:v>314720</c:v>
                </c:pt>
                <c:pt idx="1100">
                  <c:v>320428</c:v>
                </c:pt>
                <c:pt idx="1101">
                  <c:v>326116</c:v>
                </c:pt>
                <c:pt idx="1102">
                  <c:v>317732</c:v>
                </c:pt>
                <c:pt idx="1103">
                  <c:v>316397</c:v>
                </c:pt>
                <c:pt idx="1104">
                  <c:v>314396</c:v>
                </c:pt>
                <c:pt idx="1105">
                  <c:v>326721</c:v>
                </c:pt>
                <c:pt idx="1106">
                  <c:v>325796</c:v>
                </c:pt>
                <c:pt idx="1107">
                  <c:v>324698</c:v>
                </c:pt>
                <c:pt idx="1108">
                  <c:v>316483</c:v>
                </c:pt>
                <c:pt idx="1109">
                  <c:v>316795</c:v>
                </c:pt>
                <c:pt idx="1110">
                  <c:v>316689</c:v>
                </c:pt>
                <c:pt idx="1111">
                  <c:v>315003</c:v>
                </c:pt>
                <c:pt idx="1112">
                  <c:v>321022</c:v>
                </c:pt>
                <c:pt idx="1113">
                  <c:v>321979</c:v>
                </c:pt>
                <c:pt idx="1114">
                  <c:v>341062</c:v>
                </c:pt>
                <c:pt idx="1115">
                  <c:v>331490</c:v>
                </c:pt>
                <c:pt idx="1116">
                  <c:v>336131</c:v>
                </c:pt>
                <c:pt idx="1117">
                  <c:v>337711</c:v>
                </c:pt>
                <c:pt idx="1118">
                  <c:v>338123</c:v>
                </c:pt>
                <c:pt idx="1119">
                  <c:v>333667</c:v>
                </c:pt>
                <c:pt idx="1120">
                  <c:v>340858</c:v>
                </c:pt>
                <c:pt idx="1121">
                  <c:v>328990</c:v>
                </c:pt>
                <c:pt idx="1122">
                  <c:v>329757</c:v>
                </c:pt>
                <c:pt idx="1123">
                  <c:v>332621</c:v>
                </c:pt>
                <c:pt idx="1124">
                  <c:v>335830</c:v>
                </c:pt>
                <c:pt idx="1125">
                  <c:v>325676</c:v>
                </c:pt>
                <c:pt idx="1126">
                  <c:v>334277</c:v>
                </c:pt>
                <c:pt idx="1127">
                  <c:v>335772</c:v>
                </c:pt>
                <c:pt idx="1128">
                  <c:v>338061</c:v>
                </c:pt>
                <c:pt idx="1129">
                  <c:v>331833</c:v>
                </c:pt>
                <c:pt idx="1130">
                  <c:v>332448</c:v>
                </c:pt>
                <c:pt idx="1131">
                  <c:v>334551</c:v>
                </c:pt>
                <c:pt idx="1132">
                  <c:v>334051</c:v>
                </c:pt>
                <c:pt idx="1133">
                  <c:v>334302</c:v>
                </c:pt>
                <c:pt idx="1134">
                  <c:v>330840</c:v>
                </c:pt>
                <c:pt idx="1135">
                  <c:v>328436</c:v>
                </c:pt>
                <c:pt idx="1136">
                  <c:v>344020</c:v>
                </c:pt>
                <c:pt idx="1137">
                  <c:v>331737</c:v>
                </c:pt>
                <c:pt idx="1138">
                  <c:v>320591</c:v>
                </c:pt>
                <c:pt idx="1139">
                  <c:v>329784</c:v>
                </c:pt>
                <c:pt idx="1140">
                  <c:v>331049</c:v>
                </c:pt>
                <c:pt idx="1141">
                  <c:v>322534</c:v>
                </c:pt>
                <c:pt idx="1142">
                  <c:v>331581</c:v>
                </c:pt>
                <c:pt idx="1143">
                  <c:v>338819</c:v>
                </c:pt>
                <c:pt idx="1144">
                  <c:v>353910</c:v>
                </c:pt>
                <c:pt idx="1145">
                  <c:v>350178</c:v>
                </c:pt>
                <c:pt idx="1146">
                  <c:v>344654</c:v>
                </c:pt>
                <c:pt idx="1147">
                  <c:v>356086</c:v>
                </c:pt>
                <c:pt idx="1148">
                  <c:v>344924</c:v>
                </c:pt>
                <c:pt idx="1149">
                  <c:v>333553</c:v>
                </c:pt>
                <c:pt idx="1150">
                  <c:v>334561</c:v>
                </c:pt>
                <c:pt idx="1151">
                  <c:v>332975</c:v>
                </c:pt>
                <c:pt idx="1152">
                  <c:v>333836</c:v>
                </c:pt>
                <c:pt idx="1153">
                  <c:v>333102</c:v>
                </c:pt>
                <c:pt idx="1154">
                  <c:v>331410</c:v>
                </c:pt>
                <c:pt idx="1155">
                  <c:v>330308</c:v>
                </c:pt>
                <c:pt idx="1156">
                  <c:v>330589</c:v>
                </c:pt>
                <c:pt idx="1157">
                  <c:v>330096</c:v>
                </c:pt>
                <c:pt idx="1158">
                  <c:v>334623</c:v>
                </c:pt>
                <c:pt idx="1159">
                  <c:v>334710</c:v>
                </c:pt>
                <c:pt idx="1160">
                  <c:v>331480</c:v>
                </c:pt>
                <c:pt idx="1161">
                  <c:v>339541</c:v>
                </c:pt>
                <c:pt idx="1162">
                  <c:v>337790</c:v>
                </c:pt>
                <c:pt idx="1163">
                  <c:v>323922</c:v>
                </c:pt>
                <c:pt idx="1164">
                  <c:v>317536</c:v>
                </c:pt>
                <c:pt idx="1165">
                  <c:v>319680</c:v>
                </c:pt>
                <c:pt idx="1166">
                  <c:v>330247</c:v>
                </c:pt>
                <c:pt idx="1167">
                  <c:v>315913</c:v>
                </c:pt>
                <c:pt idx="1168">
                  <c:v>330727</c:v>
                </c:pt>
                <c:pt idx="1169">
                  <c:v>326192</c:v>
                </c:pt>
                <c:pt idx="1170">
                  <c:v>327947</c:v>
                </c:pt>
                <c:pt idx="1171">
                  <c:v>325930</c:v>
                </c:pt>
                <c:pt idx="1172">
                  <c:v>324760</c:v>
                </c:pt>
                <c:pt idx="1173">
                  <c:v>325326</c:v>
                </c:pt>
                <c:pt idx="1174">
                  <c:v>325874</c:v>
                </c:pt>
                <c:pt idx="1175">
                  <c:v>328924</c:v>
                </c:pt>
                <c:pt idx="1176">
                  <c:v>324745</c:v>
                </c:pt>
                <c:pt idx="1177">
                  <c:v>324659</c:v>
                </c:pt>
                <c:pt idx="1178">
                  <c:v>332674</c:v>
                </c:pt>
                <c:pt idx="1179">
                  <c:v>321608</c:v>
                </c:pt>
              </c:numCache>
            </c:numRef>
          </c:yVal>
          <c:smooth val="0"/>
          <c:extLst>
            <c:ext xmlns:c16="http://schemas.microsoft.com/office/drawing/2014/chart" uri="{C3380CC4-5D6E-409C-BE32-E72D297353CC}">
              <c16:uniqueId val="{00000000-88D6-4259-82FE-AC9CDE1E7A92}"/>
            </c:ext>
          </c:extLst>
        </c:ser>
        <c:ser>
          <c:idx val="1"/>
          <c:order val="1"/>
          <c:tx>
            <c:v>vgca-maxperformance</c:v>
          </c:tx>
          <c:spPr>
            <a:ln w="25400">
              <a:noFill/>
            </a:ln>
            <a:effectLst/>
          </c:spPr>
          <c:marker>
            <c:symbol val="circle"/>
            <c:size val="4"/>
            <c:spPr>
              <a:solidFill>
                <a:schemeClr val="accent2"/>
              </a:solidFill>
              <a:ln w="9525" cap="flat" cmpd="sng" algn="ctr">
                <a:solidFill>
                  <a:schemeClr val="accent2"/>
                </a:solidFill>
                <a:round/>
              </a:ln>
              <a:effectLst/>
            </c:spPr>
          </c:marker>
          <c:yVal>
            <c:numRef>
              <c:f>'4KB_70r_30w'!$D$2:$D$1177</c:f>
              <c:numCache>
                <c:formatCode>General</c:formatCode>
                <c:ptCount val="1176"/>
                <c:pt idx="0">
                  <c:v>834412</c:v>
                </c:pt>
                <c:pt idx="1">
                  <c:v>866163</c:v>
                </c:pt>
                <c:pt idx="2">
                  <c:v>835431</c:v>
                </c:pt>
                <c:pt idx="3">
                  <c:v>872595</c:v>
                </c:pt>
                <c:pt idx="4">
                  <c:v>852706</c:v>
                </c:pt>
                <c:pt idx="5">
                  <c:v>850705</c:v>
                </c:pt>
                <c:pt idx="6">
                  <c:v>871841</c:v>
                </c:pt>
                <c:pt idx="7">
                  <c:v>866990</c:v>
                </c:pt>
                <c:pt idx="8">
                  <c:v>855408</c:v>
                </c:pt>
                <c:pt idx="9">
                  <c:v>845217</c:v>
                </c:pt>
                <c:pt idx="10">
                  <c:v>867626</c:v>
                </c:pt>
                <c:pt idx="11">
                  <c:v>881140</c:v>
                </c:pt>
                <c:pt idx="12">
                  <c:v>848850</c:v>
                </c:pt>
                <c:pt idx="13">
                  <c:v>858559</c:v>
                </c:pt>
                <c:pt idx="14">
                  <c:v>862436</c:v>
                </c:pt>
                <c:pt idx="15">
                  <c:v>847224</c:v>
                </c:pt>
                <c:pt idx="16">
                  <c:v>882587</c:v>
                </c:pt>
                <c:pt idx="17">
                  <c:v>870044</c:v>
                </c:pt>
                <c:pt idx="18">
                  <c:v>868961</c:v>
                </c:pt>
                <c:pt idx="19">
                  <c:v>875797</c:v>
                </c:pt>
                <c:pt idx="20">
                  <c:v>834717</c:v>
                </c:pt>
                <c:pt idx="21">
                  <c:v>862788</c:v>
                </c:pt>
                <c:pt idx="22">
                  <c:v>828673</c:v>
                </c:pt>
                <c:pt idx="23">
                  <c:v>850110</c:v>
                </c:pt>
                <c:pt idx="24">
                  <c:v>849987</c:v>
                </c:pt>
                <c:pt idx="25">
                  <c:v>840983</c:v>
                </c:pt>
                <c:pt idx="26">
                  <c:v>880538</c:v>
                </c:pt>
                <c:pt idx="27">
                  <c:v>872076</c:v>
                </c:pt>
                <c:pt idx="28">
                  <c:v>845845</c:v>
                </c:pt>
                <c:pt idx="29">
                  <c:v>870064</c:v>
                </c:pt>
                <c:pt idx="30">
                  <c:v>863146</c:v>
                </c:pt>
                <c:pt idx="31">
                  <c:v>876319</c:v>
                </c:pt>
                <c:pt idx="32">
                  <c:v>846409</c:v>
                </c:pt>
                <c:pt idx="33">
                  <c:v>856432</c:v>
                </c:pt>
                <c:pt idx="34">
                  <c:v>861467</c:v>
                </c:pt>
                <c:pt idx="35">
                  <c:v>875976</c:v>
                </c:pt>
                <c:pt idx="36">
                  <c:v>860760</c:v>
                </c:pt>
                <c:pt idx="37">
                  <c:v>858563</c:v>
                </c:pt>
                <c:pt idx="38">
                  <c:v>867070</c:v>
                </c:pt>
                <c:pt idx="39">
                  <c:v>835901</c:v>
                </c:pt>
                <c:pt idx="40">
                  <c:v>869914</c:v>
                </c:pt>
                <c:pt idx="41">
                  <c:v>847002</c:v>
                </c:pt>
                <c:pt idx="42">
                  <c:v>884394</c:v>
                </c:pt>
                <c:pt idx="43">
                  <c:v>889381</c:v>
                </c:pt>
                <c:pt idx="44">
                  <c:v>865668</c:v>
                </c:pt>
                <c:pt idx="45">
                  <c:v>859401</c:v>
                </c:pt>
                <c:pt idx="46">
                  <c:v>866274</c:v>
                </c:pt>
                <c:pt idx="47">
                  <c:v>855942</c:v>
                </c:pt>
                <c:pt idx="48">
                  <c:v>842458</c:v>
                </c:pt>
                <c:pt idx="49">
                  <c:v>860963</c:v>
                </c:pt>
                <c:pt idx="50">
                  <c:v>870064</c:v>
                </c:pt>
                <c:pt idx="51">
                  <c:v>879084</c:v>
                </c:pt>
                <c:pt idx="52">
                  <c:v>892311</c:v>
                </c:pt>
                <c:pt idx="53">
                  <c:v>863444</c:v>
                </c:pt>
                <c:pt idx="54">
                  <c:v>863249</c:v>
                </c:pt>
                <c:pt idx="55">
                  <c:v>846506</c:v>
                </c:pt>
                <c:pt idx="56">
                  <c:v>866489</c:v>
                </c:pt>
                <c:pt idx="57">
                  <c:v>847555</c:v>
                </c:pt>
                <c:pt idx="58">
                  <c:v>869538</c:v>
                </c:pt>
                <c:pt idx="59">
                  <c:v>854167</c:v>
                </c:pt>
                <c:pt idx="60">
                  <c:v>884571</c:v>
                </c:pt>
                <c:pt idx="61">
                  <c:v>844181</c:v>
                </c:pt>
                <c:pt idx="62">
                  <c:v>874360</c:v>
                </c:pt>
                <c:pt idx="63">
                  <c:v>867565</c:v>
                </c:pt>
                <c:pt idx="64">
                  <c:v>834867</c:v>
                </c:pt>
                <c:pt idx="65">
                  <c:v>855189</c:v>
                </c:pt>
                <c:pt idx="66">
                  <c:v>854994</c:v>
                </c:pt>
                <c:pt idx="67">
                  <c:v>852229</c:v>
                </c:pt>
                <c:pt idx="68">
                  <c:v>870102</c:v>
                </c:pt>
                <c:pt idx="69">
                  <c:v>869704</c:v>
                </c:pt>
                <c:pt idx="70">
                  <c:v>849219</c:v>
                </c:pt>
                <c:pt idx="71">
                  <c:v>868437</c:v>
                </c:pt>
                <c:pt idx="72">
                  <c:v>855158</c:v>
                </c:pt>
                <c:pt idx="73">
                  <c:v>863563</c:v>
                </c:pt>
                <c:pt idx="74">
                  <c:v>853511</c:v>
                </c:pt>
                <c:pt idx="75">
                  <c:v>830736</c:v>
                </c:pt>
                <c:pt idx="76">
                  <c:v>860194</c:v>
                </c:pt>
                <c:pt idx="77">
                  <c:v>871098</c:v>
                </c:pt>
                <c:pt idx="78">
                  <c:v>880064</c:v>
                </c:pt>
                <c:pt idx="79">
                  <c:v>822331</c:v>
                </c:pt>
                <c:pt idx="80">
                  <c:v>891153</c:v>
                </c:pt>
                <c:pt idx="81">
                  <c:v>862111</c:v>
                </c:pt>
                <c:pt idx="82">
                  <c:v>847015</c:v>
                </c:pt>
                <c:pt idx="83">
                  <c:v>865268</c:v>
                </c:pt>
                <c:pt idx="84">
                  <c:v>853719</c:v>
                </c:pt>
                <c:pt idx="85">
                  <c:v>881622</c:v>
                </c:pt>
                <c:pt idx="86">
                  <c:v>845572</c:v>
                </c:pt>
                <c:pt idx="87">
                  <c:v>842010</c:v>
                </c:pt>
                <c:pt idx="88">
                  <c:v>876861</c:v>
                </c:pt>
                <c:pt idx="89">
                  <c:v>837778</c:v>
                </c:pt>
                <c:pt idx="90">
                  <c:v>871839</c:v>
                </c:pt>
                <c:pt idx="91">
                  <c:v>838684</c:v>
                </c:pt>
                <c:pt idx="92">
                  <c:v>882340</c:v>
                </c:pt>
                <c:pt idx="93">
                  <c:v>855500</c:v>
                </c:pt>
                <c:pt idx="94">
                  <c:v>869613</c:v>
                </c:pt>
                <c:pt idx="95">
                  <c:v>859568</c:v>
                </c:pt>
                <c:pt idx="96">
                  <c:v>845608</c:v>
                </c:pt>
                <c:pt idx="97">
                  <c:v>874029</c:v>
                </c:pt>
                <c:pt idx="98">
                  <c:v>853737</c:v>
                </c:pt>
                <c:pt idx="99">
                  <c:v>854823</c:v>
                </c:pt>
                <c:pt idx="100">
                  <c:v>865274</c:v>
                </c:pt>
                <c:pt idx="101">
                  <c:v>866414</c:v>
                </c:pt>
                <c:pt idx="102">
                  <c:v>865106</c:v>
                </c:pt>
                <c:pt idx="103">
                  <c:v>886677</c:v>
                </c:pt>
                <c:pt idx="104">
                  <c:v>821443</c:v>
                </c:pt>
                <c:pt idx="105">
                  <c:v>874635</c:v>
                </c:pt>
                <c:pt idx="106">
                  <c:v>858042</c:v>
                </c:pt>
                <c:pt idx="107">
                  <c:v>832586</c:v>
                </c:pt>
                <c:pt idx="108">
                  <c:v>851530</c:v>
                </c:pt>
                <c:pt idx="109">
                  <c:v>867405</c:v>
                </c:pt>
                <c:pt idx="110">
                  <c:v>870129</c:v>
                </c:pt>
                <c:pt idx="111">
                  <c:v>887015</c:v>
                </c:pt>
                <c:pt idx="112">
                  <c:v>862252</c:v>
                </c:pt>
                <c:pt idx="113">
                  <c:v>835572</c:v>
                </c:pt>
                <c:pt idx="114">
                  <c:v>853453</c:v>
                </c:pt>
                <c:pt idx="115">
                  <c:v>869737</c:v>
                </c:pt>
                <c:pt idx="116">
                  <c:v>849527</c:v>
                </c:pt>
                <c:pt idx="117">
                  <c:v>836226</c:v>
                </c:pt>
                <c:pt idx="118">
                  <c:v>865134</c:v>
                </c:pt>
                <c:pt idx="119">
                  <c:v>848710</c:v>
                </c:pt>
                <c:pt idx="120">
                  <c:v>831491</c:v>
                </c:pt>
                <c:pt idx="121">
                  <c:v>829254</c:v>
                </c:pt>
                <c:pt idx="122">
                  <c:v>846207</c:v>
                </c:pt>
                <c:pt idx="123">
                  <c:v>860108</c:v>
                </c:pt>
                <c:pt idx="124">
                  <c:v>854578</c:v>
                </c:pt>
                <c:pt idx="125">
                  <c:v>859024</c:v>
                </c:pt>
                <c:pt idx="126">
                  <c:v>867007</c:v>
                </c:pt>
                <c:pt idx="127">
                  <c:v>859508</c:v>
                </c:pt>
                <c:pt idx="128">
                  <c:v>857522</c:v>
                </c:pt>
                <c:pt idx="129">
                  <c:v>875541</c:v>
                </c:pt>
                <c:pt idx="130">
                  <c:v>840128</c:v>
                </c:pt>
                <c:pt idx="131">
                  <c:v>857864</c:v>
                </c:pt>
                <c:pt idx="132">
                  <c:v>860590</c:v>
                </c:pt>
                <c:pt idx="133">
                  <c:v>867638</c:v>
                </c:pt>
                <c:pt idx="134">
                  <c:v>865242</c:v>
                </c:pt>
                <c:pt idx="135">
                  <c:v>869001</c:v>
                </c:pt>
                <c:pt idx="136">
                  <c:v>860402</c:v>
                </c:pt>
                <c:pt idx="137">
                  <c:v>847453</c:v>
                </c:pt>
                <c:pt idx="138">
                  <c:v>856347</c:v>
                </c:pt>
                <c:pt idx="139">
                  <c:v>882455</c:v>
                </c:pt>
                <c:pt idx="140">
                  <c:v>833130</c:v>
                </c:pt>
                <c:pt idx="141">
                  <c:v>866915</c:v>
                </c:pt>
                <c:pt idx="142">
                  <c:v>877331</c:v>
                </c:pt>
                <c:pt idx="143">
                  <c:v>832882</c:v>
                </c:pt>
                <c:pt idx="144">
                  <c:v>872847</c:v>
                </c:pt>
                <c:pt idx="145">
                  <c:v>848166</c:v>
                </c:pt>
                <c:pt idx="146">
                  <c:v>872971</c:v>
                </c:pt>
                <c:pt idx="147">
                  <c:v>830867</c:v>
                </c:pt>
                <c:pt idx="148">
                  <c:v>868159</c:v>
                </c:pt>
                <c:pt idx="149">
                  <c:v>850706</c:v>
                </c:pt>
                <c:pt idx="150">
                  <c:v>851491</c:v>
                </c:pt>
                <c:pt idx="151">
                  <c:v>869061</c:v>
                </c:pt>
                <c:pt idx="152">
                  <c:v>840063</c:v>
                </c:pt>
                <c:pt idx="153">
                  <c:v>879063</c:v>
                </c:pt>
                <c:pt idx="154">
                  <c:v>865369</c:v>
                </c:pt>
                <c:pt idx="155">
                  <c:v>856302</c:v>
                </c:pt>
                <c:pt idx="156">
                  <c:v>853119</c:v>
                </c:pt>
                <c:pt idx="157">
                  <c:v>860122</c:v>
                </c:pt>
                <c:pt idx="158">
                  <c:v>848054</c:v>
                </c:pt>
                <c:pt idx="159">
                  <c:v>875400</c:v>
                </c:pt>
                <c:pt idx="160">
                  <c:v>870578</c:v>
                </c:pt>
                <c:pt idx="161">
                  <c:v>874044</c:v>
                </c:pt>
                <c:pt idx="162">
                  <c:v>841134</c:v>
                </c:pt>
                <c:pt idx="163">
                  <c:v>881693</c:v>
                </c:pt>
                <c:pt idx="164">
                  <c:v>850854</c:v>
                </c:pt>
                <c:pt idx="165">
                  <c:v>822815</c:v>
                </c:pt>
                <c:pt idx="166">
                  <c:v>850803</c:v>
                </c:pt>
                <c:pt idx="167">
                  <c:v>865902</c:v>
                </c:pt>
                <c:pt idx="168">
                  <c:v>879557</c:v>
                </c:pt>
                <c:pt idx="169">
                  <c:v>844715</c:v>
                </c:pt>
                <c:pt idx="170">
                  <c:v>854795</c:v>
                </c:pt>
                <c:pt idx="171">
                  <c:v>884308</c:v>
                </c:pt>
                <c:pt idx="172">
                  <c:v>871560</c:v>
                </c:pt>
                <c:pt idx="173">
                  <c:v>853106</c:v>
                </c:pt>
                <c:pt idx="174">
                  <c:v>840322</c:v>
                </c:pt>
                <c:pt idx="175">
                  <c:v>847389</c:v>
                </c:pt>
                <c:pt idx="176">
                  <c:v>859824</c:v>
                </c:pt>
                <c:pt idx="177">
                  <c:v>866447</c:v>
                </c:pt>
                <c:pt idx="178">
                  <c:v>873970</c:v>
                </c:pt>
                <c:pt idx="179">
                  <c:v>842415</c:v>
                </c:pt>
                <c:pt idx="180">
                  <c:v>861574</c:v>
                </c:pt>
                <c:pt idx="181">
                  <c:v>858444</c:v>
                </c:pt>
                <c:pt idx="182">
                  <c:v>861620</c:v>
                </c:pt>
                <c:pt idx="183">
                  <c:v>877159</c:v>
                </c:pt>
                <c:pt idx="184">
                  <c:v>826017</c:v>
                </c:pt>
                <c:pt idx="185">
                  <c:v>884124</c:v>
                </c:pt>
                <c:pt idx="186">
                  <c:v>850692</c:v>
                </c:pt>
                <c:pt idx="187">
                  <c:v>859975</c:v>
                </c:pt>
                <c:pt idx="188">
                  <c:v>843979</c:v>
                </c:pt>
                <c:pt idx="189">
                  <c:v>856595</c:v>
                </c:pt>
                <c:pt idx="190">
                  <c:v>875097</c:v>
                </c:pt>
                <c:pt idx="191">
                  <c:v>863927</c:v>
                </c:pt>
                <c:pt idx="192">
                  <c:v>852856</c:v>
                </c:pt>
                <c:pt idx="193">
                  <c:v>838119</c:v>
                </c:pt>
                <c:pt idx="194">
                  <c:v>859106</c:v>
                </c:pt>
                <c:pt idx="195">
                  <c:v>876717</c:v>
                </c:pt>
                <c:pt idx="196">
                  <c:v>812092</c:v>
                </c:pt>
                <c:pt idx="197">
                  <c:v>861184</c:v>
                </c:pt>
                <c:pt idx="198">
                  <c:v>863561</c:v>
                </c:pt>
                <c:pt idx="199">
                  <c:v>848163</c:v>
                </c:pt>
                <c:pt idx="200">
                  <c:v>843543</c:v>
                </c:pt>
                <c:pt idx="201">
                  <c:v>837162</c:v>
                </c:pt>
                <c:pt idx="202">
                  <c:v>868456</c:v>
                </c:pt>
                <c:pt idx="203">
                  <c:v>849443</c:v>
                </c:pt>
                <c:pt idx="204">
                  <c:v>866274</c:v>
                </c:pt>
                <c:pt idx="205">
                  <c:v>866279</c:v>
                </c:pt>
                <c:pt idx="206">
                  <c:v>855144</c:v>
                </c:pt>
                <c:pt idx="207">
                  <c:v>868312</c:v>
                </c:pt>
                <c:pt idx="208">
                  <c:v>865922</c:v>
                </c:pt>
                <c:pt idx="209">
                  <c:v>869228</c:v>
                </c:pt>
                <c:pt idx="210">
                  <c:v>850167</c:v>
                </c:pt>
                <c:pt idx="211">
                  <c:v>861510</c:v>
                </c:pt>
                <c:pt idx="212">
                  <c:v>843955</c:v>
                </c:pt>
                <c:pt idx="213">
                  <c:v>876897</c:v>
                </c:pt>
                <c:pt idx="214">
                  <c:v>856719</c:v>
                </c:pt>
                <c:pt idx="215">
                  <c:v>862629</c:v>
                </c:pt>
                <c:pt idx="216">
                  <c:v>826190</c:v>
                </c:pt>
                <c:pt idx="217">
                  <c:v>864620</c:v>
                </c:pt>
                <c:pt idx="218">
                  <c:v>859924</c:v>
                </c:pt>
                <c:pt idx="219">
                  <c:v>834212</c:v>
                </c:pt>
                <c:pt idx="220">
                  <c:v>889696</c:v>
                </c:pt>
                <c:pt idx="221">
                  <c:v>883329</c:v>
                </c:pt>
                <c:pt idx="222">
                  <c:v>859498</c:v>
                </c:pt>
                <c:pt idx="223">
                  <c:v>857996</c:v>
                </c:pt>
                <c:pt idx="224">
                  <c:v>819102</c:v>
                </c:pt>
                <c:pt idx="225">
                  <c:v>873194</c:v>
                </c:pt>
                <c:pt idx="226">
                  <c:v>855011</c:v>
                </c:pt>
                <c:pt idx="227">
                  <c:v>866147</c:v>
                </c:pt>
                <c:pt idx="228">
                  <c:v>867400</c:v>
                </c:pt>
                <c:pt idx="229">
                  <c:v>856708</c:v>
                </c:pt>
                <c:pt idx="230">
                  <c:v>860627</c:v>
                </c:pt>
                <c:pt idx="231">
                  <c:v>865358</c:v>
                </c:pt>
                <c:pt idx="232">
                  <c:v>866744</c:v>
                </c:pt>
                <c:pt idx="233">
                  <c:v>866210</c:v>
                </c:pt>
                <c:pt idx="234">
                  <c:v>854429</c:v>
                </c:pt>
                <c:pt idx="235">
                  <c:v>852610</c:v>
                </c:pt>
                <c:pt idx="236">
                  <c:v>875042</c:v>
                </c:pt>
                <c:pt idx="237">
                  <c:v>878848</c:v>
                </c:pt>
                <c:pt idx="238">
                  <c:v>853225</c:v>
                </c:pt>
                <c:pt idx="239">
                  <c:v>862348</c:v>
                </c:pt>
                <c:pt idx="240">
                  <c:v>868451</c:v>
                </c:pt>
                <c:pt idx="241">
                  <c:v>846717</c:v>
                </c:pt>
                <c:pt idx="242">
                  <c:v>852497</c:v>
                </c:pt>
                <c:pt idx="243">
                  <c:v>877576</c:v>
                </c:pt>
                <c:pt idx="244">
                  <c:v>876559</c:v>
                </c:pt>
                <c:pt idx="245">
                  <c:v>838670</c:v>
                </c:pt>
                <c:pt idx="246">
                  <c:v>872199</c:v>
                </c:pt>
                <c:pt idx="247">
                  <c:v>869860</c:v>
                </c:pt>
                <c:pt idx="248">
                  <c:v>853356</c:v>
                </c:pt>
                <c:pt idx="249">
                  <c:v>875000</c:v>
                </c:pt>
                <c:pt idx="250">
                  <c:v>858926</c:v>
                </c:pt>
                <c:pt idx="251">
                  <c:v>863548</c:v>
                </c:pt>
                <c:pt idx="252">
                  <c:v>869925</c:v>
                </c:pt>
                <c:pt idx="253">
                  <c:v>844984</c:v>
                </c:pt>
                <c:pt idx="254">
                  <c:v>882896</c:v>
                </c:pt>
                <c:pt idx="255">
                  <c:v>873608</c:v>
                </c:pt>
                <c:pt idx="256">
                  <c:v>837011</c:v>
                </c:pt>
                <c:pt idx="257">
                  <c:v>892271</c:v>
                </c:pt>
                <c:pt idx="258">
                  <c:v>868348</c:v>
                </c:pt>
                <c:pt idx="259">
                  <c:v>855194</c:v>
                </c:pt>
                <c:pt idx="260">
                  <c:v>857986</c:v>
                </c:pt>
                <c:pt idx="261">
                  <c:v>857867</c:v>
                </c:pt>
                <c:pt idx="262">
                  <c:v>866720</c:v>
                </c:pt>
                <c:pt idx="263">
                  <c:v>879428</c:v>
                </c:pt>
                <c:pt idx="264">
                  <c:v>855255</c:v>
                </c:pt>
                <c:pt idx="265">
                  <c:v>857195</c:v>
                </c:pt>
                <c:pt idx="266">
                  <c:v>846339</c:v>
                </c:pt>
                <c:pt idx="267">
                  <c:v>863965</c:v>
                </c:pt>
                <c:pt idx="268">
                  <c:v>878951</c:v>
                </c:pt>
                <c:pt idx="269">
                  <c:v>848175</c:v>
                </c:pt>
                <c:pt idx="270">
                  <c:v>847923</c:v>
                </c:pt>
                <c:pt idx="271">
                  <c:v>873079</c:v>
                </c:pt>
                <c:pt idx="272">
                  <c:v>849724</c:v>
                </c:pt>
                <c:pt idx="273">
                  <c:v>853471</c:v>
                </c:pt>
                <c:pt idx="274">
                  <c:v>866881</c:v>
                </c:pt>
                <c:pt idx="275">
                  <c:v>864583</c:v>
                </c:pt>
                <c:pt idx="276">
                  <c:v>877140</c:v>
                </c:pt>
                <c:pt idx="277">
                  <c:v>845516</c:v>
                </c:pt>
                <c:pt idx="278">
                  <c:v>881167</c:v>
                </c:pt>
                <c:pt idx="279">
                  <c:v>880729</c:v>
                </c:pt>
                <c:pt idx="280">
                  <c:v>864986</c:v>
                </c:pt>
                <c:pt idx="281">
                  <c:v>862783</c:v>
                </c:pt>
                <c:pt idx="282">
                  <c:v>873385</c:v>
                </c:pt>
                <c:pt idx="283">
                  <c:v>856098</c:v>
                </c:pt>
                <c:pt idx="284">
                  <c:v>873545</c:v>
                </c:pt>
                <c:pt idx="285">
                  <c:v>888865</c:v>
                </c:pt>
                <c:pt idx="286">
                  <c:v>879352</c:v>
                </c:pt>
                <c:pt idx="287">
                  <c:v>880618</c:v>
                </c:pt>
                <c:pt idx="288">
                  <c:v>870412</c:v>
                </c:pt>
                <c:pt idx="289">
                  <c:v>842569</c:v>
                </c:pt>
                <c:pt idx="290">
                  <c:v>872369</c:v>
                </c:pt>
                <c:pt idx="291">
                  <c:v>857573</c:v>
                </c:pt>
                <c:pt idx="292">
                  <c:v>874670</c:v>
                </c:pt>
                <c:pt idx="293">
                  <c:v>851520</c:v>
                </c:pt>
                <c:pt idx="294">
                  <c:v>863768</c:v>
                </c:pt>
                <c:pt idx="295">
                  <c:v>858659</c:v>
                </c:pt>
                <c:pt idx="296">
                  <c:v>856927</c:v>
                </c:pt>
                <c:pt idx="297">
                  <c:v>865348</c:v>
                </c:pt>
                <c:pt idx="298">
                  <c:v>859067</c:v>
                </c:pt>
                <c:pt idx="299">
                  <c:v>848776</c:v>
                </c:pt>
                <c:pt idx="300">
                  <c:v>877007</c:v>
                </c:pt>
                <c:pt idx="301">
                  <c:v>835027</c:v>
                </c:pt>
                <c:pt idx="302">
                  <c:v>879001</c:v>
                </c:pt>
                <c:pt idx="303">
                  <c:v>858707</c:v>
                </c:pt>
                <c:pt idx="304">
                  <c:v>854145</c:v>
                </c:pt>
                <c:pt idx="305">
                  <c:v>864451</c:v>
                </c:pt>
                <c:pt idx="306">
                  <c:v>838967</c:v>
                </c:pt>
                <c:pt idx="307">
                  <c:v>872567</c:v>
                </c:pt>
                <c:pt idx="308">
                  <c:v>862733</c:v>
                </c:pt>
                <c:pt idx="309">
                  <c:v>872441</c:v>
                </c:pt>
                <c:pt idx="310">
                  <c:v>860614</c:v>
                </c:pt>
                <c:pt idx="311">
                  <c:v>898153</c:v>
                </c:pt>
                <c:pt idx="312">
                  <c:v>865079</c:v>
                </c:pt>
                <c:pt idx="313">
                  <c:v>866288</c:v>
                </c:pt>
                <c:pt idx="314">
                  <c:v>859735</c:v>
                </c:pt>
                <c:pt idx="315">
                  <c:v>862791</c:v>
                </c:pt>
                <c:pt idx="316">
                  <c:v>852836</c:v>
                </c:pt>
                <c:pt idx="317">
                  <c:v>873634</c:v>
                </c:pt>
                <c:pt idx="318">
                  <c:v>879772</c:v>
                </c:pt>
                <c:pt idx="319">
                  <c:v>862863</c:v>
                </c:pt>
                <c:pt idx="320">
                  <c:v>863033</c:v>
                </c:pt>
                <c:pt idx="321">
                  <c:v>887595</c:v>
                </c:pt>
                <c:pt idx="322">
                  <c:v>853716</c:v>
                </c:pt>
                <c:pt idx="323">
                  <c:v>874078</c:v>
                </c:pt>
                <c:pt idx="324">
                  <c:v>845505</c:v>
                </c:pt>
                <c:pt idx="325">
                  <c:v>877149</c:v>
                </c:pt>
                <c:pt idx="326">
                  <c:v>866444</c:v>
                </c:pt>
                <c:pt idx="327">
                  <c:v>882451</c:v>
                </c:pt>
                <c:pt idx="328">
                  <c:v>848641</c:v>
                </c:pt>
                <c:pt idx="329">
                  <c:v>836688</c:v>
                </c:pt>
                <c:pt idx="330">
                  <c:v>863440</c:v>
                </c:pt>
                <c:pt idx="331">
                  <c:v>884598</c:v>
                </c:pt>
                <c:pt idx="332">
                  <c:v>871172</c:v>
                </c:pt>
                <c:pt idx="333">
                  <c:v>871694</c:v>
                </c:pt>
                <c:pt idx="334">
                  <c:v>864713</c:v>
                </c:pt>
                <c:pt idx="335">
                  <c:v>858104</c:v>
                </c:pt>
                <c:pt idx="336">
                  <c:v>877821</c:v>
                </c:pt>
                <c:pt idx="337">
                  <c:v>852583</c:v>
                </c:pt>
                <c:pt idx="338">
                  <c:v>876591</c:v>
                </c:pt>
                <c:pt idx="339">
                  <c:v>866955</c:v>
                </c:pt>
                <c:pt idx="340">
                  <c:v>859714</c:v>
                </c:pt>
                <c:pt idx="341">
                  <c:v>869140</c:v>
                </c:pt>
                <c:pt idx="342">
                  <c:v>876930</c:v>
                </c:pt>
                <c:pt idx="343">
                  <c:v>863676</c:v>
                </c:pt>
                <c:pt idx="344">
                  <c:v>831961</c:v>
                </c:pt>
                <c:pt idx="345">
                  <c:v>871755</c:v>
                </c:pt>
                <c:pt idx="346">
                  <c:v>871261</c:v>
                </c:pt>
                <c:pt idx="347">
                  <c:v>876532</c:v>
                </c:pt>
                <c:pt idx="348">
                  <c:v>841415</c:v>
                </c:pt>
                <c:pt idx="349">
                  <c:v>842275</c:v>
                </c:pt>
                <c:pt idx="350">
                  <c:v>887946</c:v>
                </c:pt>
                <c:pt idx="351">
                  <c:v>848255</c:v>
                </c:pt>
                <c:pt idx="352">
                  <c:v>858889</c:v>
                </c:pt>
                <c:pt idx="353">
                  <c:v>872700</c:v>
                </c:pt>
                <c:pt idx="354">
                  <c:v>866815</c:v>
                </c:pt>
                <c:pt idx="355">
                  <c:v>869852</c:v>
                </c:pt>
                <c:pt idx="356">
                  <c:v>868028</c:v>
                </c:pt>
                <c:pt idx="357">
                  <c:v>869102</c:v>
                </c:pt>
                <c:pt idx="358">
                  <c:v>868241</c:v>
                </c:pt>
                <c:pt idx="359">
                  <c:v>861218</c:v>
                </c:pt>
                <c:pt idx="360">
                  <c:v>863346</c:v>
                </c:pt>
                <c:pt idx="361">
                  <c:v>859608</c:v>
                </c:pt>
                <c:pt idx="362">
                  <c:v>858011</c:v>
                </c:pt>
                <c:pt idx="363">
                  <c:v>853672</c:v>
                </c:pt>
                <c:pt idx="364">
                  <c:v>863466</c:v>
                </c:pt>
                <c:pt idx="365">
                  <c:v>864383</c:v>
                </c:pt>
                <c:pt idx="366">
                  <c:v>855238</c:v>
                </c:pt>
                <c:pt idx="367">
                  <c:v>849629</c:v>
                </c:pt>
                <c:pt idx="368">
                  <c:v>847949</c:v>
                </c:pt>
                <c:pt idx="369">
                  <c:v>824790</c:v>
                </c:pt>
                <c:pt idx="370">
                  <c:v>850720</c:v>
                </c:pt>
                <c:pt idx="371">
                  <c:v>874085</c:v>
                </c:pt>
                <c:pt idx="372">
                  <c:v>862519</c:v>
                </c:pt>
                <c:pt idx="373">
                  <c:v>858841</c:v>
                </c:pt>
                <c:pt idx="374">
                  <c:v>846364</c:v>
                </c:pt>
                <c:pt idx="375">
                  <c:v>835483</c:v>
                </c:pt>
                <c:pt idx="376">
                  <c:v>860481</c:v>
                </c:pt>
                <c:pt idx="377">
                  <c:v>876384</c:v>
                </c:pt>
                <c:pt idx="378">
                  <c:v>865244</c:v>
                </c:pt>
                <c:pt idx="379">
                  <c:v>851293</c:v>
                </c:pt>
                <c:pt idx="380">
                  <c:v>858596</c:v>
                </c:pt>
                <c:pt idx="381">
                  <c:v>858244</c:v>
                </c:pt>
                <c:pt idx="382">
                  <c:v>863631</c:v>
                </c:pt>
                <c:pt idx="383">
                  <c:v>870976</c:v>
                </c:pt>
                <c:pt idx="384">
                  <c:v>866570</c:v>
                </c:pt>
                <c:pt idx="385">
                  <c:v>847578</c:v>
                </c:pt>
                <c:pt idx="386">
                  <c:v>852389</c:v>
                </c:pt>
                <c:pt idx="387">
                  <c:v>833254</c:v>
                </c:pt>
                <c:pt idx="388">
                  <c:v>840835</c:v>
                </c:pt>
                <c:pt idx="389">
                  <c:v>856345</c:v>
                </c:pt>
                <c:pt idx="390">
                  <c:v>876210</c:v>
                </c:pt>
                <c:pt idx="391">
                  <c:v>841500</c:v>
                </c:pt>
                <c:pt idx="392">
                  <c:v>846482</c:v>
                </c:pt>
                <c:pt idx="393">
                  <c:v>868973</c:v>
                </c:pt>
                <c:pt idx="394">
                  <c:v>845120</c:v>
                </c:pt>
                <c:pt idx="395">
                  <c:v>878754</c:v>
                </c:pt>
                <c:pt idx="396">
                  <c:v>857566</c:v>
                </c:pt>
                <c:pt idx="397">
                  <c:v>855496</c:v>
                </c:pt>
                <c:pt idx="398">
                  <c:v>872304</c:v>
                </c:pt>
                <c:pt idx="399">
                  <c:v>852747</c:v>
                </c:pt>
                <c:pt idx="400">
                  <c:v>849193</c:v>
                </c:pt>
                <c:pt idx="401">
                  <c:v>868535</c:v>
                </c:pt>
                <c:pt idx="402">
                  <c:v>852513</c:v>
                </c:pt>
                <c:pt idx="403">
                  <c:v>868124</c:v>
                </c:pt>
                <c:pt idx="404">
                  <c:v>855098</c:v>
                </c:pt>
                <c:pt idx="405">
                  <c:v>886642</c:v>
                </c:pt>
                <c:pt idx="406">
                  <c:v>867167</c:v>
                </c:pt>
                <c:pt idx="407">
                  <c:v>861269</c:v>
                </c:pt>
                <c:pt idx="408">
                  <c:v>853717</c:v>
                </c:pt>
                <c:pt idx="409">
                  <c:v>830557</c:v>
                </c:pt>
                <c:pt idx="410">
                  <c:v>875194</c:v>
                </c:pt>
                <c:pt idx="411">
                  <c:v>848569</c:v>
                </c:pt>
                <c:pt idx="412">
                  <c:v>856120</c:v>
                </c:pt>
                <c:pt idx="413">
                  <c:v>855689</c:v>
                </c:pt>
                <c:pt idx="414">
                  <c:v>843327</c:v>
                </c:pt>
                <c:pt idx="415">
                  <c:v>885623</c:v>
                </c:pt>
                <c:pt idx="416">
                  <c:v>848615</c:v>
                </c:pt>
                <c:pt idx="417">
                  <c:v>861262</c:v>
                </c:pt>
                <c:pt idx="418">
                  <c:v>842718</c:v>
                </c:pt>
                <c:pt idx="419">
                  <c:v>861017</c:v>
                </c:pt>
                <c:pt idx="420">
                  <c:v>850915</c:v>
                </c:pt>
                <c:pt idx="421">
                  <c:v>849405</c:v>
                </c:pt>
                <c:pt idx="422">
                  <c:v>876009</c:v>
                </c:pt>
                <c:pt idx="423">
                  <c:v>871487</c:v>
                </c:pt>
                <c:pt idx="424">
                  <c:v>861330</c:v>
                </c:pt>
                <c:pt idx="425">
                  <c:v>831748</c:v>
                </c:pt>
                <c:pt idx="426">
                  <c:v>838458</c:v>
                </c:pt>
                <c:pt idx="427">
                  <c:v>846939</c:v>
                </c:pt>
                <c:pt idx="428">
                  <c:v>838377</c:v>
                </c:pt>
                <c:pt idx="429">
                  <c:v>890862</c:v>
                </c:pt>
                <c:pt idx="430">
                  <c:v>888922</c:v>
                </c:pt>
                <c:pt idx="431">
                  <c:v>840726</c:v>
                </c:pt>
                <c:pt idx="432">
                  <c:v>859397</c:v>
                </c:pt>
                <c:pt idx="433">
                  <c:v>853220</c:v>
                </c:pt>
                <c:pt idx="434">
                  <c:v>854225</c:v>
                </c:pt>
                <c:pt idx="435">
                  <c:v>844344</c:v>
                </c:pt>
                <c:pt idx="436">
                  <c:v>832508</c:v>
                </c:pt>
                <c:pt idx="437">
                  <c:v>833544</c:v>
                </c:pt>
                <c:pt idx="438">
                  <c:v>844690</c:v>
                </c:pt>
                <c:pt idx="439">
                  <c:v>870559</c:v>
                </c:pt>
                <c:pt idx="440">
                  <c:v>855741</c:v>
                </c:pt>
                <c:pt idx="441">
                  <c:v>862666</c:v>
                </c:pt>
                <c:pt idx="442">
                  <c:v>842910</c:v>
                </c:pt>
                <c:pt idx="443">
                  <c:v>841734</c:v>
                </c:pt>
                <c:pt idx="444">
                  <c:v>875824</c:v>
                </c:pt>
                <c:pt idx="445">
                  <c:v>862425</c:v>
                </c:pt>
                <c:pt idx="446">
                  <c:v>858432</c:v>
                </c:pt>
                <c:pt idx="447">
                  <c:v>826336</c:v>
                </c:pt>
                <c:pt idx="448">
                  <c:v>856900</c:v>
                </c:pt>
                <c:pt idx="449">
                  <c:v>864266</c:v>
                </c:pt>
                <c:pt idx="450">
                  <c:v>824941</c:v>
                </c:pt>
                <c:pt idx="451">
                  <c:v>877090</c:v>
                </c:pt>
                <c:pt idx="452">
                  <c:v>878995</c:v>
                </c:pt>
                <c:pt idx="453">
                  <c:v>868353</c:v>
                </c:pt>
                <c:pt idx="454">
                  <c:v>862114</c:v>
                </c:pt>
                <c:pt idx="455">
                  <c:v>860685</c:v>
                </c:pt>
                <c:pt idx="456">
                  <c:v>858929</c:v>
                </c:pt>
                <c:pt idx="457">
                  <c:v>853728</c:v>
                </c:pt>
                <c:pt idx="458">
                  <c:v>871260</c:v>
                </c:pt>
                <c:pt idx="459">
                  <c:v>854407</c:v>
                </c:pt>
                <c:pt idx="460">
                  <c:v>836435</c:v>
                </c:pt>
                <c:pt idx="461">
                  <c:v>873395</c:v>
                </c:pt>
                <c:pt idx="462">
                  <c:v>846524</c:v>
                </c:pt>
                <c:pt idx="463">
                  <c:v>874293</c:v>
                </c:pt>
                <c:pt idx="464">
                  <c:v>861784</c:v>
                </c:pt>
                <c:pt idx="465">
                  <c:v>856290</c:v>
                </c:pt>
                <c:pt idx="466">
                  <c:v>840144</c:v>
                </c:pt>
                <c:pt idx="467">
                  <c:v>842241</c:v>
                </c:pt>
                <c:pt idx="468">
                  <c:v>896942</c:v>
                </c:pt>
                <c:pt idx="469">
                  <c:v>877243</c:v>
                </c:pt>
                <c:pt idx="470">
                  <c:v>863384</c:v>
                </c:pt>
                <c:pt idx="471">
                  <c:v>863328</c:v>
                </c:pt>
                <c:pt idx="472">
                  <c:v>861307</c:v>
                </c:pt>
                <c:pt idx="473">
                  <c:v>865179</c:v>
                </c:pt>
                <c:pt idx="474">
                  <c:v>871576</c:v>
                </c:pt>
                <c:pt idx="475">
                  <c:v>843833</c:v>
                </c:pt>
                <c:pt idx="476">
                  <c:v>868101</c:v>
                </c:pt>
                <c:pt idx="477">
                  <c:v>823514</c:v>
                </c:pt>
                <c:pt idx="478">
                  <c:v>880337</c:v>
                </c:pt>
                <c:pt idx="479">
                  <c:v>864265</c:v>
                </c:pt>
                <c:pt idx="480">
                  <c:v>859753</c:v>
                </c:pt>
                <c:pt idx="481">
                  <c:v>847858</c:v>
                </c:pt>
                <c:pt idx="482">
                  <c:v>843500</c:v>
                </c:pt>
                <c:pt idx="483">
                  <c:v>868357</c:v>
                </c:pt>
                <c:pt idx="484">
                  <c:v>849265</c:v>
                </c:pt>
                <c:pt idx="485">
                  <c:v>854939</c:v>
                </c:pt>
                <c:pt idx="486">
                  <c:v>854525</c:v>
                </c:pt>
                <c:pt idx="487">
                  <c:v>860248</c:v>
                </c:pt>
                <c:pt idx="488">
                  <c:v>864366</c:v>
                </c:pt>
                <c:pt idx="489">
                  <c:v>863842</c:v>
                </c:pt>
                <c:pt idx="490">
                  <c:v>887370</c:v>
                </c:pt>
                <c:pt idx="491">
                  <c:v>861810</c:v>
                </c:pt>
                <c:pt idx="492">
                  <c:v>849596</c:v>
                </c:pt>
                <c:pt idx="493">
                  <c:v>877696</c:v>
                </c:pt>
                <c:pt idx="494">
                  <c:v>870582</c:v>
                </c:pt>
                <c:pt idx="495">
                  <c:v>880526</c:v>
                </c:pt>
                <c:pt idx="496">
                  <c:v>858535</c:v>
                </c:pt>
                <c:pt idx="497">
                  <c:v>870137</c:v>
                </c:pt>
                <c:pt idx="498">
                  <c:v>870992</c:v>
                </c:pt>
                <c:pt idx="499">
                  <c:v>842710</c:v>
                </c:pt>
                <c:pt idx="500">
                  <c:v>846605</c:v>
                </c:pt>
                <c:pt idx="501">
                  <c:v>842793</c:v>
                </c:pt>
                <c:pt idx="502">
                  <c:v>875905</c:v>
                </c:pt>
                <c:pt idx="503">
                  <c:v>862769</c:v>
                </c:pt>
                <c:pt idx="504">
                  <c:v>866019</c:v>
                </c:pt>
                <c:pt idx="505">
                  <c:v>871704</c:v>
                </c:pt>
                <c:pt idx="506">
                  <c:v>875669</c:v>
                </c:pt>
                <c:pt idx="507">
                  <c:v>847192</c:v>
                </c:pt>
                <c:pt idx="508">
                  <c:v>853554</c:v>
                </c:pt>
                <c:pt idx="509">
                  <c:v>868293</c:v>
                </c:pt>
                <c:pt idx="510">
                  <c:v>867423</c:v>
                </c:pt>
                <c:pt idx="511">
                  <c:v>855009</c:v>
                </c:pt>
                <c:pt idx="512">
                  <c:v>839586</c:v>
                </c:pt>
                <c:pt idx="513">
                  <c:v>890767</c:v>
                </c:pt>
                <c:pt idx="514">
                  <c:v>878013</c:v>
                </c:pt>
                <c:pt idx="515">
                  <c:v>853756</c:v>
                </c:pt>
                <c:pt idx="516">
                  <c:v>852426</c:v>
                </c:pt>
                <c:pt idx="517">
                  <c:v>856807</c:v>
                </c:pt>
                <c:pt idx="518">
                  <c:v>838904</c:v>
                </c:pt>
                <c:pt idx="519">
                  <c:v>860815</c:v>
                </c:pt>
                <c:pt idx="520">
                  <c:v>868523</c:v>
                </c:pt>
                <c:pt idx="521">
                  <c:v>859120</c:v>
                </c:pt>
                <c:pt idx="522">
                  <c:v>869524</c:v>
                </c:pt>
                <c:pt idx="523">
                  <c:v>850816</c:v>
                </c:pt>
                <c:pt idx="524">
                  <c:v>847474</c:v>
                </c:pt>
                <c:pt idx="525">
                  <c:v>858510</c:v>
                </c:pt>
                <c:pt idx="526">
                  <c:v>846219</c:v>
                </c:pt>
                <c:pt idx="527">
                  <c:v>846069</c:v>
                </c:pt>
                <c:pt idx="528">
                  <c:v>864312</c:v>
                </c:pt>
                <c:pt idx="529">
                  <c:v>845722</c:v>
                </c:pt>
                <c:pt idx="530">
                  <c:v>847924</c:v>
                </c:pt>
                <c:pt idx="531">
                  <c:v>857588</c:v>
                </c:pt>
                <c:pt idx="532">
                  <c:v>869522</c:v>
                </c:pt>
                <c:pt idx="533">
                  <c:v>865794</c:v>
                </c:pt>
                <c:pt idx="534">
                  <c:v>857577</c:v>
                </c:pt>
                <c:pt idx="535">
                  <c:v>822096</c:v>
                </c:pt>
                <c:pt idx="536">
                  <c:v>876070</c:v>
                </c:pt>
                <c:pt idx="537">
                  <c:v>842580</c:v>
                </c:pt>
                <c:pt idx="538">
                  <c:v>837669</c:v>
                </c:pt>
                <c:pt idx="539">
                  <c:v>850134</c:v>
                </c:pt>
                <c:pt idx="540">
                  <c:v>875269</c:v>
                </c:pt>
                <c:pt idx="541">
                  <c:v>853716</c:v>
                </c:pt>
                <c:pt idx="542">
                  <c:v>863993</c:v>
                </c:pt>
                <c:pt idx="543">
                  <c:v>838191</c:v>
                </c:pt>
                <c:pt idx="544">
                  <c:v>893037</c:v>
                </c:pt>
                <c:pt idx="545">
                  <c:v>858672</c:v>
                </c:pt>
                <c:pt idx="546">
                  <c:v>852643</c:v>
                </c:pt>
                <c:pt idx="547">
                  <c:v>862092</c:v>
                </c:pt>
                <c:pt idx="548">
                  <c:v>859319</c:v>
                </c:pt>
                <c:pt idx="549">
                  <c:v>865921</c:v>
                </c:pt>
                <c:pt idx="550">
                  <c:v>869320</c:v>
                </c:pt>
                <c:pt idx="551">
                  <c:v>874347</c:v>
                </c:pt>
                <c:pt idx="552">
                  <c:v>865409</c:v>
                </c:pt>
                <c:pt idx="553">
                  <c:v>875345</c:v>
                </c:pt>
                <c:pt idx="554">
                  <c:v>833740</c:v>
                </c:pt>
                <c:pt idx="555">
                  <c:v>836242</c:v>
                </c:pt>
                <c:pt idx="556">
                  <c:v>866215</c:v>
                </c:pt>
                <c:pt idx="557">
                  <c:v>862442</c:v>
                </c:pt>
                <c:pt idx="558">
                  <c:v>878594</c:v>
                </c:pt>
                <c:pt idx="559">
                  <c:v>829491</c:v>
                </c:pt>
                <c:pt idx="560">
                  <c:v>860303</c:v>
                </c:pt>
                <c:pt idx="561">
                  <c:v>867687</c:v>
                </c:pt>
                <c:pt idx="562">
                  <c:v>860022</c:v>
                </c:pt>
                <c:pt idx="563">
                  <c:v>868919</c:v>
                </c:pt>
                <c:pt idx="564">
                  <c:v>866979</c:v>
                </c:pt>
                <c:pt idx="565">
                  <c:v>872192</c:v>
                </c:pt>
                <c:pt idx="566">
                  <c:v>854845</c:v>
                </c:pt>
                <c:pt idx="567">
                  <c:v>844859</c:v>
                </c:pt>
                <c:pt idx="568">
                  <c:v>851594</c:v>
                </c:pt>
                <c:pt idx="569">
                  <c:v>855478</c:v>
                </c:pt>
                <c:pt idx="570">
                  <c:v>851691</c:v>
                </c:pt>
                <c:pt idx="571">
                  <c:v>861488</c:v>
                </c:pt>
                <c:pt idx="572">
                  <c:v>856722</c:v>
                </c:pt>
                <c:pt idx="573">
                  <c:v>859792</c:v>
                </c:pt>
                <c:pt idx="574">
                  <c:v>856666</c:v>
                </c:pt>
                <c:pt idx="575">
                  <c:v>871968</c:v>
                </c:pt>
                <c:pt idx="576">
                  <c:v>847842</c:v>
                </c:pt>
                <c:pt idx="577">
                  <c:v>875921</c:v>
                </c:pt>
                <c:pt idx="578">
                  <c:v>860608</c:v>
                </c:pt>
                <c:pt idx="579">
                  <c:v>849845</c:v>
                </c:pt>
                <c:pt idx="580">
                  <c:v>876673</c:v>
                </c:pt>
                <c:pt idx="581">
                  <c:v>821977</c:v>
                </c:pt>
                <c:pt idx="582">
                  <c:v>878857</c:v>
                </c:pt>
                <c:pt idx="583">
                  <c:v>868559</c:v>
                </c:pt>
                <c:pt idx="584">
                  <c:v>847387</c:v>
                </c:pt>
                <c:pt idx="585">
                  <c:v>873427</c:v>
                </c:pt>
                <c:pt idx="586">
                  <c:v>853042</c:v>
                </c:pt>
                <c:pt idx="587">
                  <c:v>824084</c:v>
                </c:pt>
                <c:pt idx="588">
                  <c:v>852757</c:v>
                </c:pt>
                <c:pt idx="589">
                  <c:v>865939</c:v>
                </c:pt>
                <c:pt idx="590">
                  <c:v>861189</c:v>
                </c:pt>
                <c:pt idx="591">
                  <c:v>839336</c:v>
                </c:pt>
                <c:pt idx="592">
                  <c:v>859500</c:v>
                </c:pt>
                <c:pt idx="593">
                  <c:v>865004</c:v>
                </c:pt>
                <c:pt idx="594">
                  <c:v>853989</c:v>
                </c:pt>
                <c:pt idx="595">
                  <c:v>871293</c:v>
                </c:pt>
                <c:pt idx="596">
                  <c:v>836921</c:v>
                </c:pt>
                <c:pt idx="597">
                  <c:v>870084</c:v>
                </c:pt>
                <c:pt idx="598">
                  <c:v>817068</c:v>
                </c:pt>
                <c:pt idx="599">
                  <c:v>884610</c:v>
                </c:pt>
                <c:pt idx="600">
                  <c:v>862792</c:v>
                </c:pt>
                <c:pt idx="601">
                  <c:v>857970</c:v>
                </c:pt>
                <c:pt idx="602">
                  <c:v>860731</c:v>
                </c:pt>
                <c:pt idx="603">
                  <c:v>854801</c:v>
                </c:pt>
                <c:pt idx="604">
                  <c:v>878885</c:v>
                </c:pt>
                <c:pt idx="605">
                  <c:v>837766</c:v>
                </c:pt>
                <c:pt idx="606">
                  <c:v>862595</c:v>
                </c:pt>
                <c:pt idx="607">
                  <c:v>874386</c:v>
                </c:pt>
                <c:pt idx="608">
                  <c:v>865552</c:v>
                </c:pt>
                <c:pt idx="609">
                  <c:v>868462</c:v>
                </c:pt>
                <c:pt idx="610">
                  <c:v>887552</c:v>
                </c:pt>
                <c:pt idx="611">
                  <c:v>868938</c:v>
                </c:pt>
                <c:pt idx="612">
                  <c:v>871815</c:v>
                </c:pt>
                <c:pt idx="613">
                  <c:v>860334</c:v>
                </c:pt>
                <c:pt idx="614">
                  <c:v>875828</c:v>
                </c:pt>
                <c:pt idx="615">
                  <c:v>867881</c:v>
                </c:pt>
                <c:pt idx="616">
                  <c:v>854175</c:v>
                </c:pt>
                <c:pt idx="617">
                  <c:v>852349</c:v>
                </c:pt>
                <c:pt idx="618">
                  <c:v>868248</c:v>
                </c:pt>
                <c:pt idx="619">
                  <c:v>858343</c:v>
                </c:pt>
                <c:pt idx="620">
                  <c:v>835717</c:v>
                </c:pt>
                <c:pt idx="621">
                  <c:v>864222</c:v>
                </c:pt>
                <c:pt idx="622">
                  <c:v>835257</c:v>
                </c:pt>
                <c:pt idx="623">
                  <c:v>855554</c:v>
                </c:pt>
                <c:pt idx="624">
                  <c:v>852159</c:v>
                </c:pt>
                <c:pt idx="625">
                  <c:v>863458</c:v>
                </c:pt>
                <c:pt idx="626">
                  <c:v>829448</c:v>
                </c:pt>
                <c:pt idx="627">
                  <c:v>840814</c:v>
                </c:pt>
                <c:pt idx="628">
                  <c:v>872269</c:v>
                </c:pt>
                <c:pt idx="629">
                  <c:v>868924</c:v>
                </c:pt>
                <c:pt idx="630">
                  <c:v>861101</c:v>
                </c:pt>
                <c:pt idx="631">
                  <c:v>862312</c:v>
                </c:pt>
                <c:pt idx="632">
                  <c:v>870011</c:v>
                </c:pt>
                <c:pt idx="633">
                  <c:v>867466</c:v>
                </c:pt>
                <c:pt idx="634">
                  <c:v>833346</c:v>
                </c:pt>
                <c:pt idx="635">
                  <c:v>846173</c:v>
                </c:pt>
                <c:pt idx="636">
                  <c:v>849581</c:v>
                </c:pt>
                <c:pt idx="637">
                  <c:v>853541</c:v>
                </c:pt>
                <c:pt idx="638">
                  <c:v>847077</c:v>
                </c:pt>
                <c:pt idx="639">
                  <c:v>870480</c:v>
                </c:pt>
                <c:pt idx="640">
                  <c:v>856311</c:v>
                </c:pt>
                <c:pt idx="641">
                  <c:v>866649</c:v>
                </c:pt>
                <c:pt idx="642">
                  <c:v>848103</c:v>
                </c:pt>
                <c:pt idx="643">
                  <c:v>827264</c:v>
                </c:pt>
                <c:pt idx="644">
                  <c:v>876380</c:v>
                </c:pt>
                <c:pt idx="645">
                  <c:v>876011</c:v>
                </c:pt>
                <c:pt idx="646">
                  <c:v>853866</c:v>
                </c:pt>
                <c:pt idx="647">
                  <c:v>871992</c:v>
                </c:pt>
                <c:pt idx="648">
                  <c:v>884397</c:v>
                </c:pt>
                <c:pt idx="649">
                  <c:v>821933</c:v>
                </c:pt>
                <c:pt idx="650">
                  <c:v>850060</c:v>
                </c:pt>
                <c:pt idx="651">
                  <c:v>861502</c:v>
                </c:pt>
                <c:pt idx="652">
                  <c:v>854433</c:v>
                </c:pt>
                <c:pt idx="653">
                  <c:v>842476</c:v>
                </c:pt>
                <c:pt idx="654">
                  <c:v>876286</c:v>
                </c:pt>
                <c:pt idx="655">
                  <c:v>867616</c:v>
                </c:pt>
                <c:pt idx="656">
                  <c:v>823881</c:v>
                </c:pt>
                <c:pt idx="657">
                  <c:v>872876</c:v>
                </c:pt>
                <c:pt idx="658">
                  <c:v>843871</c:v>
                </c:pt>
                <c:pt idx="659">
                  <c:v>902700</c:v>
                </c:pt>
                <c:pt idx="660">
                  <c:v>879856</c:v>
                </c:pt>
                <c:pt idx="661">
                  <c:v>883497</c:v>
                </c:pt>
                <c:pt idx="662">
                  <c:v>864933</c:v>
                </c:pt>
                <c:pt idx="663">
                  <c:v>879259</c:v>
                </c:pt>
                <c:pt idx="664">
                  <c:v>864310</c:v>
                </c:pt>
                <c:pt idx="665">
                  <c:v>874041</c:v>
                </c:pt>
                <c:pt idx="666">
                  <c:v>855640</c:v>
                </c:pt>
                <c:pt idx="667">
                  <c:v>849054</c:v>
                </c:pt>
                <c:pt idx="668">
                  <c:v>848321</c:v>
                </c:pt>
                <c:pt idx="669">
                  <c:v>870928</c:v>
                </c:pt>
                <c:pt idx="670">
                  <c:v>860607</c:v>
                </c:pt>
                <c:pt idx="671">
                  <c:v>860494</c:v>
                </c:pt>
                <c:pt idx="672">
                  <c:v>856025</c:v>
                </c:pt>
                <c:pt idx="673">
                  <c:v>842891</c:v>
                </c:pt>
                <c:pt idx="674">
                  <c:v>826320</c:v>
                </c:pt>
                <c:pt idx="675">
                  <c:v>827760</c:v>
                </c:pt>
                <c:pt idx="676">
                  <c:v>868528</c:v>
                </c:pt>
                <c:pt idx="677">
                  <c:v>857283</c:v>
                </c:pt>
                <c:pt idx="678">
                  <c:v>834397</c:v>
                </c:pt>
                <c:pt idx="679">
                  <c:v>862119</c:v>
                </c:pt>
                <c:pt idx="680">
                  <c:v>866758</c:v>
                </c:pt>
                <c:pt idx="681">
                  <c:v>827468</c:v>
                </c:pt>
                <c:pt idx="682">
                  <c:v>875151</c:v>
                </c:pt>
                <c:pt idx="683">
                  <c:v>879540</c:v>
                </c:pt>
                <c:pt idx="684">
                  <c:v>871043</c:v>
                </c:pt>
                <c:pt idx="685">
                  <c:v>862830</c:v>
                </c:pt>
                <c:pt idx="686">
                  <c:v>832209</c:v>
                </c:pt>
                <c:pt idx="687">
                  <c:v>868528</c:v>
                </c:pt>
                <c:pt idx="688">
                  <c:v>866305</c:v>
                </c:pt>
                <c:pt idx="689">
                  <c:v>861928</c:v>
                </c:pt>
                <c:pt idx="690">
                  <c:v>835239</c:v>
                </c:pt>
                <c:pt idx="691">
                  <c:v>867074</c:v>
                </c:pt>
                <c:pt idx="692">
                  <c:v>848271</c:v>
                </c:pt>
                <c:pt idx="693">
                  <c:v>832829</c:v>
                </c:pt>
                <c:pt idx="694">
                  <c:v>874752</c:v>
                </c:pt>
                <c:pt idx="695">
                  <c:v>821483</c:v>
                </c:pt>
                <c:pt idx="696">
                  <c:v>867108</c:v>
                </c:pt>
                <c:pt idx="697">
                  <c:v>871968</c:v>
                </c:pt>
                <c:pt idx="698">
                  <c:v>872017</c:v>
                </c:pt>
                <c:pt idx="699">
                  <c:v>852208</c:v>
                </c:pt>
                <c:pt idx="700">
                  <c:v>836074</c:v>
                </c:pt>
                <c:pt idx="701">
                  <c:v>830307</c:v>
                </c:pt>
                <c:pt idx="702">
                  <c:v>874076</c:v>
                </c:pt>
                <c:pt idx="703">
                  <c:v>863210</c:v>
                </c:pt>
                <c:pt idx="704">
                  <c:v>842969</c:v>
                </c:pt>
                <c:pt idx="705">
                  <c:v>873231</c:v>
                </c:pt>
                <c:pt idx="706">
                  <c:v>872534</c:v>
                </c:pt>
                <c:pt idx="707">
                  <c:v>883115</c:v>
                </c:pt>
                <c:pt idx="708">
                  <c:v>877412</c:v>
                </c:pt>
                <c:pt idx="709">
                  <c:v>866589</c:v>
                </c:pt>
                <c:pt idx="710">
                  <c:v>848093</c:v>
                </c:pt>
                <c:pt idx="711">
                  <c:v>850662</c:v>
                </c:pt>
                <c:pt idx="712">
                  <c:v>860423</c:v>
                </c:pt>
                <c:pt idx="713">
                  <c:v>813574</c:v>
                </c:pt>
                <c:pt idx="714">
                  <c:v>890606</c:v>
                </c:pt>
                <c:pt idx="715">
                  <c:v>823033</c:v>
                </c:pt>
                <c:pt idx="716">
                  <c:v>860077</c:v>
                </c:pt>
                <c:pt idx="717">
                  <c:v>862096</c:v>
                </c:pt>
                <c:pt idx="718">
                  <c:v>855795</c:v>
                </c:pt>
                <c:pt idx="719">
                  <c:v>886847</c:v>
                </c:pt>
                <c:pt idx="720">
                  <c:v>818995</c:v>
                </c:pt>
                <c:pt idx="721">
                  <c:v>872705</c:v>
                </c:pt>
                <c:pt idx="722">
                  <c:v>860805</c:v>
                </c:pt>
                <c:pt idx="723">
                  <c:v>835843</c:v>
                </c:pt>
                <c:pt idx="724">
                  <c:v>859207</c:v>
                </c:pt>
                <c:pt idx="725">
                  <c:v>856644</c:v>
                </c:pt>
                <c:pt idx="726">
                  <c:v>851250</c:v>
                </c:pt>
                <c:pt idx="727">
                  <c:v>858601</c:v>
                </c:pt>
                <c:pt idx="728">
                  <c:v>860871</c:v>
                </c:pt>
                <c:pt idx="729">
                  <c:v>850219</c:v>
                </c:pt>
                <c:pt idx="730">
                  <c:v>863363</c:v>
                </c:pt>
                <c:pt idx="731">
                  <c:v>842295</c:v>
                </c:pt>
                <c:pt idx="732">
                  <c:v>846462</c:v>
                </c:pt>
                <c:pt idx="733">
                  <c:v>890645</c:v>
                </c:pt>
                <c:pt idx="734">
                  <c:v>852411</c:v>
                </c:pt>
                <c:pt idx="735">
                  <c:v>823589</c:v>
                </c:pt>
                <c:pt idx="736">
                  <c:v>871140</c:v>
                </c:pt>
                <c:pt idx="737">
                  <c:v>863266</c:v>
                </c:pt>
                <c:pt idx="738">
                  <c:v>865651</c:v>
                </c:pt>
                <c:pt idx="739">
                  <c:v>877280</c:v>
                </c:pt>
                <c:pt idx="740">
                  <c:v>857551</c:v>
                </c:pt>
                <c:pt idx="741">
                  <c:v>849725</c:v>
                </c:pt>
                <c:pt idx="742">
                  <c:v>876541</c:v>
                </c:pt>
                <c:pt idx="743">
                  <c:v>844487</c:v>
                </c:pt>
                <c:pt idx="744">
                  <c:v>864931</c:v>
                </c:pt>
                <c:pt idx="745">
                  <c:v>831515</c:v>
                </c:pt>
                <c:pt idx="746">
                  <c:v>846009</c:v>
                </c:pt>
                <c:pt idx="747">
                  <c:v>819454</c:v>
                </c:pt>
                <c:pt idx="748">
                  <c:v>852365</c:v>
                </c:pt>
                <c:pt idx="749">
                  <c:v>853276</c:v>
                </c:pt>
                <c:pt idx="750">
                  <c:v>850519</c:v>
                </c:pt>
                <c:pt idx="751">
                  <c:v>853045</c:v>
                </c:pt>
                <c:pt idx="752">
                  <c:v>869511</c:v>
                </c:pt>
                <c:pt idx="753">
                  <c:v>844744</c:v>
                </c:pt>
                <c:pt idx="754">
                  <c:v>870042</c:v>
                </c:pt>
                <c:pt idx="755">
                  <c:v>859379</c:v>
                </c:pt>
                <c:pt idx="756">
                  <c:v>874253</c:v>
                </c:pt>
                <c:pt idx="757">
                  <c:v>862454</c:v>
                </c:pt>
                <c:pt idx="758">
                  <c:v>864037</c:v>
                </c:pt>
                <c:pt idx="759">
                  <c:v>871530</c:v>
                </c:pt>
                <c:pt idx="760">
                  <c:v>844673</c:v>
                </c:pt>
                <c:pt idx="761">
                  <c:v>882559</c:v>
                </c:pt>
                <c:pt idx="762">
                  <c:v>859991</c:v>
                </c:pt>
                <c:pt idx="763">
                  <c:v>859616</c:v>
                </c:pt>
                <c:pt idx="764">
                  <c:v>852982</c:v>
                </c:pt>
                <c:pt idx="765">
                  <c:v>864964</c:v>
                </c:pt>
                <c:pt idx="766">
                  <c:v>856981</c:v>
                </c:pt>
                <c:pt idx="767">
                  <c:v>878161</c:v>
                </c:pt>
                <c:pt idx="768">
                  <c:v>840797</c:v>
                </c:pt>
                <c:pt idx="769">
                  <c:v>833848</c:v>
                </c:pt>
                <c:pt idx="770">
                  <c:v>853330</c:v>
                </c:pt>
                <c:pt idx="771">
                  <c:v>878583</c:v>
                </c:pt>
                <c:pt idx="772">
                  <c:v>868453</c:v>
                </c:pt>
                <c:pt idx="773">
                  <c:v>846382</c:v>
                </c:pt>
                <c:pt idx="774">
                  <c:v>861543</c:v>
                </c:pt>
                <c:pt idx="775">
                  <c:v>839564</c:v>
                </c:pt>
                <c:pt idx="776">
                  <c:v>859983</c:v>
                </c:pt>
                <c:pt idx="777">
                  <c:v>868896</c:v>
                </c:pt>
                <c:pt idx="778">
                  <c:v>866225</c:v>
                </c:pt>
                <c:pt idx="779">
                  <c:v>853304</c:v>
                </c:pt>
                <c:pt idx="780">
                  <c:v>852563</c:v>
                </c:pt>
                <c:pt idx="781">
                  <c:v>840441</c:v>
                </c:pt>
                <c:pt idx="782">
                  <c:v>878102</c:v>
                </c:pt>
                <c:pt idx="783">
                  <c:v>857494</c:v>
                </c:pt>
                <c:pt idx="784">
                  <c:v>860007</c:v>
                </c:pt>
                <c:pt idx="785">
                  <c:v>835630</c:v>
                </c:pt>
                <c:pt idx="786">
                  <c:v>838347</c:v>
                </c:pt>
                <c:pt idx="787">
                  <c:v>866437</c:v>
                </c:pt>
                <c:pt idx="788">
                  <c:v>854756</c:v>
                </c:pt>
                <c:pt idx="789">
                  <c:v>859610</c:v>
                </c:pt>
                <c:pt idx="790">
                  <c:v>855799</c:v>
                </c:pt>
                <c:pt idx="791">
                  <c:v>857601</c:v>
                </c:pt>
                <c:pt idx="792">
                  <c:v>875167</c:v>
                </c:pt>
                <c:pt idx="793">
                  <c:v>871158</c:v>
                </c:pt>
                <c:pt idx="794">
                  <c:v>848567</c:v>
                </c:pt>
                <c:pt idx="795">
                  <c:v>857344</c:v>
                </c:pt>
                <c:pt idx="796">
                  <c:v>835324</c:v>
                </c:pt>
                <c:pt idx="797">
                  <c:v>855976</c:v>
                </c:pt>
                <c:pt idx="798">
                  <c:v>848546</c:v>
                </c:pt>
                <c:pt idx="799">
                  <c:v>868884</c:v>
                </c:pt>
                <c:pt idx="800">
                  <c:v>851517</c:v>
                </c:pt>
                <c:pt idx="801">
                  <c:v>859867</c:v>
                </c:pt>
                <c:pt idx="802">
                  <c:v>869119</c:v>
                </c:pt>
                <c:pt idx="803">
                  <c:v>858985</c:v>
                </c:pt>
                <c:pt idx="804">
                  <c:v>827194</c:v>
                </c:pt>
                <c:pt idx="805">
                  <c:v>872946</c:v>
                </c:pt>
                <c:pt idx="806">
                  <c:v>838375</c:v>
                </c:pt>
                <c:pt idx="807">
                  <c:v>863318</c:v>
                </c:pt>
                <c:pt idx="808">
                  <c:v>854421</c:v>
                </c:pt>
                <c:pt idx="809">
                  <c:v>853678</c:v>
                </c:pt>
                <c:pt idx="810">
                  <c:v>867753</c:v>
                </c:pt>
                <c:pt idx="811">
                  <c:v>859758</c:v>
                </c:pt>
                <c:pt idx="812">
                  <c:v>832759</c:v>
                </c:pt>
                <c:pt idx="813">
                  <c:v>864232</c:v>
                </c:pt>
                <c:pt idx="814">
                  <c:v>838058</c:v>
                </c:pt>
                <c:pt idx="815">
                  <c:v>872636</c:v>
                </c:pt>
                <c:pt idx="816">
                  <c:v>839083</c:v>
                </c:pt>
                <c:pt idx="817">
                  <c:v>878799</c:v>
                </c:pt>
                <c:pt idx="818">
                  <c:v>849375</c:v>
                </c:pt>
                <c:pt idx="819">
                  <c:v>865488</c:v>
                </c:pt>
                <c:pt idx="820">
                  <c:v>842594</c:v>
                </c:pt>
                <c:pt idx="821">
                  <c:v>857423</c:v>
                </c:pt>
                <c:pt idx="822">
                  <c:v>864862</c:v>
                </c:pt>
                <c:pt idx="823">
                  <c:v>873271</c:v>
                </c:pt>
                <c:pt idx="824">
                  <c:v>869955</c:v>
                </c:pt>
                <c:pt idx="825">
                  <c:v>863863</c:v>
                </c:pt>
                <c:pt idx="826">
                  <c:v>887899</c:v>
                </c:pt>
                <c:pt idx="827">
                  <c:v>858133</c:v>
                </c:pt>
                <c:pt idx="828">
                  <c:v>884294</c:v>
                </c:pt>
                <c:pt idx="829">
                  <c:v>869177</c:v>
                </c:pt>
                <c:pt idx="830">
                  <c:v>866625</c:v>
                </c:pt>
                <c:pt idx="831">
                  <c:v>850399</c:v>
                </c:pt>
                <c:pt idx="832">
                  <c:v>865013</c:v>
                </c:pt>
                <c:pt idx="833">
                  <c:v>883458</c:v>
                </c:pt>
                <c:pt idx="834">
                  <c:v>842486</c:v>
                </c:pt>
                <c:pt idx="835">
                  <c:v>862392</c:v>
                </c:pt>
                <c:pt idx="836">
                  <c:v>840419</c:v>
                </c:pt>
                <c:pt idx="837">
                  <c:v>864517</c:v>
                </c:pt>
                <c:pt idx="838">
                  <c:v>863163</c:v>
                </c:pt>
                <c:pt idx="839">
                  <c:v>839904</c:v>
                </c:pt>
                <c:pt idx="840">
                  <c:v>851658</c:v>
                </c:pt>
                <c:pt idx="841">
                  <c:v>851132</c:v>
                </c:pt>
                <c:pt idx="842">
                  <c:v>858279</c:v>
                </c:pt>
                <c:pt idx="843">
                  <c:v>847854</c:v>
                </c:pt>
                <c:pt idx="844">
                  <c:v>833725</c:v>
                </c:pt>
                <c:pt idx="845">
                  <c:v>864281</c:v>
                </c:pt>
                <c:pt idx="846">
                  <c:v>852496</c:v>
                </c:pt>
                <c:pt idx="847">
                  <c:v>850069</c:v>
                </c:pt>
                <c:pt idx="848">
                  <c:v>865524</c:v>
                </c:pt>
                <c:pt idx="849">
                  <c:v>865062</c:v>
                </c:pt>
                <c:pt idx="850">
                  <c:v>852621</c:v>
                </c:pt>
                <c:pt idx="851">
                  <c:v>864381</c:v>
                </c:pt>
                <c:pt idx="852">
                  <c:v>843980</c:v>
                </c:pt>
                <c:pt idx="853">
                  <c:v>840246</c:v>
                </c:pt>
                <c:pt idx="854">
                  <c:v>834787</c:v>
                </c:pt>
                <c:pt idx="855">
                  <c:v>861517</c:v>
                </c:pt>
                <c:pt idx="856">
                  <c:v>838395</c:v>
                </c:pt>
                <c:pt idx="857">
                  <c:v>862251</c:v>
                </c:pt>
                <c:pt idx="858">
                  <c:v>835572</c:v>
                </c:pt>
                <c:pt idx="859">
                  <c:v>855855</c:v>
                </c:pt>
                <c:pt idx="860">
                  <c:v>853566</c:v>
                </c:pt>
                <c:pt idx="861">
                  <c:v>853725</c:v>
                </c:pt>
                <c:pt idx="862">
                  <c:v>871911</c:v>
                </c:pt>
                <c:pt idx="863">
                  <c:v>841663</c:v>
                </c:pt>
                <c:pt idx="864">
                  <c:v>851108</c:v>
                </c:pt>
                <c:pt idx="865">
                  <c:v>853124</c:v>
                </c:pt>
                <c:pt idx="866">
                  <c:v>887521</c:v>
                </c:pt>
                <c:pt idx="867">
                  <c:v>876190</c:v>
                </c:pt>
                <c:pt idx="868">
                  <c:v>864838</c:v>
                </c:pt>
                <c:pt idx="869">
                  <c:v>853791</c:v>
                </c:pt>
                <c:pt idx="870">
                  <c:v>860877</c:v>
                </c:pt>
                <c:pt idx="871">
                  <c:v>839695</c:v>
                </c:pt>
                <c:pt idx="872">
                  <c:v>871505</c:v>
                </c:pt>
                <c:pt idx="873">
                  <c:v>846056</c:v>
                </c:pt>
                <c:pt idx="874">
                  <c:v>855740</c:v>
                </c:pt>
                <c:pt idx="875">
                  <c:v>877780</c:v>
                </c:pt>
                <c:pt idx="876">
                  <c:v>845177</c:v>
                </c:pt>
                <c:pt idx="877">
                  <c:v>850053</c:v>
                </c:pt>
                <c:pt idx="878">
                  <c:v>870129</c:v>
                </c:pt>
                <c:pt idx="879">
                  <c:v>852201</c:v>
                </c:pt>
                <c:pt idx="880">
                  <c:v>868171</c:v>
                </c:pt>
                <c:pt idx="881">
                  <c:v>859491</c:v>
                </c:pt>
                <c:pt idx="882">
                  <c:v>851343</c:v>
                </c:pt>
                <c:pt idx="883">
                  <c:v>848496</c:v>
                </c:pt>
                <c:pt idx="884">
                  <c:v>839768</c:v>
                </c:pt>
                <c:pt idx="885">
                  <c:v>858444</c:v>
                </c:pt>
                <c:pt idx="886">
                  <c:v>856387</c:v>
                </c:pt>
                <c:pt idx="887">
                  <c:v>865827</c:v>
                </c:pt>
                <c:pt idx="888">
                  <c:v>859981</c:v>
                </c:pt>
                <c:pt idx="889">
                  <c:v>862598</c:v>
                </c:pt>
                <c:pt idx="890">
                  <c:v>843802</c:v>
                </c:pt>
                <c:pt idx="891">
                  <c:v>868735</c:v>
                </c:pt>
                <c:pt idx="892">
                  <c:v>847633</c:v>
                </c:pt>
                <c:pt idx="893">
                  <c:v>840307</c:v>
                </c:pt>
                <c:pt idx="894">
                  <c:v>869371</c:v>
                </c:pt>
                <c:pt idx="895">
                  <c:v>830434</c:v>
                </c:pt>
                <c:pt idx="896">
                  <c:v>868502</c:v>
                </c:pt>
                <c:pt idx="897">
                  <c:v>862564</c:v>
                </c:pt>
                <c:pt idx="898">
                  <c:v>831659</c:v>
                </c:pt>
                <c:pt idx="899">
                  <c:v>840294</c:v>
                </c:pt>
                <c:pt idx="900">
                  <c:v>857128</c:v>
                </c:pt>
                <c:pt idx="901">
                  <c:v>869182</c:v>
                </c:pt>
                <c:pt idx="902">
                  <c:v>870941</c:v>
                </c:pt>
                <c:pt idx="903">
                  <c:v>830127</c:v>
                </c:pt>
                <c:pt idx="904">
                  <c:v>841096</c:v>
                </c:pt>
                <c:pt idx="905">
                  <c:v>876729</c:v>
                </c:pt>
                <c:pt idx="906">
                  <c:v>865223</c:v>
                </c:pt>
                <c:pt idx="907">
                  <c:v>877035</c:v>
                </c:pt>
                <c:pt idx="908">
                  <c:v>855992</c:v>
                </c:pt>
                <c:pt idx="909">
                  <c:v>827067</c:v>
                </c:pt>
                <c:pt idx="910">
                  <c:v>848726</c:v>
                </c:pt>
                <c:pt idx="911">
                  <c:v>861012</c:v>
                </c:pt>
                <c:pt idx="912">
                  <c:v>847950</c:v>
                </c:pt>
                <c:pt idx="913">
                  <c:v>854001</c:v>
                </c:pt>
                <c:pt idx="914">
                  <c:v>861309</c:v>
                </c:pt>
                <c:pt idx="915">
                  <c:v>844910</c:v>
                </c:pt>
                <c:pt idx="916">
                  <c:v>851726</c:v>
                </c:pt>
                <c:pt idx="917">
                  <c:v>868453</c:v>
                </c:pt>
                <c:pt idx="918">
                  <c:v>858338</c:v>
                </c:pt>
                <c:pt idx="919">
                  <c:v>848404</c:v>
                </c:pt>
                <c:pt idx="920">
                  <c:v>848174</c:v>
                </c:pt>
                <c:pt idx="921">
                  <c:v>857429</c:v>
                </c:pt>
                <c:pt idx="922">
                  <c:v>875869</c:v>
                </c:pt>
                <c:pt idx="923">
                  <c:v>840468</c:v>
                </c:pt>
                <c:pt idx="924">
                  <c:v>864968</c:v>
                </c:pt>
                <c:pt idx="925">
                  <c:v>852015</c:v>
                </c:pt>
                <c:pt idx="926">
                  <c:v>869116</c:v>
                </c:pt>
                <c:pt idx="927">
                  <c:v>863122</c:v>
                </c:pt>
                <c:pt idx="928">
                  <c:v>841870</c:v>
                </c:pt>
                <c:pt idx="929">
                  <c:v>868344</c:v>
                </c:pt>
                <c:pt idx="930">
                  <c:v>857650</c:v>
                </c:pt>
                <c:pt idx="931">
                  <c:v>830034</c:v>
                </c:pt>
                <c:pt idx="932">
                  <c:v>859009</c:v>
                </c:pt>
                <c:pt idx="933">
                  <c:v>857535</c:v>
                </c:pt>
                <c:pt idx="934">
                  <c:v>849853</c:v>
                </c:pt>
                <c:pt idx="935">
                  <c:v>855651</c:v>
                </c:pt>
                <c:pt idx="936">
                  <c:v>864395</c:v>
                </c:pt>
                <c:pt idx="937">
                  <c:v>857906</c:v>
                </c:pt>
                <c:pt idx="938">
                  <c:v>849776</c:v>
                </c:pt>
                <c:pt idx="939">
                  <c:v>858028</c:v>
                </c:pt>
                <c:pt idx="940">
                  <c:v>865035</c:v>
                </c:pt>
                <c:pt idx="941">
                  <c:v>863453</c:v>
                </c:pt>
                <c:pt idx="942">
                  <c:v>856427</c:v>
                </c:pt>
                <c:pt idx="943">
                  <c:v>844258</c:v>
                </c:pt>
                <c:pt idx="944">
                  <c:v>854805</c:v>
                </c:pt>
                <c:pt idx="945">
                  <c:v>854341</c:v>
                </c:pt>
                <c:pt idx="946">
                  <c:v>870550</c:v>
                </c:pt>
                <c:pt idx="947">
                  <c:v>855270</c:v>
                </c:pt>
                <c:pt idx="948">
                  <c:v>865797</c:v>
                </c:pt>
                <c:pt idx="949">
                  <c:v>854428</c:v>
                </c:pt>
                <c:pt idx="950">
                  <c:v>854411</c:v>
                </c:pt>
                <c:pt idx="951">
                  <c:v>878677</c:v>
                </c:pt>
                <c:pt idx="952">
                  <c:v>858554</c:v>
                </c:pt>
                <c:pt idx="953">
                  <c:v>851064</c:v>
                </c:pt>
                <c:pt idx="954">
                  <c:v>838267</c:v>
                </c:pt>
                <c:pt idx="955">
                  <c:v>841012</c:v>
                </c:pt>
                <c:pt idx="956">
                  <c:v>875272</c:v>
                </c:pt>
                <c:pt idx="957">
                  <c:v>844303</c:v>
                </c:pt>
                <c:pt idx="958">
                  <c:v>856840</c:v>
                </c:pt>
                <c:pt idx="959">
                  <c:v>863419</c:v>
                </c:pt>
                <c:pt idx="960">
                  <c:v>845854</c:v>
                </c:pt>
                <c:pt idx="961">
                  <c:v>866064</c:v>
                </c:pt>
                <c:pt idx="962">
                  <c:v>850740</c:v>
                </c:pt>
                <c:pt idx="963">
                  <c:v>858674</c:v>
                </c:pt>
                <c:pt idx="964">
                  <c:v>857453</c:v>
                </c:pt>
                <c:pt idx="965">
                  <c:v>841937</c:v>
                </c:pt>
                <c:pt idx="966">
                  <c:v>872911</c:v>
                </c:pt>
                <c:pt idx="967">
                  <c:v>860075</c:v>
                </c:pt>
                <c:pt idx="968">
                  <c:v>859842</c:v>
                </c:pt>
                <c:pt idx="969">
                  <c:v>849509</c:v>
                </c:pt>
                <c:pt idx="970">
                  <c:v>860413</c:v>
                </c:pt>
                <c:pt idx="971">
                  <c:v>866217</c:v>
                </c:pt>
                <c:pt idx="972">
                  <c:v>856874</c:v>
                </c:pt>
                <c:pt idx="973">
                  <c:v>850353</c:v>
                </c:pt>
                <c:pt idx="974">
                  <c:v>862244</c:v>
                </c:pt>
                <c:pt idx="975">
                  <c:v>857749</c:v>
                </c:pt>
                <c:pt idx="976">
                  <c:v>853619</c:v>
                </c:pt>
                <c:pt idx="977">
                  <c:v>849242</c:v>
                </c:pt>
                <c:pt idx="978">
                  <c:v>835043</c:v>
                </c:pt>
                <c:pt idx="979">
                  <c:v>850570</c:v>
                </c:pt>
                <c:pt idx="980">
                  <c:v>839262</c:v>
                </c:pt>
                <c:pt idx="981">
                  <c:v>871129</c:v>
                </c:pt>
                <c:pt idx="982">
                  <c:v>866592</c:v>
                </c:pt>
                <c:pt idx="983">
                  <c:v>858784</c:v>
                </c:pt>
                <c:pt idx="984">
                  <c:v>868004</c:v>
                </c:pt>
                <c:pt idx="985">
                  <c:v>877141</c:v>
                </c:pt>
                <c:pt idx="986">
                  <c:v>831631</c:v>
                </c:pt>
                <c:pt idx="987">
                  <c:v>818749</c:v>
                </c:pt>
                <c:pt idx="988">
                  <c:v>865535</c:v>
                </c:pt>
                <c:pt idx="989">
                  <c:v>842297</c:v>
                </c:pt>
                <c:pt idx="990">
                  <c:v>847245</c:v>
                </c:pt>
                <c:pt idx="991">
                  <c:v>873367</c:v>
                </c:pt>
                <c:pt idx="992">
                  <c:v>849287</c:v>
                </c:pt>
                <c:pt idx="993">
                  <c:v>865593</c:v>
                </c:pt>
                <c:pt idx="994">
                  <c:v>868093</c:v>
                </c:pt>
                <c:pt idx="995">
                  <c:v>834529</c:v>
                </c:pt>
                <c:pt idx="996">
                  <c:v>873246</c:v>
                </c:pt>
                <c:pt idx="997">
                  <c:v>861032</c:v>
                </c:pt>
                <c:pt idx="998">
                  <c:v>871539</c:v>
                </c:pt>
                <c:pt idx="999">
                  <c:v>865023</c:v>
                </c:pt>
                <c:pt idx="1000">
                  <c:v>840197</c:v>
                </c:pt>
                <c:pt idx="1001">
                  <c:v>864503</c:v>
                </c:pt>
                <c:pt idx="1002">
                  <c:v>873474</c:v>
                </c:pt>
                <c:pt idx="1003">
                  <c:v>866506</c:v>
                </c:pt>
                <c:pt idx="1004">
                  <c:v>859056</c:v>
                </c:pt>
                <c:pt idx="1005">
                  <c:v>849197</c:v>
                </c:pt>
                <c:pt idx="1006">
                  <c:v>880773</c:v>
                </c:pt>
                <c:pt idx="1007">
                  <c:v>842484</c:v>
                </c:pt>
                <c:pt idx="1008">
                  <c:v>856229</c:v>
                </c:pt>
                <c:pt idx="1009">
                  <c:v>849372</c:v>
                </c:pt>
                <c:pt idx="1010">
                  <c:v>874101</c:v>
                </c:pt>
                <c:pt idx="1011">
                  <c:v>853733</c:v>
                </c:pt>
                <c:pt idx="1012">
                  <c:v>832991</c:v>
                </c:pt>
                <c:pt idx="1013">
                  <c:v>871915</c:v>
                </c:pt>
                <c:pt idx="1014">
                  <c:v>853640</c:v>
                </c:pt>
                <c:pt idx="1015">
                  <c:v>883206</c:v>
                </c:pt>
                <c:pt idx="1016">
                  <c:v>868688</c:v>
                </c:pt>
                <c:pt idx="1017">
                  <c:v>873182</c:v>
                </c:pt>
                <c:pt idx="1018">
                  <c:v>873752</c:v>
                </c:pt>
                <c:pt idx="1019">
                  <c:v>856686</c:v>
                </c:pt>
                <c:pt idx="1020">
                  <c:v>864767</c:v>
                </c:pt>
                <c:pt idx="1021">
                  <c:v>854044</c:v>
                </c:pt>
                <c:pt idx="1022">
                  <c:v>857994</c:v>
                </c:pt>
                <c:pt idx="1023">
                  <c:v>860071</c:v>
                </c:pt>
                <c:pt idx="1024">
                  <c:v>857273</c:v>
                </c:pt>
                <c:pt idx="1025">
                  <c:v>849020</c:v>
                </c:pt>
                <c:pt idx="1026">
                  <c:v>870534</c:v>
                </c:pt>
                <c:pt idx="1027">
                  <c:v>874669</c:v>
                </c:pt>
                <c:pt idx="1028">
                  <c:v>855874</c:v>
                </c:pt>
                <c:pt idx="1029">
                  <c:v>863903</c:v>
                </c:pt>
                <c:pt idx="1030">
                  <c:v>855354</c:v>
                </c:pt>
                <c:pt idx="1031">
                  <c:v>856074</c:v>
                </c:pt>
                <c:pt idx="1032">
                  <c:v>817869</c:v>
                </c:pt>
                <c:pt idx="1033">
                  <c:v>853609</c:v>
                </c:pt>
                <c:pt idx="1034">
                  <c:v>873844</c:v>
                </c:pt>
                <c:pt idx="1035">
                  <c:v>857510</c:v>
                </c:pt>
                <c:pt idx="1036">
                  <c:v>866029</c:v>
                </c:pt>
                <c:pt idx="1037">
                  <c:v>849652</c:v>
                </c:pt>
                <c:pt idx="1038">
                  <c:v>859068</c:v>
                </c:pt>
                <c:pt idx="1039">
                  <c:v>874288</c:v>
                </c:pt>
                <c:pt idx="1040">
                  <c:v>865063</c:v>
                </c:pt>
                <c:pt idx="1041">
                  <c:v>854212</c:v>
                </c:pt>
                <c:pt idx="1042">
                  <c:v>834742</c:v>
                </c:pt>
                <c:pt idx="1043">
                  <c:v>866663</c:v>
                </c:pt>
                <c:pt idx="1044">
                  <c:v>840114</c:v>
                </c:pt>
                <c:pt idx="1045">
                  <c:v>861417</c:v>
                </c:pt>
                <c:pt idx="1046">
                  <c:v>866570</c:v>
                </c:pt>
                <c:pt idx="1047">
                  <c:v>834573</c:v>
                </c:pt>
                <c:pt idx="1048">
                  <c:v>860927</c:v>
                </c:pt>
                <c:pt idx="1049">
                  <c:v>852839</c:v>
                </c:pt>
                <c:pt idx="1050">
                  <c:v>872641</c:v>
                </c:pt>
                <c:pt idx="1051">
                  <c:v>819688</c:v>
                </c:pt>
                <c:pt idx="1052">
                  <c:v>837599</c:v>
                </c:pt>
                <c:pt idx="1053">
                  <c:v>861824</c:v>
                </c:pt>
                <c:pt idx="1054">
                  <c:v>840678</c:v>
                </c:pt>
                <c:pt idx="1055">
                  <c:v>849414</c:v>
                </c:pt>
                <c:pt idx="1056">
                  <c:v>862160</c:v>
                </c:pt>
                <c:pt idx="1057">
                  <c:v>870423</c:v>
                </c:pt>
                <c:pt idx="1058">
                  <c:v>856938</c:v>
                </c:pt>
                <c:pt idx="1059">
                  <c:v>870245</c:v>
                </c:pt>
                <c:pt idx="1060">
                  <c:v>857053</c:v>
                </c:pt>
                <c:pt idx="1061">
                  <c:v>866095</c:v>
                </c:pt>
                <c:pt idx="1062">
                  <c:v>874435</c:v>
                </c:pt>
                <c:pt idx="1063">
                  <c:v>832051</c:v>
                </c:pt>
                <c:pt idx="1064">
                  <c:v>870768</c:v>
                </c:pt>
                <c:pt idx="1065">
                  <c:v>873393</c:v>
                </c:pt>
                <c:pt idx="1066">
                  <c:v>873284</c:v>
                </c:pt>
                <c:pt idx="1067">
                  <c:v>840838</c:v>
                </c:pt>
                <c:pt idx="1068">
                  <c:v>858598</c:v>
                </c:pt>
                <c:pt idx="1069">
                  <c:v>854244</c:v>
                </c:pt>
                <c:pt idx="1070">
                  <c:v>858136</c:v>
                </c:pt>
                <c:pt idx="1071">
                  <c:v>869450</c:v>
                </c:pt>
                <c:pt idx="1072">
                  <c:v>839535</c:v>
                </c:pt>
                <c:pt idx="1073">
                  <c:v>862578</c:v>
                </c:pt>
                <c:pt idx="1074">
                  <c:v>855271</c:v>
                </c:pt>
                <c:pt idx="1075">
                  <c:v>868099</c:v>
                </c:pt>
                <c:pt idx="1076">
                  <c:v>842704</c:v>
                </c:pt>
                <c:pt idx="1077">
                  <c:v>863259</c:v>
                </c:pt>
                <c:pt idx="1078">
                  <c:v>844473</c:v>
                </c:pt>
                <c:pt idx="1079">
                  <c:v>852182</c:v>
                </c:pt>
                <c:pt idx="1080">
                  <c:v>845138</c:v>
                </c:pt>
                <c:pt idx="1081">
                  <c:v>857568</c:v>
                </c:pt>
                <c:pt idx="1082">
                  <c:v>865140</c:v>
                </c:pt>
                <c:pt idx="1083">
                  <c:v>819009</c:v>
                </c:pt>
                <c:pt idx="1084">
                  <c:v>875296</c:v>
                </c:pt>
                <c:pt idx="1085">
                  <c:v>864071</c:v>
                </c:pt>
                <c:pt idx="1086">
                  <c:v>851948</c:v>
                </c:pt>
                <c:pt idx="1087">
                  <c:v>847057</c:v>
                </c:pt>
                <c:pt idx="1088">
                  <c:v>871507</c:v>
                </c:pt>
                <c:pt idx="1089">
                  <c:v>824539</c:v>
                </c:pt>
                <c:pt idx="1090">
                  <c:v>887190</c:v>
                </c:pt>
                <c:pt idx="1091">
                  <c:v>849380</c:v>
                </c:pt>
                <c:pt idx="1092">
                  <c:v>859826</c:v>
                </c:pt>
                <c:pt idx="1093">
                  <c:v>862734</c:v>
                </c:pt>
                <c:pt idx="1094">
                  <c:v>845407</c:v>
                </c:pt>
                <c:pt idx="1095">
                  <c:v>872296</c:v>
                </c:pt>
                <c:pt idx="1096">
                  <c:v>833268</c:v>
                </c:pt>
                <c:pt idx="1097">
                  <c:v>863110</c:v>
                </c:pt>
                <c:pt idx="1098">
                  <c:v>875631</c:v>
                </c:pt>
                <c:pt idx="1099">
                  <c:v>856558</c:v>
                </c:pt>
                <c:pt idx="1100">
                  <c:v>872430</c:v>
                </c:pt>
                <c:pt idx="1101">
                  <c:v>861919</c:v>
                </c:pt>
                <c:pt idx="1102">
                  <c:v>858070</c:v>
                </c:pt>
                <c:pt idx="1103">
                  <c:v>844857</c:v>
                </c:pt>
                <c:pt idx="1104">
                  <c:v>860401</c:v>
                </c:pt>
                <c:pt idx="1105">
                  <c:v>864482</c:v>
                </c:pt>
                <c:pt idx="1106">
                  <c:v>866200</c:v>
                </c:pt>
                <c:pt idx="1107">
                  <c:v>834319</c:v>
                </c:pt>
                <c:pt idx="1108">
                  <c:v>863364</c:v>
                </c:pt>
                <c:pt idx="1109">
                  <c:v>872112</c:v>
                </c:pt>
                <c:pt idx="1110">
                  <c:v>847668</c:v>
                </c:pt>
                <c:pt idx="1111">
                  <c:v>871182</c:v>
                </c:pt>
                <c:pt idx="1112">
                  <c:v>849091</c:v>
                </c:pt>
                <c:pt idx="1113">
                  <c:v>865847</c:v>
                </c:pt>
                <c:pt idx="1114">
                  <c:v>866786</c:v>
                </c:pt>
                <c:pt idx="1115">
                  <c:v>861188</c:v>
                </c:pt>
                <c:pt idx="1116">
                  <c:v>841984</c:v>
                </c:pt>
                <c:pt idx="1117">
                  <c:v>833976</c:v>
                </c:pt>
                <c:pt idx="1118">
                  <c:v>866370</c:v>
                </c:pt>
                <c:pt idx="1119">
                  <c:v>859472</c:v>
                </c:pt>
                <c:pt idx="1120">
                  <c:v>875066</c:v>
                </c:pt>
                <c:pt idx="1121">
                  <c:v>839109</c:v>
                </c:pt>
                <c:pt idx="1122">
                  <c:v>883143</c:v>
                </c:pt>
                <c:pt idx="1123">
                  <c:v>865771</c:v>
                </c:pt>
                <c:pt idx="1124">
                  <c:v>854292</c:v>
                </c:pt>
                <c:pt idx="1125">
                  <c:v>857585</c:v>
                </c:pt>
                <c:pt idx="1126">
                  <c:v>863879</c:v>
                </c:pt>
                <c:pt idx="1127">
                  <c:v>852663</c:v>
                </c:pt>
                <c:pt idx="1128">
                  <c:v>863150</c:v>
                </c:pt>
                <c:pt idx="1129">
                  <c:v>838888</c:v>
                </c:pt>
                <c:pt idx="1130">
                  <c:v>874413</c:v>
                </c:pt>
                <c:pt idx="1131">
                  <c:v>845517</c:v>
                </c:pt>
                <c:pt idx="1132">
                  <c:v>840363</c:v>
                </c:pt>
                <c:pt idx="1133">
                  <c:v>874323</c:v>
                </c:pt>
                <c:pt idx="1134">
                  <c:v>843809</c:v>
                </c:pt>
                <c:pt idx="1135">
                  <c:v>837841</c:v>
                </c:pt>
                <c:pt idx="1136">
                  <c:v>869419</c:v>
                </c:pt>
                <c:pt idx="1137">
                  <c:v>858346</c:v>
                </c:pt>
                <c:pt idx="1138">
                  <c:v>853991</c:v>
                </c:pt>
                <c:pt idx="1139">
                  <c:v>862667</c:v>
                </c:pt>
                <c:pt idx="1140">
                  <c:v>850734</c:v>
                </c:pt>
                <c:pt idx="1141">
                  <c:v>855802</c:v>
                </c:pt>
                <c:pt idx="1142">
                  <c:v>859088</c:v>
                </c:pt>
                <c:pt idx="1143">
                  <c:v>837352</c:v>
                </c:pt>
                <c:pt idx="1144">
                  <c:v>858459</c:v>
                </c:pt>
                <c:pt idx="1145">
                  <c:v>886354</c:v>
                </c:pt>
                <c:pt idx="1146">
                  <c:v>842144</c:v>
                </c:pt>
                <c:pt idx="1147">
                  <c:v>848959</c:v>
                </c:pt>
                <c:pt idx="1148">
                  <c:v>876576</c:v>
                </c:pt>
                <c:pt idx="1149">
                  <c:v>857441</c:v>
                </c:pt>
                <c:pt idx="1150">
                  <c:v>834408</c:v>
                </c:pt>
                <c:pt idx="1151">
                  <c:v>877350</c:v>
                </c:pt>
                <c:pt idx="1152">
                  <c:v>847588</c:v>
                </c:pt>
                <c:pt idx="1153">
                  <c:v>832976</c:v>
                </c:pt>
                <c:pt idx="1154">
                  <c:v>852097</c:v>
                </c:pt>
                <c:pt idx="1155">
                  <c:v>845764</c:v>
                </c:pt>
                <c:pt idx="1156">
                  <c:v>846291</c:v>
                </c:pt>
                <c:pt idx="1157">
                  <c:v>874281</c:v>
                </c:pt>
                <c:pt idx="1158">
                  <c:v>840543</c:v>
                </c:pt>
                <c:pt idx="1159">
                  <c:v>852774</c:v>
                </c:pt>
                <c:pt idx="1160">
                  <c:v>880626</c:v>
                </c:pt>
                <c:pt idx="1161">
                  <c:v>823431</c:v>
                </c:pt>
                <c:pt idx="1162">
                  <c:v>841714</c:v>
                </c:pt>
                <c:pt idx="1163">
                  <c:v>858927</c:v>
                </c:pt>
                <c:pt idx="1164">
                  <c:v>850733</c:v>
                </c:pt>
                <c:pt idx="1165">
                  <c:v>862533</c:v>
                </c:pt>
                <c:pt idx="1166">
                  <c:v>817781</c:v>
                </c:pt>
                <c:pt idx="1167">
                  <c:v>873556</c:v>
                </c:pt>
                <c:pt idx="1168">
                  <c:v>880499</c:v>
                </c:pt>
                <c:pt idx="1169">
                  <c:v>862506</c:v>
                </c:pt>
                <c:pt idx="1170">
                  <c:v>866775</c:v>
                </c:pt>
                <c:pt idx="1171">
                  <c:v>822831</c:v>
                </c:pt>
                <c:pt idx="1172">
                  <c:v>845396</c:v>
                </c:pt>
                <c:pt idx="1173">
                  <c:v>851720</c:v>
                </c:pt>
                <c:pt idx="1174">
                  <c:v>854284</c:v>
                </c:pt>
                <c:pt idx="1175">
                  <c:v>868019</c:v>
                </c:pt>
              </c:numCache>
            </c:numRef>
          </c:yVal>
          <c:smooth val="0"/>
          <c:extLst>
            <c:ext xmlns:c16="http://schemas.microsoft.com/office/drawing/2014/chart" uri="{C3380CC4-5D6E-409C-BE32-E72D297353CC}">
              <c16:uniqueId val="{00000001-88D6-4259-82FE-AC9CDE1E7A92}"/>
            </c:ext>
          </c:extLst>
        </c:ser>
        <c:dLbls>
          <c:showLegendKey val="0"/>
          <c:showVal val="0"/>
          <c:showCatName val="0"/>
          <c:showSerName val="0"/>
          <c:showPercent val="0"/>
          <c:showBubbleSize val="0"/>
        </c:dLbls>
        <c:axId val="58439936"/>
        <c:axId val="58445824"/>
      </c:scatterChart>
      <c:valAx>
        <c:axId val="58439936"/>
        <c:scaling>
          <c:orientation val="minMax"/>
        </c:scaling>
        <c:delete val="0"/>
        <c:axPos val="b"/>
        <c:majorGridlines>
          <c:spPr>
            <a:ln w="9525" cap="flat" cmpd="sng" algn="ctr">
              <a:solidFill>
                <a:schemeClr val="dk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50000"/>
                    <a:lumOff val="50000"/>
                  </a:schemeClr>
                </a:solidFill>
                <a:latin typeface="+mn-lt"/>
                <a:ea typeface="+mn-ea"/>
                <a:cs typeface="+mn-cs"/>
              </a:defRPr>
            </a:pPr>
            <a:endParaRPr lang="en-US"/>
          </a:p>
        </c:txPr>
        <c:crossAx val="58445824"/>
        <c:crosses val="autoZero"/>
        <c:crossBetween val="midCat"/>
      </c:valAx>
      <c:valAx>
        <c:axId val="58445824"/>
        <c:scaling>
          <c:orientation val="minMax"/>
          <c:min val="0"/>
        </c:scaling>
        <c:delete val="0"/>
        <c:axPos val="l"/>
        <c:majorGridlines>
          <c:spPr>
            <a:ln w="9525" cap="flat" cmpd="sng" algn="ctr">
              <a:solidFill>
                <a:schemeClr val="dk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dk1">
                    <a:lumMod val="50000"/>
                    <a:lumOff val="50000"/>
                  </a:schemeClr>
                </a:solidFill>
                <a:latin typeface="+mn-lt"/>
                <a:ea typeface="+mn-ea"/>
                <a:cs typeface="+mn-cs"/>
              </a:defRPr>
            </a:pPr>
            <a:endParaRPr lang="en-US"/>
          </a:p>
        </c:txPr>
        <c:crossAx val="58439936"/>
        <c:crosses val="autoZero"/>
        <c:crossBetween val="midCat"/>
      </c:valAx>
      <c:spPr>
        <a:noFill/>
        <a:ln>
          <a:noFill/>
        </a:ln>
        <a:effectLst/>
      </c:spPr>
    </c:plotArea>
    <c:plotVisOnly val="1"/>
    <c:dispBlanksAs val="gap"/>
    <c:showDLblsOverMax val="0"/>
  </c:chart>
  <c: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Oracle!$A$5</c:f>
              <c:strCache>
                <c:ptCount val="1"/>
                <c:pt idx="0">
                  <c:v>DBA &amp; Operational Support</c:v>
                </c:pt>
              </c:strCache>
            </c:strRef>
          </c:tx>
          <c:spPr>
            <a:solidFill>
              <a:schemeClr val="accent2">
                <a:tint val="5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Oracle!$B$5:$D$5</c:f>
              <c:numCache>
                <c:formatCode>_("$"* #,##0_);_("$"* \(#,##0\);_("$"* "-"??_);_(@_)</c:formatCode>
                <c:ptCount val="3"/>
                <c:pt idx="0">
                  <c:v>1840000</c:v>
                </c:pt>
                <c:pt idx="1">
                  <c:v>828000</c:v>
                </c:pt>
                <c:pt idx="2">
                  <c:v>344000</c:v>
                </c:pt>
              </c:numCache>
            </c:numRef>
          </c:val>
          <c:extLst>
            <c:ext xmlns:c16="http://schemas.microsoft.com/office/drawing/2014/chart" uri="{C3380CC4-5D6E-409C-BE32-E72D297353CC}">
              <c16:uniqueId val="{00000000-D48E-4A4D-A127-06CFA0CDB95E}"/>
            </c:ext>
          </c:extLst>
        </c:ser>
        <c:ser>
          <c:idx val="1"/>
          <c:order val="1"/>
          <c:tx>
            <c:strRef>
              <c:f>Oracle!$A$6</c:f>
              <c:strCache>
                <c:ptCount val="1"/>
                <c:pt idx="0">
                  <c:v>Infrastructure Support</c:v>
                </c:pt>
              </c:strCache>
            </c:strRef>
          </c:tx>
          <c:spPr>
            <a:solidFill>
              <a:schemeClr val="accent2">
                <a:tint val="7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Oracle!$B$6:$D$6</c:f>
              <c:numCache>
                <c:formatCode>_("$"* #,##0_);_("$"* \(#,##0\);_("$"* "-"??_);_(@_)</c:formatCode>
                <c:ptCount val="3"/>
                <c:pt idx="0">
                  <c:v>546000</c:v>
                </c:pt>
                <c:pt idx="1">
                  <c:v>424000</c:v>
                </c:pt>
                <c:pt idx="2">
                  <c:v>285000</c:v>
                </c:pt>
              </c:numCache>
            </c:numRef>
          </c:val>
          <c:extLst>
            <c:ext xmlns:c16="http://schemas.microsoft.com/office/drawing/2014/chart" uri="{C3380CC4-5D6E-409C-BE32-E72D297353CC}">
              <c16:uniqueId val="{00000001-D48E-4A4D-A127-06CFA0CDB95E}"/>
            </c:ext>
          </c:extLst>
        </c:ser>
        <c:ser>
          <c:idx val="2"/>
          <c:order val="2"/>
          <c:tx>
            <c:strRef>
              <c:f>Oracle!$A$7</c:f>
              <c:strCache>
                <c:ptCount val="1"/>
                <c:pt idx="0">
                  <c:v>Tier-1 Storage &amp; Storage Software</c:v>
                </c:pt>
              </c:strCache>
            </c:strRef>
          </c:tx>
          <c:spPr>
            <a:solidFill>
              <a:schemeClr val="accent2">
                <a:tint val="9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Oracle!$B$7:$D$7</c:f>
              <c:numCache>
                <c:formatCode>_("$"* #,##0_);_("$"* \(#,##0\);_("$"* "-"??_);_(@_)</c:formatCode>
                <c:ptCount val="3"/>
                <c:pt idx="0">
                  <c:v>1736000</c:v>
                </c:pt>
                <c:pt idx="1">
                  <c:v>279000</c:v>
                </c:pt>
                <c:pt idx="2">
                  <c:v>558000</c:v>
                </c:pt>
              </c:numCache>
            </c:numRef>
          </c:val>
          <c:extLst>
            <c:ext xmlns:c16="http://schemas.microsoft.com/office/drawing/2014/chart" uri="{C3380CC4-5D6E-409C-BE32-E72D297353CC}">
              <c16:uniqueId val="{00000002-D48E-4A4D-A127-06CFA0CDB95E}"/>
            </c:ext>
          </c:extLst>
        </c:ser>
        <c:ser>
          <c:idx val="3"/>
          <c:order val="3"/>
          <c:tx>
            <c:strRef>
              <c:f>Oracle!$A$8</c:f>
              <c:strCache>
                <c:ptCount val="1"/>
                <c:pt idx="0">
                  <c:v>Environmentals (Power/Space)</c:v>
                </c:pt>
              </c:strCache>
            </c:strRef>
          </c:tx>
          <c:spPr>
            <a:solidFill>
              <a:schemeClr val="accent2">
                <a:shade val="9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Oracle!$B$8:$D$8</c:f>
              <c:numCache>
                <c:formatCode>_("$"* #,##0_);_("$"* \(#,##0\);_("$"* "-"??_);_(@_)</c:formatCode>
                <c:ptCount val="3"/>
                <c:pt idx="0">
                  <c:v>385000</c:v>
                </c:pt>
                <c:pt idx="1">
                  <c:v>35000</c:v>
                </c:pt>
                <c:pt idx="2">
                  <c:v>139000</c:v>
                </c:pt>
              </c:numCache>
            </c:numRef>
          </c:val>
          <c:extLst>
            <c:ext xmlns:c16="http://schemas.microsoft.com/office/drawing/2014/chart" uri="{C3380CC4-5D6E-409C-BE32-E72D297353CC}">
              <c16:uniqueId val="{00000003-D48E-4A4D-A127-06CFA0CDB95E}"/>
            </c:ext>
          </c:extLst>
        </c:ser>
        <c:ser>
          <c:idx val="4"/>
          <c:order val="4"/>
          <c:tx>
            <c:strRef>
              <c:f>Oracle!$A$9</c:f>
              <c:strCache>
                <c:ptCount val="1"/>
                <c:pt idx="0">
                  <c:v>Servers</c:v>
                </c:pt>
              </c:strCache>
            </c:strRef>
          </c:tx>
          <c:spPr>
            <a:solidFill>
              <a:schemeClr val="accent2">
                <a:shade val="7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Oracle!$B$9:$D$9</c:f>
              <c:numCache>
                <c:formatCode>_("$"* #,##0_);_("$"* \(#,##0\);_("$"* "-"??_);_(@_)</c:formatCode>
                <c:ptCount val="3"/>
                <c:pt idx="0">
                  <c:v>769000</c:v>
                </c:pt>
                <c:pt idx="1">
                  <c:v>831000</c:v>
                </c:pt>
                <c:pt idx="2">
                  <c:v>892000</c:v>
                </c:pt>
              </c:numCache>
            </c:numRef>
          </c:val>
          <c:extLst>
            <c:ext xmlns:c16="http://schemas.microsoft.com/office/drawing/2014/chart" uri="{C3380CC4-5D6E-409C-BE32-E72D297353CC}">
              <c16:uniqueId val="{00000004-D48E-4A4D-A127-06CFA0CDB95E}"/>
            </c:ext>
          </c:extLst>
        </c:ser>
        <c:ser>
          <c:idx val="5"/>
          <c:order val="5"/>
          <c:tx>
            <c:strRef>
              <c:f>Oracle!$A$10</c:f>
              <c:strCache>
                <c:ptCount val="1"/>
                <c:pt idx="0">
                  <c:v>Database Licensing &amp; Maintenance</c:v>
                </c:pt>
              </c:strCache>
            </c:strRef>
          </c:tx>
          <c:spPr>
            <a:solidFill>
              <a:schemeClr val="accent2">
                <a:shade val="50000"/>
              </a:schemeClr>
            </a:solidFill>
            <a:ln>
              <a:noFill/>
            </a:ln>
            <a:effectLst/>
          </c:spPr>
          <c:invertIfNegative val="0"/>
          <c:cat>
            <c:strRef>
              <c:f>Oracle!$B$4:$D$4</c:f>
              <c:strCache>
                <c:ptCount val="3"/>
                <c:pt idx="0">
                  <c:v>Hybrid Array (5ms) &amp; 1 Copy</c:v>
                </c:pt>
                <c:pt idx="1">
                  <c:v>AFA with Dre (1.5 ms) &amp; 2 Copies</c:v>
                </c:pt>
                <c:pt idx="2">
                  <c:v>Pavilion (0.15 ms) &amp; 4 Copies</c:v>
                </c:pt>
              </c:strCache>
            </c:strRef>
          </c:cat>
          <c:val>
            <c:numRef>
              <c:f>Oracle!$B$10:$D$10</c:f>
              <c:numCache>
                <c:formatCode>_("$"* #,##0_);_("$"* \(#,##0\);_("$"* "-"??_);_(@_)</c:formatCode>
                <c:ptCount val="3"/>
                <c:pt idx="0">
                  <c:v>8676500</c:v>
                </c:pt>
                <c:pt idx="1">
                  <c:v>6734000</c:v>
                </c:pt>
                <c:pt idx="2">
                  <c:v>4132000</c:v>
                </c:pt>
              </c:numCache>
            </c:numRef>
          </c:val>
          <c:extLst>
            <c:ext xmlns:c16="http://schemas.microsoft.com/office/drawing/2014/chart" uri="{C3380CC4-5D6E-409C-BE32-E72D297353CC}">
              <c16:uniqueId val="{00000005-D48E-4A4D-A127-06CFA0CDB95E}"/>
            </c:ext>
          </c:extLst>
        </c:ser>
        <c:dLbls>
          <c:showLegendKey val="0"/>
          <c:showVal val="0"/>
          <c:showCatName val="0"/>
          <c:showSerName val="0"/>
          <c:showPercent val="0"/>
          <c:showBubbleSize val="0"/>
        </c:dLbls>
        <c:gapWidth val="95"/>
        <c:overlap val="100"/>
        <c:axId val="384332328"/>
        <c:axId val="384332656"/>
      </c:barChart>
      <c:catAx>
        <c:axId val="384332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bg1"/>
                </a:solidFill>
                <a:latin typeface="+mn-lt"/>
                <a:ea typeface="+mn-ea"/>
                <a:cs typeface="+mn-cs"/>
              </a:defRPr>
            </a:pPr>
            <a:endParaRPr lang="en-US"/>
          </a:p>
        </c:txPr>
        <c:crossAx val="384332656"/>
        <c:crosses val="autoZero"/>
        <c:auto val="1"/>
        <c:lblAlgn val="ctr"/>
        <c:lblOffset val="100"/>
        <c:noMultiLvlLbl val="0"/>
      </c:catAx>
      <c:valAx>
        <c:axId val="384332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bg1"/>
                    </a:solidFill>
                    <a:latin typeface="+mn-lt"/>
                    <a:ea typeface="+mn-ea"/>
                    <a:cs typeface="+mn-cs"/>
                  </a:defRPr>
                </a:pPr>
                <a:r>
                  <a:rPr lang="en-US" b="1" dirty="0"/>
                  <a:t>3 YEAR</a:t>
                </a:r>
                <a:r>
                  <a:rPr lang="en-US" b="1" baseline="0" dirty="0"/>
                  <a:t> DELIVERY COST</a:t>
                </a:r>
                <a:endParaRPr lang="en-US" b="1" dirty="0"/>
              </a:p>
            </c:rich>
          </c:tx>
          <c:layout>
            <c:manualLayout>
              <c:xMode val="edge"/>
              <c:yMode val="edge"/>
              <c:x val="9.0423333958162669E-2"/>
              <c:y val="0.14983061543536566"/>
            </c:manualLayout>
          </c:layout>
          <c:overlay val="0"/>
          <c:spPr>
            <a:noFill/>
            <a:ln>
              <a:noFill/>
            </a:ln>
            <a:effectLst/>
          </c:spPr>
          <c:txPr>
            <a:bodyPr rot="-5400000" spcFirstLastPara="1" vertOverflow="ellipsis" vert="horz" wrap="square" anchor="ctr" anchorCtr="1"/>
            <a:lstStyle/>
            <a:p>
              <a:pPr>
                <a:defRPr sz="900" b="1" i="0" u="none" strike="noStrike" kern="1200" cap="all" baseline="0">
                  <a:solidFill>
                    <a:schemeClr val="bg1"/>
                  </a:solidFill>
                  <a:latin typeface="+mn-lt"/>
                  <a:ea typeface="+mn-ea"/>
                  <a:cs typeface="+mn-cs"/>
                </a:defRPr>
              </a:pPr>
              <a:endParaRPr lang="en-US"/>
            </a:p>
          </c:txPr>
        </c:title>
        <c:numFmt formatCode="_(&quot;$&quot;* #,##0_);_(&quot;$&quot;* \(#,##0\);_(&quot;$&quot;* &quot;-&quot;??_);_(@_)"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8433232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bg1"/>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4">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4">
  <cs:axisTitle>
    <cs:lnRef idx="0"/>
    <cs:fillRef idx="0"/>
    <cs:effectRef idx="0"/>
    <cs:fontRef idx="minor">
      <a:schemeClr val="dk1">
        <a:lumMod val="50000"/>
        <a:lumOff val="50000"/>
      </a:schemeClr>
    </cs:fontRef>
    <cs:defRPr sz="1197" b="1" kern="1200"/>
  </cs:axisTitle>
  <cs:categoryAxis>
    <cs:lnRef idx="0"/>
    <cs:fillRef idx="0"/>
    <cs:effectRef idx="0"/>
    <cs:fontRef idx="minor">
      <a:schemeClr val="dk1">
        <a:lumMod val="50000"/>
        <a:lumOff val="50000"/>
      </a:schemeClr>
    </cs:fontRef>
    <cs:spPr>
      <a:ln w="9525" cap="flat" cmpd="sng" algn="ctr">
        <a:solidFill>
          <a:schemeClr val="dk1">
            <a:lumMod val="15000"/>
            <a:lumOff val="85000"/>
          </a:schemeClr>
        </a:solidFill>
        <a:round/>
      </a:ln>
    </cs:spPr>
    <cs:defRPr sz="1197" kern="1200"/>
  </cs:categoryAxis>
  <cs:chartArea>
    <cs:lnRef idx="0"/>
    <cs:fillRef idx="0"/>
    <cs:effectRef idx="0"/>
    <cs:fontRef idx="minor">
      <a:schemeClr val="dk1"/>
    </cs:fontRef>
    <cs:spPr>
      <a:gradFill flip="none" rotWithShape="1">
        <a:gsLst>
          <a:gs pos="100000">
            <a:schemeClr val="lt1">
              <a:lumMod val="95000"/>
            </a:schemeClr>
          </a:gs>
          <a:gs pos="43000">
            <a:schemeClr val="lt1"/>
          </a:gs>
        </a:gsLst>
        <a:path path="circle">
          <a:fillToRect l="50000" t="50000" r="50000" b="50000"/>
        </a:path>
        <a:tileRect/>
      </a:gra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a:solidFill>
          <a:schemeClr val="phClr">
            <a:alpha val="20000"/>
          </a:schemeClr>
        </a:solidFill>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dk1">
        <a:lumMod val="50000"/>
        <a:lumOff val="50000"/>
      </a:schemeClr>
    </cs:fontRef>
    <cs:spPr>
      <a:ln w="9525" cap="rnd">
        <a:solidFill>
          <a:schemeClr val="dk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tx1"/>
    </cs:fontRef>
    <cs:spPr>
      <a:ln w="9525">
        <a:solidFill>
          <a:schemeClr val="dk1">
            <a:lumMod val="35000"/>
            <a:lumOff val="65000"/>
          </a:schemeClr>
        </a:solidFill>
      </a:ln>
    </cs:spPr>
  </cs:dropLine>
  <cs:errorBar>
    <cs:lnRef idx="0"/>
    <cs:fillRef idx="0"/>
    <cs:effectRef idx="0"/>
    <cs:fontRef idx="minor">
      <a:schemeClr val="tx1"/>
    </cs:fontRef>
    <cs:spPr>
      <a:ln w="9525">
        <a:solidFill>
          <a:schemeClr val="dk1">
            <a:lumMod val="50000"/>
            <a:lumOff val="50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15000"/>
            <a:lumOff val="85000"/>
          </a:schemeClr>
        </a:solidFill>
        <a:round/>
      </a:ln>
    </cs:spPr>
  </cs:gridlineMajor>
  <cs:gridlineMinor>
    <cs:lnRef idx="0"/>
    <cs:fillRef idx="0"/>
    <cs:effectRef idx="0"/>
    <cs:fontRef idx="minor">
      <a:schemeClr val="tx1"/>
    </cs:fontRef>
    <cs:spPr>
      <a:ln w="9525" cap="flat" cmpd="sng" algn="ctr">
        <a:solidFill>
          <a:schemeClr val="dk1">
            <a:lumMod val="5000"/>
            <a:lumOff val="95000"/>
          </a:schemeClr>
        </a:solidFill>
        <a:round/>
      </a:ln>
    </cs:spPr>
  </cs:gridlineMinor>
  <cs:hiLoLine>
    <cs:lnRef idx="0"/>
    <cs:fillRef idx="0"/>
    <cs:effectRef idx="0"/>
    <cs:fontRef idx="minor">
      <a:schemeClr val="tx1"/>
    </cs:fontRef>
    <cs:spPr>
      <a:ln w="9525">
        <a:solidFill>
          <a:schemeClr val="dk1">
            <a:lumMod val="35000"/>
            <a:lumOff val="65000"/>
          </a:schemeClr>
        </a:solidFill>
      </a:ln>
    </cs:spPr>
  </cs:hiLoLine>
  <cs:leaderLine>
    <cs:lnRef idx="0"/>
    <cs:fillRef idx="0"/>
    <cs:effectRef idx="0"/>
    <cs:fontRef idx="minor">
      <a:schemeClr val="tx1"/>
    </cs:fontRef>
    <cs:spPr>
      <a:ln w="9525">
        <a:solidFill>
          <a:schemeClr val="dk1">
            <a:lumMod val="35000"/>
            <a:lumOff val="65000"/>
          </a:schemeClr>
        </a:solidFill>
      </a:ln>
    </cs:spPr>
  </cs:leaderLine>
  <cs:legend>
    <cs:lnRef idx="0"/>
    <cs:fillRef idx="0"/>
    <cs:effectRef idx="0"/>
    <cs:fontRef idx="minor">
      <a:schemeClr val="dk1">
        <a:lumMod val="50000"/>
        <a:lumOff val="50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50000"/>
        <a:lumOff val="50000"/>
      </a:schemeClr>
    </cs:fontRef>
    <cs:spPr>
      <a:ln w="9525">
        <a:solidFill>
          <a:schemeClr val="dk1">
            <a:lumMod val="15000"/>
            <a:lumOff val="85000"/>
          </a:schemeClr>
        </a:solidFill>
      </a:ln>
    </cs:spPr>
    <cs:defRPr sz="1197" kern="1200"/>
  </cs:seriesAxis>
  <cs:seriesLine>
    <cs:lnRef idx="0"/>
    <cs:fillRef idx="0"/>
    <cs:effectRef idx="0"/>
    <cs:fontRef idx="minor">
      <a:schemeClr val="tx1"/>
    </cs:fontRef>
    <cs:spPr>
      <a:ln w="9525">
        <a:solidFill>
          <a:schemeClr val="dk1">
            <a:lumMod val="35000"/>
            <a:lumOff val="65000"/>
          </a:schemeClr>
        </a:solidFill>
      </a:ln>
    </cs:spPr>
  </cs:seriesLine>
  <cs:title>
    <cs:lnRef idx="0"/>
    <cs:fillRef idx="0"/>
    <cs:effectRef idx="0"/>
    <cs:fontRef idx="minor">
      <a:schemeClr val="dk1">
        <a:lumMod val="50000"/>
        <a:lumOff val="50000"/>
      </a:schemeClr>
    </cs:fontRef>
    <cs:defRPr sz="2128" b="0" kern="1200" spc="70" baseline="0"/>
  </cs:title>
  <cs:trendline>
    <cs:lnRef idx="0">
      <cs:styleClr val="0"/>
    </cs:lnRef>
    <cs:fillRef idx="0"/>
    <cs:effectRef idx="0"/>
    <cs:fontRef idx="minor">
      <a:schemeClr val="tx1"/>
    </cs:fontRef>
    <cs:spPr>
      <a:ln w="63500" cap="rnd" cmpd="sng" algn="ctr">
        <a:solidFill>
          <a:schemeClr val="phClr">
            <a:alpha val="25000"/>
          </a:schemeClr>
        </a:solidFill>
        <a:round/>
      </a:ln>
    </cs:spPr>
  </cs:trendline>
  <cs:trendlineLabel>
    <cs:lnRef idx="0"/>
    <cs:fillRef idx="0"/>
    <cs:effectRef idx="0"/>
    <cs:fontRef idx="minor">
      <a:schemeClr val="dk1">
        <a:lumMod val="50000"/>
        <a:lumOff val="50000"/>
      </a:schemeClr>
    </cs:fontRef>
    <cs:defRPr sz="1197" kern="1200"/>
  </cs:trendlineLabel>
  <cs:upBar>
    <cs:lnRef idx="0"/>
    <cs:fillRef idx="0"/>
    <cs:effectRef idx="0"/>
    <cs:fontRef idx="minor">
      <a:schemeClr val="tx1"/>
    </cs:fontRef>
    <cs:spPr>
      <a:solidFill>
        <a:schemeClr val="lt1"/>
      </a:solidFill>
      <a:ln w="9525">
        <a:solidFill>
          <a:schemeClr val="dk1">
            <a:lumMod val="50000"/>
            <a:lumOff val="50000"/>
          </a:schemeClr>
        </a:solidFill>
      </a:ln>
    </cs:spPr>
  </cs:upBar>
  <cs:valueAxis>
    <cs:lnRef idx="0"/>
    <cs:fillRef idx="0"/>
    <cs:effectRef idx="0"/>
    <cs:fontRef idx="minor">
      <a:schemeClr val="dk1">
        <a:lumMod val="50000"/>
        <a:lumOff val="50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C7E72F-C16B-4DD1-843A-E2CCE53DA30F}" type="doc">
      <dgm:prSet loTypeId="urn:microsoft.com/office/officeart/2005/8/layout/hProcess9" loCatId="process" qsTypeId="urn:microsoft.com/office/officeart/2005/8/quickstyle/3d2" qsCatId="3D" csTypeId="urn:microsoft.com/office/officeart/2005/8/colors/accent6_2" csCatId="accent6" phldr="1"/>
      <dgm:spPr/>
      <dgm:t>
        <a:bodyPr/>
        <a:lstStyle/>
        <a:p>
          <a:endParaRPr lang="en-US"/>
        </a:p>
      </dgm:t>
    </dgm:pt>
    <dgm:pt modelId="{62E8681E-9F1F-4E1B-9A6A-3E19192ABCCD}">
      <dgm:prSet phldrT="[Text]"/>
      <dgm:spPr/>
      <dgm:t>
        <a:bodyPr/>
        <a:lstStyle/>
        <a:p>
          <a:r>
            <a:rPr lang="en-US" dirty="0"/>
            <a:t>HDD in Server</a:t>
          </a:r>
        </a:p>
      </dgm:t>
    </dgm:pt>
    <dgm:pt modelId="{2DECE772-1D23-43CD-9033-E47CE82A7AA4}" type="parTrans" cxnId="{EB4D6CE4-9FB5-41C0-B548-4CDBDB4921A7}">
      <dgm:prSet/>
      <dgm:spPr/>
      <dgm:t>
        <a:bodyPr/>
        <a:lstStyle/>
        <a:p>
          <a:endParaRPr lang="en-US"/>
        </a:p>
      </dgm:t>
    </dgm:pt>
    <dgm:pt modelId="{E784DE7C-1E03-432D-AFCD-AE5FB55D3781}" type="sibTrans" cxnId="{EB4D6CE4-9FB5-41C0-B548-4CDBDB4921A7}">
      <dgm:prSet/>
      <dgm:spPr/>
      <dgm:t>
        <a:bodyPr/>
        <a:lstStyle/>
        <a:p>
          <a:endParaRPr lang="en-US"/>
        </a:p>
      </dgm:t>
    </dgm:pt>
    <dgm:pt modelId="{B768FF9E-E5D7-4B51-B5EF-563936D45434}">
      <dgm:prSet phldrT="[Text]"/>
      <dgm:spPr/>
      <dgm:t>
        <a:bodyPr/>
        <a:lstStyle/>
        <a:p>
          <a:r>
            <a:rPr lang="en-US" dirty="0"/>
            <a:t>External JBOD</a:t>
          </a:r>
        </a:p>
      </dgm:t>
    </dgm:pt>
    <dgm:pt modelId="{37CCA468-A9C8-478A-AEF6-9357D8750FDA}" type="parTrans" cxnId="{D4DC215C-8691-41AA-9ED1-1ADD57FC1DC2}">
      <dgm:prSet/>
      <dgm:spPr/>
      <dgm:t>
        <a:bodyPr/>
        <a:lstStyle/>
        <a:p>
          <a:endParaRPr lang="en-US"/>
        </a:p>
      </dgm:t>
    </dgm:pt>
    <dgm:pt modelId="{87E5C7CD-6444-4C7B-BA2A-B63AF74E4508}" type="sibTrans" cxnId="{D4DC215C-8691-41AA-9ED1-1ADD57FC1DC2}">
      <dgm:prSet/>
      <dgm:spPr/>
      <dgm:t>
        <a:bodyPr/>
        <a:lstStyle/>
        <a:p>
          <a:endParaRPr lang="en-US"/>
        </a:p>
      </dgm:t>
    </dgm:pt>
    <dgm:pt modelId="{7BC734F9-39F9-479F-B50C-BEC27E047997}">
      <dgm:prSet phldrT="[Text]"/>
      <dgm:spPr/>
      <dgm:t>
        <a:bodyPr/>
        <a:lstStyle/>
        <a:p>
          <a:r>
            <a:rPr lang="en-US" dirty="0"/>
            <a:t>Volume Management in Server for JBOD</a:t>
          </a:r>
        </a:p>
      </dgm:t>
    </dgm:pt>
    <dgm:pt modelId="{8428F1CF-B810-48CE-9277-7C9D3A8D5BDF}" type="parTrans" cxnId="{BEF6B98F-0092-43C8-BDA4-ECD3DFA55299}">
      <dgm:prSet/>
      <dgm:spPr/>
      <dgm:t>
        <a:bodyPr/>
        <a:lstStyle/>
        <a:p>
          <a:endParaRPr lang="en-US"/>
        </a:p>
      </dgm:t>
    </dgm:pt>
    <dgm:pt modelId="{A0F55D93-7EC0-4D22-84E8-C2BED8DD4E26}" type="sibTrans" cxnId="{BEF6B98F-0092-43C8-BDA4-ECD3DFA55299}">
      <dgm:prSet/>
      <dgm:spPr/>
      <dgm:t>
        <a:bodyPr/>
        <a:lstStyle/>
        <a:p>
          <a:endParaRPr lang="en-US"/>
        </a:p>
      </dgm:t>
    </dgm:pt>
    <dgm:pt modelId="{ED8ED3EB-4AAC-47AF-AA16-49A23FFC411D}">
      <dgm:prSet/>
      <dgm:spPr/>
      <dgm:t>
        <a:bodyPr/>
        <a:lstStyle/>
        <a:p>
          <a:r>
            <a:rPr lang="en-US" dirty="0"/>
            <a:t>Volume Management in Array</a:t>
          </a:r>
        </a:p>
      </dgm:t>
    </dgm:pt>
    <dgm:pt modelId="{6B3A980A-4ACC-4E58-BCF8-CAEDD9042F7F}" type="parTrans" cxnId="{7A24B90B-BC47-437F-A00C-6B46FF64D6D7}">
      <dgm:prSet/>
      <dgm:spPr/>
      <dgm:t>
        <a:bodyPr/>
        <a:lstStyle/>
        <a:p>
          <a:endParaRPr lang="en-US"/>
        </a:p>
      </dgm:t>
    </dgm:pt>
    <dgm:pt modelId="{3216F5EB-E294-4295-8A8F-F39393D2254C}" type="sibTrans" cxnId="{7A24B90B-BC47-437F-A00C-6B46FF64D6D7}">
      <dgm:prSet/>
      <dgm:spPr/>
      <dgm:t>
        <a:bodyPr/>
        <a:lstStyle/>
        <a:p>
          <a:endParaRPr lang="en-US"/>
        </a:p>
      </dgm:t>
    </dgm:pt>
    <dgm:pt modelId="{3B259696-3B58-4D74-B746-46DD22756824}">
      <dgm:prSet/>
      <dgm:spPr/>
      <dgm:t>
        <a:bodyPr/>
        <a:lstStyle/>
        <a:p>
          <a:r>
            <a:rPr lang="en-US" dirty="0"/>
            <a:t>File and Block on Storage Array</a:t>
          </a:r>
        </a:p>
      </dgm:t>
    </dgm:pt>
    <dgm:pt modelId="{213F618E-0DC9-4A14-ACD9-F9D7C7BE2A97}" type="parTrans" cxnId="{3B1CFD24-D113-479A-93F5-9D7370C99110}">
      <dgm:prSet/>
      <dgm:spPr/>
      <dgm:t>
        <a:bodyPr/>
        <a:lstStyle/>
        <a:p>
          <a:endParaRPr lang="en-US"/>
        </a:p>
      </dgm:t>
    </dgm:pt>
    <dgm:pt modelId="{EAD92727-D423-4F69-9529-19A186FC8656}" type="sibTrans" cxnId="{3B1CFD24-D113-479A-93F5-9D7370C99110}">
      <dgm:prSet/>
      <dgm:spPr/>
      <dgm:t>
        <a:bodyPr/>
        <a:lstStyle/>
        <a:p>
          <a:endParaRPr lang="en-US"/>
        </a:p>
      </dgm:t>
    </dgm:pt>
    <dgm:pt modelId="{25307B83-43B7-487F-81C3-2AA08AEB63C2}" type="pres">
      <dgm:prSet presAssocID="{89C7E72F-C16B-4DD1-843A-E2CCE53DA30F}" presName="CompostProcess" presStyleCnt="0">
        <dgm:presLayoutVars>
          <dgm:dir/>
          <dgm:resizeHandles val="exact"/>
        </dgm:presLayoutVars>
      </dgm:prSet>
      <dgm:spPr/>
    </dgm:pt>
    <dgm:pt modelId="{7C1847B6-FBF3-491E-AA81-AFFFACAAB361}" type="pres">
      <dgm:prSet presAssocID="{89C7E72F-C16B-4DD1-843A-E2CCE53DA30F}" presName="arrow" presStyleLbl="bgShp" presStyleIdx="0" presStyleCnt="1"/>
      <dgm:spPr/>
    </dgm:pt>
    <dgm:pt modelId="{FA02D079-9994-41AE-A9F9-B3BC2C67A746}" type="pres">
      <dgm:prSet presAssocID="{89C7E72F-C16B-4DD1-843A-E2CCE53DA30F}" presName="linearProcess" presStyleCnt="0"/>
      <dgm:spPr/>
    </dgm:pt>
    <dgm:pt modelId="{6BE6C288-AD33-4E01-8D8B-E071ED1016A9}" type="pres">
      <dgm:prSet presAssocID="{62E8681E-9F1F-4E1B-9A6A-3E19192ABCCD}" presName="textNode" presStyleLbl="node1" presStyleIdx="0" presStyleCnt="5">
        <dgm:presLayoutVars>
          <dgm:bulletEnabled val="1"/>
        </dgm:presLayoutVars>
      </dgm:prSet>
      <dgm:spPr/>
    </dgm:pt>
    <dgm:pt modelId="{5EB22EE6-2B95-4627-A0C5-3761AE99DD26}" type="pres">
      <dgm:prSet presAssocID="{E784DE7C-1E03-432D-AFCD-AE5FB55D3781}" presName="sibTrans" presStyleCnt="0"/>
      <dgm:spPr/>
    </dgm:pt>
    <dgm:pt modelId="{F74EB842-8CD9-4565-9B4B-D62603F79633}" type="pres">
      <dgm:prSet presAssocID="{B768FF9E-E5D7-4B51-B5EF-563936D45434}" presName="textNode" presStyleLbl="node1" presStyleIdx="1" presStyleCnt="5">
        <dgm:presLayoutVars>
          <dgm:bulletEnabled val="1"/>
        </dgm:presLayoutVars>
      </dgm:prSet>
      <dgm:spPr/>
    </dgm:pt>
    <dgm:pt modelId="{B133DADE-BAB6-4FA7-8296-607A2647FCA9}" type="pres">
      <dgm:prSet presAssocID="{87E5C7CD-6444-4C7B-BA2A-B63AF74E4508}" presName="sibTrans" presStyleCnt="0"/>
      <dgm:spPr/>
    </dgm:pt>
    <dgm:pt modelId="{DB0C1B32-8C89-40DF-AB25-E38441C5B448}" type="pres">
      <dgm:prSet presAssocID="{7BC734F9-39F9-479F-B50C-BEC27E047997}" presName="textNode" presStyleLbl="node1" presStyleIdx="2" presStyleCnt="5">
        <dgm:presLayoutVars>
          <dgm:bulletEnabled val="1"/>
        </dgm:presLayoutVars>
      </dgm:prSet>
      <dgm:spPr/>
    </dgm:pt>
    <dgm:pt modelId="{429CF27D-A51A-4872-87A3-9709252E8B1C}" type="pres">
      <dgm:prSet presAssocID="{A0F55D93-7EC0-4D22-84E8-C2BED8DD4E26}" presName="sibTrans" presStyleCnt="0"/>
      <dgm:spPr/>
    </dgm:pt>
    <dgm:pt modelId="{C62D971F-EA1B-4F10-B97E-F855DEE604D0}" type="pres">
      <dgm:prSet presAssocID="{ED8ED3EB-4AAC-47AF-AA16-49A23FFC411D}" presName="textNode" presStyleLbl="node1" presStyleIdx="3" presStyleCnt="5">
        <dgm:presLayoutVars>
          <dgm:bulletEnabled val="1"/>
        </dgm:presLayoutVars>
      </dgm:prSet>
      <dgm:spPr/>
    </dgm:pt>
    <dgm:pt modelId="{591865B8-68AC-432D-BE86-02F725372460}" type="pres">
      <dgm:prSet presAssocID="{3216F5EB-E294-4295-8A8F-F39393D2254C}" presName="sibTrans" presStyleCnt="0"/>
      <dgm:spPr/>
    </dgm:pt>
    <dgm:pt modelId="{A8F5E68C-8B95-4D27-89DD-E95E52A8F30D}" type="pres">
      <dgm:prSet presAssocID="{3B259696-3B58-4D74-B746-46DD22756824}" presName="textNode" presStyleLbl="node1" presStyleIdx="4" presStyleCnt="5" custLinFactNeighborX="-21250">
        <dgm:presLayoutVars>
          <dgm:bulletEnabled val="1"/>
        </dgm:presLayoutVars>
      </dgm:prSet>
      <dgm:spPr/>
    </dgm:pt>
  </dgm:ptLst>
  <dgm:cxnLst>
    <dgm:cxn modelId="{7A24B90B-BC47-437F-A00C-6B46FF64D6D7}" srcId="{89C7E72F-C16B-4DD1-843A-E2CCE53DA30F}" destId="{ED8ED3EB-4AAC-47AF-AA16-49A23FFC411D}" srcOrd="3" destOrd="0" parTransId="{6B3A980A-4ACC-4E58-BCF8-CAEDD9042F7F}" sibTransId="{3216F5EB-E294-4295-8A8F-F39393D2254C}"/>
    <dgm:cxn modelId="{98D3781F-2095-4E79-ACEF-6740260E054A}" type="presOf" srcId="{ED8ED3EB-4AAC-47AF-AA16-49A23FFC411D}" destId="{C62D971F-EA1B-4F10-B97E-F855DEE604D0}" srcOrd="0" destOrd="0" presId="urn:microsoft.com/office/officeart/2005/8/layout/hProcess9"/>
    <dgm:cxn modelId="{FB037920-5AA3-4ADD-8A1A-AB924801A9ED}" type="presOf" srcId="{B768FF9E-E5D7-4B51-B5EF-563936D45434}" destId="{F74EB842-8CD9-4565-9B4B-D62603F79633}" srcOrd="0" destOrd="0" presId="urn:microsoft.com/office/officeart/2005/8/layout/hProcess9"/>
    <dgm:cxn modelId="{3B1CFD24-D113-479A-93F5-9D7370C99110}" srcId="{89C7E72F-C16B-4DD1-843A-E2CCE53DA30F}" destId="{3B259696-3B58-4D74-B746-46DD22756824}" srcOrd="4" destOrd="0" parTransId="{213F618E-0DC9-4A14-ACD9-F9D7C7BE2A97}" sibTransId="{EAD92727-D423-4F69-9529-19A186FC8656}"/>
    <dgm:cxn modelId="{102C772E-47D7-49FB-AFD2-19A165B64302}" type="presOf" srcId="{3B259696-3B58-4D74-B746-46DD22756824}" destId="{A8F5E68C-8B95-4D27-89DD-E95E52A8F30D}" srcOrd="0" destOrd="0" presId="urn:microsoft.com/office/officeart/2005/8/layout/hProcess9"/>
    <dgm:cxn modelId="{D4DC215C-8691-41AA-9ED1-1ADD57FC1DC2}" srcId="{89C7E72F-C16B-4DD1-843A-E2CCE53DA30F}" destId="{B768FF9E-E5D7-4B51-B5EF-563936D45434}" srcOrd="1" destOrd="0" parTransId="{37CCA468-A9C8-478A-AEF6-9357D8750FDA}" sibTransId="{87E5C7CD-6444-4C7B-BA2A-B63AF74E4508}"/>
    <dgm:cxn modelId="{F34B9D8F-438A-48FD-A332-2E927D1D6B37}" type="presOf" srcId="{89C7E72F-C16B-4DD1-843A-E2CCE53DA30F}" destId="{25307B83-43B7-487F-81C3-2AA08AEB63C2}" srcOrd="0" destOrd="0" presId="urn:microsoft.com/office/officeart/2005/8/layout/hProcess9"/>
    <dgm:cxn modelId="{BEF6B98F-0092-43C8-BDA4-ECD3DFA55299}" srcId="{89C7E72F-C16B-4DD1-843A-E2CCE53DA30F}" destId="{7BC734F9-39F9-479F-B50C-BEC27E047997}" srcOrd="2" destOrd="0" parTransId="{8428F1CF-B810-48CE-9277-7C9D3A8D5BDF}" sibTransId="{A0F55D93-7EC0-4D22-84E8-C2BED8DD4E26}"/>
    <dgm:cxn modelId="{438E3CAD-C758-4D4D-8761-A9B0AFDB2DCC}" type="presOf" srcId="{62E8681E-9F1F-4E1B-9A6A-3E19192ABCCD}" destId="{6BE6C288-AD33-4E01-8D8B-E071ED1016A9}" srcOrd="0" destOrd="0" presId="urn:microsoft.com/office/officeart/2005/8/layout/hProcess9"/>
    <dgm:cxn modelId="{EB4D6CE4-9FB5-41C0-B548-4CDBDB4921A7}" srcId="{89C7E72F-C16B-4DD1-843A-E2CCE53DA30F}" destId="{62E8681E-9F1F-4E1B-9A6A-3E19192ABCCD}" srcOrd="0" destOrd="0" parTransId="{2DECE772-1D23-43CD-9033-E47CE82A7AA4}" sibTransId="{E784DE7C-1E03-432D-AFCD-AE5FB55D3781}"/>
    <dgm:cxn modelId="{58B27FE9-20AC-48DD-82C7-6D380F720BDF}" type="presOf" srcId="{7BC734F9-39F9-479F-B50C-BEC27E047997}" destId="{DB0C1B32-8C89-40DF-AB25-E38441C5B448}" srcOrd="0" destOrd="0" presId="urn:microsoft.com/office/officeart/2005/8/layout/hProcess9"/>
    <dgm:cxn modelId="{E0A50A1F-28E6-4E6B-A228-48287FCAD277}" type="presParOf" srcId="{25307B83-43B7-487F-81C3-2AA08AEB63C2}" destId="{7C1847B6-FBF3-491E-AA81-AFFFACAAB361}" srcOrd="0" destOrd="0" presId="urn:microsoft.com/office/officeart/2005/8/layout/hProcess9"/>
    <dgm:cxn modelId="{96097C73-520E-44A9-91EF-168617522AE3}" type="presParOf" srcId="{25307B83-43B7-487F-81C3-2AA08AEB63C2}" destId="{FA02D079-9994-41AE-A9F9-B3BC2C67A746}" srcOrd="1" destOrd="0" presId="urn:microsoft.com/office/officeart/2005/8/layout/hProcess9"/>
    <dgm:cxn modelId="{C6F0BC4B-1167-4F64-AE98-8DC748050B48}" type="presParOf" srcId="{FA02D079-9994-41AE-A9F9-B3BC2C67A746}" destId="{6BE6C288-AD33-4E01-8D8B-E071ED1016A9}" srcOrd="0" destOrd="0" presId="urn:microsoft.com/office/officeart/2005/8/layout/hProcess9"/>
    <dgm:cxn modelId="{30A02668-227B-4887-B84D-43DBF58EC5C0}" type="presParOf" srcId="{FA02D079-9994-41AE-A9F9-B3BC2C67A746}" destId="{5EB22EE6-2B95-4627-A0C5-3761AE99DD26}" srcOrd="1" destOrd="0" presId="urn:microsoft.com/office/officeart/2005/8/layout/hProcess9"/>
    <dgm:cxn modelId="{23F8D1B6-4155-4E03-A361-932FDBCA57C2}" type="presParOf" srcId="{FA02D079-9994-41AE-A9F9-B3BC2C67A746}" destId="{F74EB842-8CD9-4565-9B4B-D62603F79633}" srcOrd="2" destOrd="0" presId="urn:microsoft.com/office/officeart/2005/8/layout/hProcess9"/>
    <dgm:cxn modelId="{60D4F7CC-E01E-40BC-94C7-F54E22E98DCE}" type="presParOf" srcId="{FA02D079-9994-41AE-A9F9-B3BC2C67A746}" destId="{B133DADE-BAB6-4FA7-8296-607A2647FCA9}" srcOrd="3" destOrd="0" presId="urn:microsoft.com/office/officeart/2005/8/layout/hProcess9"/>
    <dgm:cxn modelId="{B3F3E136-C798-4BF3-83E3-F473E8CD63B0}" type="presParOf" srcId="{FA02D079-9994-41AE-A9F9-B3BC2C67A746}" destId="{DB0C1B32-8C89-40DF-AB25-E38441C5B448}" srcOrd="4" destOrd="0" presId="urn:microsoft.com/office/officeart/2005/8/layout/hProcess9"/>
    <dgm:cxn modelId="{EE582C16-C399-45AE-8FF4-57A4B00D4819}" type="presParOf" srcId="{FA02D079-9994-41AE-A9F9-B3BC2C67A746}" destId="{429CF27D-A51A-4872-87A3-9709252E8B1C}" srcOrd="5" destOrd="0" presId="urn:microsoft.com/office/officeart/2005/8/layout/hProcess9"/>
    <dgm:cxn modelId="{0B1C8F56-36BC-46BC-AE25-FC881CCA4CA3}" type="presParOf" srcId="{FA02D079-9994-41AE-A9F9-B3BC2C67A746}" destId="{C62D971F-EA1B-4F10-B97E-F855DEE604D0}" srcOrd="6" destOrd="0" presId="urn:microsoft.com/office/officeart/2005/8/layout/hProcess9"/>
    <dgm:cxn modelId="{B4E7D99A-4E5B-4D28-AA48-4C44C9740D32}" type="presParOf" srcId="{FA02D079-9994-41AE-A9F9-B3BC2C67A746}" destId="{591865B8-68AC-432D-BE86-02F725372460}" srcOrd="7" destOrd="0" presId="urn:microsoft.com/office/officeart/2005/8/layout/hProcess9"/>
    <dgm:cxn modelId="{5216CDCA-B7F6-45AD-9037-1E283DD4120D}" type="presParOf" srcId="{FA02D079-9994-41AE-A9F9-B3BC2C67A746}" destId="{A8F5E68C-8B95-4D27-89DD-E95E52A8F30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9C7E72F-C16B-4DD1-843A-E2CCE53DA30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62E8681E-9F1F-4E1B-9A6A-3E19192ABCCD}">
      <dgm:prSet phldrT="[Text]"/>
      <dgm:spPr/>
      <dgm:t>
        <a:bodyPr/>
        <a:lstStyle/>
        <a:p>
          <a:r>
            <a:rPr lang="en-US" dirty="0" err="1"/>
            <a:t>PCIe</a:t>
          </a:r>
          <a:r>
            <a:rPr lang="en-US" dirty="0"/>
            <a:t>/</a:t>
          </a:r>
          <a:r>
            <a:rPr lang="en-US" dirty="0" err="1"/>
            <a:t>NVMe</a:t>
          </a:r>
          <a:r>
            <a:rPr lang="en-US" dirty="0"/>
            <a:t> Drives in Server</a:t>
          </a:r>
        </a:p>
      </dgm:t>
    </dgm:pt>
    <dgm:pt modelId="{2DECE772-1D23-43CD-9033-E47CE82A7AA4}" type="parTrans" cxnId="{EB4D6CE4-9FB5-41C0-B548-4CDBDB4921A7}">
      <dgm:prSet/>
      <dgm:spPr/>
      <dgm:t>
        <a:bodyPr/>
        <a:lstStyle/>
        <a:p>
          <a:endParaRPr lang="en-US"/>
        </a:p>
      </dgm:t>
    </dgm:pt>
    <dgm:pt modelId="{E784DE7C-1E03-432D-AFCD-AE5FB55D3781}" type="sibTrans" cxnId="{EB4D6CE4-9FB5-41C0-B548-4CDBDB4921A7}">
      <dgm:prSet/>
      <dgm:spPr/>
      <dgm:t>
        <a:bodyPr/>
        <a:lstStyle/>
        <a:p>
          <a:endParaRPr lang="en-US"/>
        </a:p>
      </dgm:t>
    </dgm:pt>
    <dgm:pt modelId="{B768FF9E-E5D7-4B51-B5EF-563936D45434}">
      <dgm:prSet phldrT="[Text]"/>
      <dgm:spPr/>
      <dgm:t>
        <a:bodyPr/>
        <a:lstStyle/>
        <a:p>
          <a:r>
            <a:rPr lang="en-US" dirty="0" err="1"/>
            <a:t>NVMe</a:t>
          </a:r>
          <a:r>
            <a:rPr lang="en-US" dirty="0"/>
            <a:t> External JBOF</a:t>
          </a:r>
        </a:p>
      </dgm:t>
    </dgm:pt>
    <dgm:pt modelId="{37CCA468-A9C8-478A-AEF6-9357D8750FDA}" type="parTrans" cxnId="{D4DC215C-8691-41AA-9ED1-1ADD57FC1DC2}">
      <dgm:prSet/>
      <dgm:spPr/>
      <dgm:t>
        <a:bodyPr/>
        <a:lstStyle/>
        <a:p>
          <a:endParaRPr lang="en-US"/>
        </a:p>
      </dgm:t>
    </dgm:pt>
    <dgm:pt modelId="{87E5C7CD-6444-4C7B-BA2A-B63AF74E4508}" type="sibTrans" cxnId="{D4DC215C-8691-41AA-9ED1-1ADD57FC1DC2}">
      <dgm:prSet/>
      <dgm:spPr/>
      <dgm:t>
        <a:bodyPr/>
        <a:lstStyle/>
        <a:p>
          <a:endParaRPr lang="en-US"/>
        </a:p>
      </dgm:t>
    </dgm:pt>
    <dgm:pt modelId="{7BC734F9-39F9-479F-B50C-BEC27E047997}">
      <dgm:prSet phldrT="[Text]"/>
      <dgm:spPr/>
      <dgm:t>
        <a:bodyPr/>
        <a:lstStyle/>
        <a:p>
          <a:r>
            <a:rPr lang="en-US" dirty="0"/>
            <a:t>Volume Management in Server for JBOF</a:t>
          </a:r>
        </a:p>
      </dgm:t>
    </dgm:pt>
    <dgm:pt modelId="{8428F1CF-B810-48CE-9277-7C9D3A8D5BDF}" type="parTrans" cxnId="{BEF6B98F-0092-43C8-BDA4-ECD3DFA55299}">
      <dgm:prSet/>
      <dgm:spPr/>
      <dgm:t>
        <a:bodyPr/>
        <a:lstStyle/>
        <a:p>
          <a:endParaRPr lang="en-US"/>
        </a:p>
      </dgm:t>
    </dgm:pt>
    <dgm:pt modelId="{A0F55D93-7EC0-4D22-84E8-C2BED8DD4E26}" type="sibTrans" cxnId="{BEF6B98F-0092-43C8-BDA4-ECD3DFA55299}">
      <dgm:prSet/>
      <dgm:spPr/>
      <dgm:t>
        <a:bodyPr/>
        <a:lstStyle/>
        <a:p>
          <a:endParaRPr lang="en-US"/>
        </a:p>
      </dgm:t>
    </dgm:pt>
    <dgm:pt modelId="{ED8ED3EB-4AAC-47AF-AA16-49A23FFC411D}">
      <dgm:prSet/>
      <dgm:spPr/>
      <dgm:t>
        <a:bodyPr/>
        <a:lstStyle/>
        <a:p>
          <a:r>
            <a:rPr lang="en-US" dirty="0"/>
            <a:t>Volume Management in </a:t>
          </a:r>
          <a:r>
            <a:rPr lang="en-US" dirty="0" err="1"/>
            <a:t>NVMe</a:t>
          </a:r>
          <a:r>
            <a:rPr lang="en-US" dirty="0"/>
            <a:t> Array</a:t>
          </a:r>
        </a:p>
      </dgm:t>
    </dgm:pt>
    <dgm:pt modelId="{6B3A980A-4ACC-4E58-BCF8-CAEDD9042F7F}" type="parTrans" cxnId="{7A24B90B-BC47-437F-A00C-6B46FF64D6D7}">
      <dgm:prSet/>
      <dgm:spPr/>
      <dgm:t>
        <a:bodyPr/>
        <a:lstStyle/>
        <a:p>
          <a:endParaRPr lang="en-US"/>
        </a:p>
      </dgm:t>
    </dgm:pt>
    <dgm:pt modelId="{3216F5EB-E294-4295-8A8F-F39393D2254C}" type="sibTrans" cxnId="{7A24B90B-BC47-437F-A00C-6B46FF64D6D7}">
      <dgm:prSet/>
      <dgm:spPr/>
      <dgm:t>
        <a:bodyPr/>
        <a:lstStyle/>
        <a:p>
          <a:endParaRPr lang="en-US"/>
        </a:p>
      </dgm:t>
    </dgm:pt>
    <dgm:pt modelId="{3B259696-3B58-4D74-B746-46DD22756824}">
      <dgm:prSet/>
      <dgm:spPr/>
      <dgm:t>
        <a:bodyPr/>
        <a:lstStyle/>
        <a:p>
          <a:r>
            <a:rPr lang="en-US" dirty="0"/>
            <a:t>File and Block on Storage Array</a:t>
          </a:r>
        </a:p>
      </dgm:t>
    </dgm:pt>
    <dgm:pt modelId="{213F618E-0DC9-4A14-ACD9-F9D7C7BE2A97}" type="parTrans" cxnId="{3B1CFD24-D113-479A-93F5-9D7370C99110}">
      <dgm:prSet/>
      <dgm:spPr/>
      <dgm:t>
        <a:bodyPr/>
        <a:lstStyle/>
        <a:p>
          <a:endParaRPr lang="en-US"/>
        </a:p>
      </dgm:t>
    </dgm:pt>
    <dgm:pt modelId="{EAD92727-D423-4F69-9529-19A186FC8656}" type="sibTrans" cxnId="{3B1CFD24-D113-479A-93F5-9D7370C99110}">
      <dgm:prSet/>
      <dgm:spPr/>
      <dgm:t>
        <a:bodyPr/>
        <a:lstStyle/>
        <a:p>
          <a:endParaRPr lang="en-US"/>
        </a:p>
      </dgm:t>
    </dgm:pt>
    <dgm:pt modelId="{25307B83-43B7-487F-81C3-2AA08AEB63C2}" type="pres">
      <dgm:prSet presAssocID="{89C7E72F-C16B-4DD1-843A-E2CCE53DA30F}" presName="CompostProcess" presStyleCnt="0">
        <dgm:presLayoutVars>
          <dgm:dir/>
          <dgm:resizeHandles val="exact"/>
        </dgm:presLayoutVars>
      </dgm:prSet>
      <dgm:spPr/>
    </dgm:pt>
    <dgm:pt modelId="{7C1847B6-FBF3-491E-AA81-AFFFACAAB361}" type="pres">
      <dgm:prSet presAssocID="{89C7E72F-C16B-4DD1-843A-E2CCE53DA30F}" presName="arrow" presStyleLbl="bgShp" presStyleIdx="0" presStyleCnt="1"/>
      <dgm:spPr/>
    </dgm:pt>
    <dgm:pt modelId="{FA02D079-9994-41AE-A9F9-B3BC2C67A746}" type="pres">
      <dgm:prSet presAssocID="{89C7E72F-C16B-4DD1-843A-E2CCE53DA30F}" presName="linearProcess" presStyleCnt="0"/>
      <dgm:spPr/>
    </dgm:pt>
    <dgm:pt modelId="{6BE6C288-AD33-4E01-8D8B-E071ED1016A9}" type="pres">
      <dgm:prSet presAssocID="{62E8681E-9F1F-4E1B-9A6A-3E19192ABCCD}" presName="textNode" presStyleLbl="node1" presStyleIdx="0" presStyleCnt="5">
        <dgm:presLayoutVars>
          <dgm:bulletEnabled val="1"/>
        </dgm:presLayoutVars>
      </dgm:prSet>
      <dgm:spPr/>
    </dgm:pt>
    <dgm:pt modelId="{5EB22EE6-2B95-4627-A0C5-3761AE99DD26}" type="pres">
      <dgm:prSet presAssocID="{E784DE7C-1E03-432D-AFCD-AE5FB55D3781}" presName="sibTrans" presStyleCnt="0"/>
      <dgm:spPr/>
    </dgm:pt>
    <dgm:pt modelId="{F74EB842-8CD9-4565-9B4B-D62603F79633}" type="pres">
      <dgm:prSet presAssocID="{B768FF9E-E5D7-4B51-B5EF-563936D45434}" presName="textNode" presStyleLbl="node1" presStyleIdx="1" presStyleCnt="5">
        <dgm:presLayoutVars>
          <dgm:bulletEnabled val="1"/>
        </dgm:presLayoutVars>
      </dgm:prSet>
      <dgm:spPr/>
    </dgm:pt>
    <dgm:pt modelId="{B133DADE-BAB6-4FA7-8296-607A2647FCA9}" type="pres">
      <dgm:prSet presAssocID="{87E5C7CD-6444-4C7B-BA2A-B63AF74E4508}" presName="sibTrans" presStyleCnt="0"/>
      <dgm:spPr/>
    </dgm:pt>
    <dgm:pt modelId="{DB0C1B32-8C89-40DF-AB25-E38441C5B448}" type="pres">
      <dgm:prSet presAssocID="{7BC734F9-39F9-479F-B50C-BEC27E047997}" presName="textNode" presStyleLbl="node1" presStyleIdx="2" presStyleCnt="5">
        <dgm:presLayoutVars>
          <dgm:bulletEnabled val="1"/>
        </dgm:presLayoutVars>
      </dgm:prSet>
      <dgm:spPr/>
    </dgm:pt>
    <dgm:pt modelId="{429CF27D-A51A-4872-87A3-9709252E8B1C}" type="pres">
      <dgm:prSet presAssocID="{A0F55D93-7EC0-4D22-84E8-C2BED8DD4E26}" presName="sibTrans" presStyleCnt="0"/>
      <dgm:spPr/>
    </dgm:pt>
    <dgm:pt modelId="{C62D971F-EA1B-4F10-B97E-F855DEE604D0}" type="pres">
      <dgm:prSet presAssocID="{ED8ED3EB-4AAC-47AF-AA16-49A23FFC411D}" presName="textNode" presStyleLbl="node1" presStyleIdx="3" presStyleCnt="5">
        <dgm:presLayoutVars>
          <dgm:bulletEnabled val="1"/>
        </dgm:presLayoutVars>
      </dgm:prSet>
      <dgm:spPr/>
    </dgm:pt>
    <dgm:pt modelId="{591865B8-68AC-432D-BE86-02F725372460}" type="pres">
      <dgm:prSet presAssocID="{3216F5EB-E294-4295-8A8F-F39393D2254C}" presName="sibTrans" presStyleCnt="0"/>
      <dgm:spPr/>
    </dgm:pt>
    <dgm:pt modelId="{A8F5E68C-8B95-4D27-89DD-E95E52A8F30D}" type="pres">
      <dgm:prSet presAssocID="{3B259696-3B58-4D74-B746-46DD22756824}" presName="textNode" presStyleLbl="node1" presStyleIdx="4" presStyleCnt="5" custLinFactNeighborX="-21250">
        <dgm:presLayoutVars>
          <dgm:bulletEnabled val="1"/>
        </dgm:presLayoutVars>
      </dgm:prSet>
      <dgm:spPr/>
    </dgm:pt>
  </dgm:ptLst>
  <dgm:cxnLst>
    <dgm:cxn modelId="{7A24B90B-BC47-437F-A00C-6B46FF64D6D7}" srcId="{89C7E72F-C16B-4DD1-843A-E2CCE53DA30F}" destId="{ED8ED3EB-4AAC-47AF-AA16-49A23FFC411D}" srcOrd="3" destOrd="0" parTransId="{6B3A980A-4ACC-4E58-BCF8-CAEDD9042F7F}" sibTransId="{3216F5EB-E294-4295-8A8F-F39393D2254C}"/>
    <dgm:cxn modelId="{98D3781F-2095-4E79-ACEF-6740260E054A}" type="presOf" srcId="{ED8ED3EB-4AAC-47AF-AA16-49A23FFC411D}" destId="{C62D971F-EA1B-4F10-B97E-F855DEE604D0}" srcOrd="0" destOrd="0" presId="urn:microsoft.com/office/officeart/2005/8/layout/hProcess9"/>
    <dgm:cxn modelId="{FB037920-5AA3-4ADD-8A1A-AB924801A9ED}" type="presOf" srcId="{B768FF9E-E5D7-4B51-B5EF-563936D45434}" destId="{F74EB842-8CD9-4565-9B4B-D62603F79633}" srcOrd="0" destOrd="0" presId="urn:microsoft.com/office/officeart/2005/8/layout/hProcess9"/>
    <dgm:cxn modelId="{3B1CFD24-D113-479A-93F5-9D7370C99110}" srcId="{89C7E72F-C16B-4DD1-843A-E2CCE53DA30F}" destId="{3B259696-3B58-4D74-B746-46DD22756824}" srcOrd="4" destOrd="0" parTransId="{213F618E-0DC9-4A14-ACD9-F9D7C7BE2A97}" sibTransId="{EAD92727-D423-4F69-9529-19A186FC8656}"/>
    <dgm:cxn modelId="{102C772E-47D7-49FB-AFD2-19A165B64302}" type="presOf" srcId="{3B259696-3B58-4D74-B746-46DD22756824}" destId="{A8F5E68C-8B95-4D27-89DD-E95E52A8F30D}" srcOrd="0" destOrd="0" presId="urn:microsoft.com/office/officeart/2005/8/layout/hProcess9"/>
    <dgm:cxn modelId="{D4DC215C-8691-41AA-9ED1-1ADD57FC1DC2}" srcId="{89C7E72F-C16B-4DD1-843A-E2CCE53DA30F}" destId="{B768FF9E-E5D7-4B51-B5EF-563936D45434}" srcOrd="1" destOrd="0" parTransId="{37CCA468-A9C8-478A-AEF6-9357D8750FDA}" sibTransId="{87E5C7CD-6444-4C7B-BA2A-B63AF74E4508}"/>
    <dgm:cxn modelId="{F34B9D8F-438A-48FD-A332-2E927D1D6B37}" type="presOf" srcId="{89C7E72F-C16B-4DD1-843A-E2CCE53DA30F}" destId="{25307B83-43B7-487F-81C3-2AA08AEB63C2}" srcOrd="0" destOrd="0" presId="urn:microsoft.com/office/officeart/2005/8/layout/hProcess9"/>
    <dgm:cxn modelId="{BEF6B98F-0092-43C8-BDA4-ECD3DFA55299}" srcId="{89C7E72F-C16B-4DD1-843A-E2CCE53DA30F}" destId="{7BC734F9-39F9-479F-B50C-BEC27E047997}" srcOrd="2" destOrd="0" parTransId="{8428F1CF-B810-48CE-9277-7C9D3A8D5BDF}" sibTransId="{A0F55D93-7EC0-4D22-84E8-C2BED8DD4E26}"/>
    <dgm:cxn modelId="{438E3CAD-C758-4D4D-8761-A9B0AFDB2DCC}" type="presOf" srcId="{62E8681E-9F1F-4E1B-9A6A-3E19192ABCCD}" destId="{6BE6C288-AD33-4E01-8D8B-E071ED1016A9}" srcOrd="0" destOrd="0" presId="urn:microsoft.com/office/officeart/2005/8/layout/hProcess9"/>
    <dgm:cxn modelId="{EB4D6CE4-9FB5-41C0-B548-4CDBDB4921A7}" srcId="{89C7E72F-C16B-4DD1-843A-E2CCE53DA30F}" destId="{62E8681E-9F1F-4E1B-9A6A-3E19192ABCCD}" srcOrd="0" destOrd="0" parTransId="{2DECE772-1D23-43CD-9033-E47CE82A7AA4}" sibTransId="{E784DE7C-1E03-432D-AFCD-AE5FB55D3781}"/>
    <dgm:cxn modelId="{58B27FE9-20AC-48DD-82C7-6D380F720BDF}" type="presOf" srcId="{7BC734F9-39F9-479F-B50C-BEC27E047997}" destId="{DB0C1B32-8C89-40DF-AB25-E38441C5B448}" srcOrd="0" destOrd="0" presId="urn:microsoft.com/office/officeart/2005/8/layout/hProcess9"/>
    <dgm:cxn modelId="{E0A50A1F-28E6-4E6B-A228-48287FCAD277}" type="presParOf" srcId="{25307B83-43B7-487F-81C3-2AA08AEB63C2}" destId="{7C1847B6-FBF3-491E-AA81-AFFFACAAB361}" srcOrd="0" destOrd="0" presId="urn:microsoft.com/office/officeart/2005/8/layout/hProcess9"/>
    <dgm:cxn modelId="{96097C73-520E-44A9-91EF-168617522AE3}" type="presParOf" srcId="{25307B83-43B7-487F-81C3-2AA08AEB63C2}" destId="{FA02D079-9994-41AE-A9F9-B3BC2C67A746}" srcOrd="1" destOrd="0" presId="urn:microsoft.com/office/officeart/2005/8/layout/hProcess9"/>
    <dgm:cxn modelId="{C6F0BC4B-1167-4F64-AE98-8DC748050B48}" type="presParOf" srcId="{FA02D079-9994-41AE-A9F9-B3BC2C67A746}" destId="{6BE6C288-AD33-4E01-8D8B-E071ED1016A9}" srcOrd="0" destOrd="0" presId="urn:microsoft.com/office/officeart/2005/8/layout/hProcess9"/>
    <dgm:cxn modelId="{30A02668-227B-4887-B84D-43DBF58EC5C0}" type="presParOf" srcId="{FA02D079-9994-41AE-A9F9-B3BC2C67A746}" destId="{5EB22EE6-2B95-4627-A0C5-3761AE99DD26}" srcOrd="1" destOrd="0" presId="urn:microsoft.com/office/officeart/2005/8/layout/hProcess9"/>
    <dgm:cxn modelId="{23F8D1B6-4155-4E03-A361-932FDBCA57C2}" type="presParOf" srcId="{FA02D079-9994-41AE-A9F9-B3BC2C67A746}" destId="{F74EB842-8CD9-4565-9B4B-D62603F79633}" srcOrd="2" destOrd="0" presId="urn:microsoft.com/office/officeart/2005/8/layout/hProcess9"/>
    <dgm:cxn modelId="{60D4F7CC-E01E-40BC-94C7-F54E22E98DCE}" type="presParOf" srcId="{FA02D079-9994-41AE-A9F9-B3BC2C67A746}" destId="{B133DADE-BAB6-4FA7-8296-607A2647FCA9}" srcOrd="3" destOrd="0" presId="urn:microsoft.com/office/officeart/2005/8/layout/hProcess9"/>
    <dgm:cxn modelId="{B3F3E136-C798-4BF3-83E3-F473E8CD63B0}" type="presParOf" srcId="{FA02D079-9994-41AE-A9F9-B3BC2C67A746}" destId="{DB0C1B32-8C89-40DF-AB25-E38441C5B448}" srcOrd="4" destOrd="0" presId="urn:microsoft.com/office/officeart/2005/8/layout/hProcess9"/>
    <dgm:cxn modelId="{EE582C16-C399-45AE-8FF4-57A4B00D4819}" type="presParOf" srcId="{FA02D079-9994-41AE-A9F9-B3BC2C67A746}" destId="{429CF27D-A51A-4872-87A3-9709252E8B1C}" srcOrd="5" destOrd="0" presId="urn:microsoft.com/office/officeart/2005/8/layout/hProcess9"/>
    <dgm:cxn modelId="{0B1C8F56-36BC-46BC-AE25-FC881CCA4CA3}" type="presParOf" srcId="{FA02D079-9994-41AE-A9F9-B3BC2C67A746}" destId="{C62D971F-EA1B-4F10-B97E-F855DEE604D0}" srcOrd="6" destOrd="0" presId="urn:microsoft.com/office/officeart/2005/8/layout/hProcess9"/>
    <dgm:cxn modelId="{B4E7D99A-4E5B-4D28-AA48-4C44C9740D32}" type="presParOf" srcId="{FA02D079-9994-41AE-A9F9-B3BC2C67A746}" destId="{591865B8-68AC-432D-BE86-02F725372460}" srcOrd="7" destOrd="0" presId="urn:microsoft.com/office/officeart/2005/8/layout/hProcess9"/>
    <dgm:cxn modelId="{5216CDCA-B7F6-45AD-9037-1E283DD4120D}" type="presParOf" srcId="{FA02D079-9994-41AE-A9F9-B3BC2C67A746}" destId="{A8F5E68C-8B95-4D27-89DD-E95E52A8F30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C7E72F-C16B-4DD1-843A-E2CCE53DA30F}" type="doc">
      <dgm:prSet loTypeId="urn:microsoft.com/office/officeart/2005/8/layout/hProcess9" loCatId="process" qsTypeId="urn:microsoft.com/office/officeart/2005/8/quickstyle/3d4" qsCatId="3D" csTypeId="urn:microsoft.com/office/officeart/2005/8/colors/accent0_3" csCatId="mainScheme" phldr="1"/>
      <dgm:spPr/>
      <dgm:t>
        <a:bodyPr/>
        <a:lstStyle/>
        <a:p>
          <a:endParaRPr lang="en-US"/>
        </a:p>
      </dgm:t>
    </dgm:pt>
    <dgm:pt modelId="{62E8681E-9F1F-4E1B-9A6A-3E19192ABCCD}">
      <dgm:prSet phldrT="[Text]"/>
      <dgm:spPr/>
      <dgm:t>
        <a:bodyPr/>
        <a:lstStyle/>
        <a:p>
          <a:r>
            <a:rPr lang="en-US" dirty="0"/>
            <a:t>HDD in Server</a:t>
          </a:r>
        </a:p>
      </dgm:t>
    </dgm:pt>
    <dgm:pt modelId="{2DECE772-1D23-43CD-9033-E47CE82A7AA4}" type="parTrans" cxnId="{EB4D6CE4-9FB5-41C0-B548-4CDBDB4921A7}">
      <dgm:prSet/>
      <dgm:spPr/>
      <dgm:t>
        <a:bodyPr/>
        <a:lstStyle/>
        <a:p>
          <a:endParaRPr lang="en-US"/>
        </a:p>
      </dgm:t>
    </dgm:pt>
    <dgm:pt modelId="{E784DE7C-1E03-432D-AFCD-AE5FB55D3781}" type="sibTrans" cxnId="{EB4D6CE4-9FB5-41C0-B548-4CDBDB4921A7}">
      <dgm:prSet/>
      <dgm:spPr/>
      <dgm:t>
        <a:bodyPr/>
        <a:lstStyle/>
        <a:p>
          <a:endParaRPr lang="en-US"/>
        </a:p>
      </dgm:t>
    </dgm:pt>
    <dgm:pt modelId="{B768FF9E-E5D7-4B51-B5EF-563936D45434}">
      <dgm:prSet phldrT="[Text]"/>
      <dgm:spPr/>
      <dgm:t>
        <a:bodyPr/>
        <a:lstStyle/>
        <a:p>
          <a:r>
            <a:rPr lang="en-US" dirty="0"/>
            <a:t>External JBOD</a:t>
          </a:r>
        </a:p>
      </dgm:t>
    </dgm:pt>
    <dgm:pt modelId="{37CCA468-A9C8-478A-AEF6-9357D8750FDA}" type="parTrans" cxnId="{D4DC215C-8691-41AA-9ED1-1ADD57FC1DC2}">
      <dgm:prSet/>
      <dgm:spPr/>
      <dgm:t>
        <a:bodyPr/>
        <a:lstStyle/>
        <a:p>
          <a:endParaRPr lang="en-US"/>
        </a:p>
      </dgm:t>
    </dgm:pt>
    <dgm:pt modelId="{87E5C7CD-6444-4C7B-BA2A-B63AF74E4508}" type="sibTrans" cxnId="{D4DC215C-8691-41AA-9ED1-1ADD57FC1DC2}">
      <dgm:prSet/>
      <dgm:spPr/>
      <dgm:t>
        <a:bodyPr/>
        <a:lstStyle/>
        <a:p>
          <a:endParaRPr lang="en-US"/>
        </a:p>
      </dgm:t>
    </dgm:pt>
    <dgm:pt modelId="{7BC734F9-39F9-479F-B50C-BEC27E047997}">
      <dgm:prSet phldrT="[Text]"/>
      <dgm:spPr/>
      <dgm:t>
        <a:bodyPr/>
        <a:lstStyle/>
        <a:p>
          <a:r>
            <a:rPr lang="en-US" dirty="0"/>
            <a:t>Volume Management in Server for JBOD</a:t>
          </a:r>
        </a:p>
      </dgm:t>
    </dgm:pt>
    <dgm:pt modelId="{8428F1CF-B810-48CE-9277-7C9D3A8D5BDF}" type="parTrans" cxnId="{BEF6B98F-0092-43C8-BDA4-ECD3DFA55299}">
      <dgm:prSet/>
      <dgm:spPr/>
      <dgm:t>
        <a:bodyPr/>
        <a:lstStyle/>
        <a:p>
          <a:endParaRPr lang="en-US"/>
        </a:p>
      </dgm:t>
    </dgm:pt>
    <dgm:pt modelId="{A0F55D93-7EC0-4D22-84E8-C2BED8DD4E26}" type="sibTrans" cxnId="{BEF6B98F-0092-43C8-BDA4-ECD3DFA55299}">
      <dgm:prSet/>
      <dgm:spPr/>
      <dgm:t>
        <a:bodyPr/>
        <a:lstStyle/>
        <a:p>
          <a:endParaRPr lang="en-US"/>
        </a:p>
      </dgm:t>
    </dgm:pt>
    <dgm:pt modelId="{ED8ED3EB-4AAC-47AF-AA16-49A23FFC411D}">
      <dgm:prSet/>
      <dgm:spPr/>
      <dgm:t>
        <a:bodyPr/>
        <a:lstStyle/>
        <a:p>
          <a:r>
            <a:rPr lang="en-US" dirty="0"/>
            <a:t>Volume Management in Array</a:t>
          </a:r>
        </a:p>
      </dgm:t>
    </dgm:pt>
    <dgm:pt modelId="{6B3A980A-4ACC-4E58-BCF8-CAEDD9042F7F}" type="parTrans" cxnId="{7A24B90B-BC47-437F-A00C-6B46FF64D6D7}">
      <dgm:prSet/>
      <dgm:spPr/>
      <dgm:t>
        <a:bodyPr/>
        <a:lstStyle/>
        <a:p>
          <a:endParaRPr lang="en-US"/>
        </a:p>
      </dgm:t>
    </dgm:pt>
    <dgm:pt modelId="{3216F5EB-E294-4295-8A8F-F39393D2254C}" type="sibTrans" cxnId="{7A24B90B-BC47-437F-A00C-6B46FF64D6D7}">
      <dgm:prSet/>
      <dgm:spPr/>
      <dgm:t>
        <a:bodyPr/>
        <a:lstStyle/>
        <a:p>
          <a:endParaRPr lang="en-US"/>
        </a:p>
      </dgm:t>
    </dgm:pt>
    <dgm:pt modelId="{3B259696-3B58-4D74-B746-46DD22756824}">
      <dgm:prSet/>
      <dgm:spPr/>
      <dgm:t>
        <a:bodyPr/>
        <a:lstStyle/>
        <a:p>
          <a:r>
            <a:rPr lang="en-US" dirty="0"/>
            <a:t>File and Block on Storage Array</a:t>
          </a:r>
        </a:p>
      </dgm:t>
    </dgm:pt>
    <dgm:pt modelId="{213F618E-0DC9-4A14-ACD9-F9D7C7BE2A97}" type="parTrans" cxnId="{3B1CFD24-D113-479A-93F5-9D7370C99110}">
      <dgm:prSet/>
      <dgm:spPr/>
      <dgm:t>
        <a:bodyPr/>
        <a:lstStyle/>
        <a:p>
          <a:endParaRPr lang="en-US"/>
        </a:p>
      </dgm:t>
    </dgm:pt>
    <dgm:pt modelId="{EAD92727-D423-4F69-9529-19A186FC8656}" type="sibTrans" cxnId="{3B1CFD24-D113-479A-93F5-9D7370C99110}">
      <dgm:prSet/>
      <dgm:spPr/>
      <dgm:t>
        <a:bodyPr/>
        <a:lstStyle/>
        <a:p>
          <a:endParaRPr lang="en-US"/>
        </a:p>
      </dgm:t>
    </dgm:pt>
    <dgm:pt modelId="{25307B83-43B7-487F-81C3-2AA08AEB63C2}" type="pres">
      <dgm:prSet presAssocID="{89C7E72F-C16B-4DD1-843A-E2CCE53DA30F}" presName="CompostProcess" presStyleCnt="0">
        <dgm:presLayoutVars>
          <dgm:dir/>
          <dgm:resizeHandles val="exact"/>
        </dgm:presLayoutVars>
      </dgm:prSet>
      <dgm:spPr/>
    </dgm:pt>
    <dgm:pt modelId="{7C1847B6-FBF3-491E-AA81-AFFFACAAB361}" type="pres">
      <dgm:prSet presAssocID="{89C7E72F-C16B-4DD1-843A-E2CCE53DA30F}" presName="arrow" presStyleLbl="bgShp" presStyleIdx="0" presStyleCnt="1"/>
      <dgm:spPr/>
    </dgm:pt>
    <dgm:pt modelId="{FA02D079-9994-41AE-A9F9-B3BC2C67A746}" type="pres">
      <dgm:prSet presAssocID="{89C7E72F-C16B-4DD1-843A-E2CCE53DA30F}" presName="linearProcess" presStyleCnt="0"/>
      <dgm:spPr/>
    </dgm:pt>
    <dgm:pt modelId="{6BE6C288-AD33-4E01-8D8B-E071ED1016A9}" type="pres">
      <dgm:prSet presAssocID="{62E8681E-9F1F-4E1B-9A6A-3E19192ABCCD}" presName="textNode" presStyleLbl="node1" presStyleIdx="0" presStyleCnt="5">
        <dgm:presLayoutVars>
          <dgm:bulletEnabled val="1"/>
        </dgm:presLayoutVars>
      </dgm:prSet>
      <dgm:spPr/>
    </dgm:pt>
    <dgm:pt modelId="{5EB22EE6-2B95-4627-A0C5-3761AE99DD26}" type="pres">
      <dgm:prSet presAssocID="{E784DE7C-1E03-432D-AFCD-AE5FB55D3781}" presName="sibTrans" presStyleCnt="0"/>
      <dgm:spPr/>
    </dgm:pt>
    <dgm:pt modelId="{F74EB842-8CD9-4565-9B4B-D62603F79633}" type="pres">
      <dgm:prSet presAssocID="{B768FF9E-E5D7-4B51-B5EF-563936D45434}" presName="textNode" presStyleLbl="node1" presStyleIdx="1" presStyleCnt="5">
        <dgm:presLayoutVars>
          <dgm:bulletEnabled val="1"/>
        </dgm:presLayoutVars>
      </dgm:prSet>
      <dgm:spPr/>
    </dgm:pt>
    <dgm:pt modelId="{B133DADE-BAB6-4FA7-8296-607A2647FCA9}" type="pres">
      <dgm:prSet presAssocID="{87E5C7CD-6444-4C7B-BA2A-B63AF74E4508}" presName="sibTrans" presStyleCnt="0"/>
      <dgm:spPr/>
    </dgm:pt>
    <dgm:pt modelId="{DB0C1B32-8C89-40DF-AB25-E38441C5B448}" type="pres">
      <dgm:prSet presAssocID="{7BC734F9-39F9-479F-B50C-BEC27E047997}" presName="textNode" presStyleLbl="node1" presStyleIdx="2" presStyleCnt="5">
        <dgm:presLayoutVars>
          <dgm:bulletEnabled val="1"/>
        </dgm:presLayoutVars>
      </dgm:prSet>
      <dgm:spPr/>
    </dgm:pt>
    <dgm:pt modelId="{429CF27D-A51A-4872-87A3-9709252E8B1C}" type="pres">
      <dgm:prSet presAssocID="{A0F55D93-7EC0-4D22-84E8-C2BED8DD4E26}" presName="sibTrans" presStyleCnt="0"/>
      <dgm:spPr/>
    </dgm:pt>
    <dgm:pt modelId="{C62D971F-EA1B-4F10-B97E-F855DEE604D0}" type="pres">
      <dgm:prSet presAssocID="{ED8ED3EB-4AAC-47AF-AA16-49A23FFC411D}" presName="textNode" presStyleLbl="node1" presStyleIdx="3" presStyleCnt="5">
        <dgm:presLayoutVars>
          <dgm:bulletEnabled val="1"/>
        </dgm:presLayoutVars>
      </dgm:prSet>
      <dgm:spPr/>
    </dgm:pt>
    <dgm:pt modelId="{591865B8-68AC-432D-BE86-02F725372460}" type="pres">
      <dgm:prSet presAssocID="{3216F5EB-E294-4295-8A8F-F39393D2254C}" presName="sibTrans" presStyleCnt="0"/>
      <dgm:spPr/>
    </dgm:pt>
    <dgm:pt modelId="{A8F5E68C-8B95-4D27-89DD-E95E52A8F30D}" type="pres">
      <dgm:prSet presAssocID="{3B259696-3B58-4D74-B746-46DD22756824}" presName="textNode" presStyleLbl="node1" presStyleIdx="4" presStyleCnt="5" custLinFactNeighborX="-21250">
        <dgm:presLayoutVars>
          <dgm:bulletEnabled val="1"/>
        </dgm:presLayoutVars>
      </dgm:prSet>
      <dgm:spPr/>
    </dgm:pt>
  </dgm:ptLst>
  <dgm:cxnLst>
    <dgm:cxn modelId="{7A24B90B-BC47-437F-A00C-6B46FF64D6D7}" srcId="{89C7E72F-C16B-4DD1-843A-E2CCE53DA30F}" destId="{ED8ED3EB-4AAC-47AF-AA16-49A23FFC411D}" srcOrd="3" destOrd="0" parTransId="{6B3A980A-4ACC-4E58-BCF8-CAEDD9042F7F}" sibTransId="{3216F5EB-E294-4295-8A8F-F39393D2254C}"/>
    <dgm:cxn modelId="{98D3781F-2095-4E79-ACEF-6740260E054A}" type="presOf" srcId="{ED8ED3EB-4AAC-47AF-AA16-49A23FFC411D}" destId="{C62D971F-EA1B-4F10-B97E-F855DEE604D0}" srcOrd="0" destOrd="0" presId="urn:microsoft.com/office/officeart/2005/8/layout/hProcess9"/>
    <dgm:cxn modelId="{FB037920-5AA3-4ADD-8A1A-AB924801A9ED}" type="presOf" srcId="{B768FF9E-E5D7-4B51-B5EF-563936D45434}" destId="{F74EB842-8CD9-4565-9B4B-D62603F79633}" srcOrd="0" destOrd="0" presId="urn:microsoft.com/office/officeart/2005/8/layout/hProcess9"/>
    <dgm:cxn modelId="{3B1CFD24-D113-479A-93F5-9D7370C99110}" srcId="{89C7E72F-C16B-4DD1-843A-E2CCE53DA30F}" destId="{3B259696-3B58-4D74-B746-46DD22756824}" srcOrd="4" destOrd="0" parTransId="{213F618E-0DC9-4A14-ACD9-F9D7C7BE2A97}" sibTransId="{EAD92727-D423-4F69-9529-19A186FC8656}"/>
    <dgm:cxn modelId="{102C772E-47D7-49FB-AFD2-19A165B64302}" type="presOf" srcId="{3B259696-3B58-4D74-B746-46DD22756824}" destId="{A8F5E68C-8B95-4D27-89DD-E95E52A8F30D}" srcOrd="0" destOrd="0" presId="urn:microsoft.com/office/officeart/2005/8/layout/hProcess9"/>
    <dgm:cxn modelId="{D4DC215C-8691-41AA-9ED1-1ADD57FC1DC2}" srcId="{89C7E72F-C16B-4DD1-843A-E2CCE53DA30F}" destId="{B768FF9E-E5D7-4B51-B5EF-563936D45434}" srcOrd="1" destOrd="0" parTransId="{37CCA468-A9C8-478A-AEF6-9357D8750FDA}" sibTransId="{87E5C7CD-6444-4C7B-BA2A-B63AF74E4508}"/>
    <dgm:cxn modelId="{F34B9D8F-438A-48FD-A332-2E927D1D6B37}" type="presOf" srcId="{89C7E72F-C16B-4DD1-843A-E2CCE53DA30F}" destId="{25307B83-43B7-487F-81C3-2AA08AEB63C2}" srcOrd="0" destOrd="0" presId="urn:microsoft.com/office/officeart/2005/8/layout/hProcess9"/>
    <dgm:cxn modelId="{BEF6B98F-0092-43C8-BDA4-ECD3DFA55299}" srcId="{89C7E72F-C16B-4DD1-843A-E2CCE53DA30F}" destId="{7BC734F9-39F9-479F-B50C-BEC27E047997}" srcOrd="2" destOrd="0" parTransId="{8428F1CF-B810-48CE-9277-7C9D3A8D5BDF}" sibTransId="{A0F55D93-7EC0-4D22-84E8-C2BED8DD4E26}"/>
    <dgm:cxn modelId="{438E3CAD-C758-4D4D-8761-A9B0AFDB2DCC}" type="presOf" srcId="{62E8681E-9F1F-4E1B-9A6A-3E19192ABCCD}" destId="{6BE6C288-AD33-4E01-8D8B-E071ED1016A9}" srcOrd="0" destOrd="0" presId="urn:microsoft.com/office/officeart/2005/8/layout/hProcess9"/>
    <dgm:cxn modelId="{EB4D6CE4-9FB5-41C0-B548-4CDBDB4921A7}" srcId="{89C7E72F-C16B-4DD1-843A-E2CCE53DA30F}" destId="{62E8681E-9F1F-4E1B-9A6A-3E19192ABCCD}" srcOrd="0" destOrd="0" parTransId="{2DECE772-1D23-43CD-9033-E47CE82A7AA4}" sibTransId="{E784DE7C-1E03-432D-AFCD-AE5FB55D3781}"/>
    <dgm:cxn modelId="{58B27FE9-20AC-48DD-82C7-6D380F720BDF}" type="presOf" srcId="{7BC734F9-39F9-479F-B50C-BEC27E047997}" destId="{DB0C1B32-8C89-40DF-AB25-E38441C5B448}" srcOrd="0" destOrd="0" presId="urn:microsoft.com/office/officeart/2005/8/layout/hProcess9"/>
    <dgm:cxn modelId="{E0A50A1F-28E6-4E6B-A228-48287FCAD277}" type="presParOf" srcId="{25307B83-43B7-487F-81C3-2AA08AEB63C2}" destId="{7C1847B6-FBF3-491E-AA81-AFFFACAAB361}" srcOrd="0" destOrd="0" presId="urn:microsoft.com/office/officeart/2005/8/layout/hProcess9"/>
    <dgm:cxn modelId="{96097C73-520E-44A9-91EF-168617522AE3}" type="presParOf" srcId="{25307B83-43B7-487F-81C3-2AA08AEB63C2}" destId="{FA02D079-9994-41AE-A9F9-B3BC2C67A746}" srcOrd="1" destOrd="0" presId="urn:microsoft.com/office/officeart/2005/8/layout/hProcess9"/>
    <dgm:cxn modelId="{C6F0BC4B-1167-4F64-AE98-8DC748050B48}" type="presParOf" srcId="{FA02D079-9994-41AE-A9F9-B3BC2C67A746}" destId="{6BE6C288-AD33-4E01-8D8B-E071ED1016A9}" srcOrd="0" destOrd="0" presId="urn:microsoft.com/office/officeart/2005/8/layout/hProcess9"/>
    <dgm:cxn modelId="{30A02668-227B-4887-B84D-43DBF58EC5C0}" type="presParOf" srcId="{FA02D079-9994-41AE-A9F9-B3BC2C67A746}" destId="{5EB22EE6-2B95-4627-A0C5-3761AE99DD26}" srcOrd="1" destOrd="0" presId="urn:microsoft.com/office/officeart/2005/8/layout/hProcess9"/>
    <dgm:cxn modelId="{23F8D1B6-4155-4E03-A361-932FDBCA57C2}" type="presParOf" srcId="{FA02D079-9994-41AE-A9F9-B3BC2C67A746}" destId="{F74EB842-8CD9-4565-9B4B-D62603F79633}" srcOrd="2" destOrd="0" presId="urn:microsoft.com/office/officeart/2005/8/layout/hProcess9"/>
    <dgm:cxn modelId="{60D4F7CC-E01E-40BC-94C7-F54E22E98DCE}" type="presParOf" srcId="{FA02D079-9994-41AE-A9F9-B3BC2C67A746}" destId="{B133DADE-BAB6-4FA7-8296-607A2647FCA9}" srcOrd="3" destOrd="0" presId="urn:microsoft.com/office/officeart/2005/8/layout/hProcess9"/>
    <dgm:cxn modelId="{B3F3E136-C798-4BF3-83E3-F473E8CD63B0}" type="presParOf" srcId="{FA02D079-9994-41AE-A9F9-B3BC2C67A746}" destId="{DB0C1B32-8C89-40DF-AB25-E38441C5B448}" srcOrd="4" destOrd="0" presId="urn:microsoft.com/office/officeart/2005/8/layout/hProcess9"/>
    <dgm:cxn modelId="{EE582C16-C399-45AE-8FF4-57A4B00D4819}" type="presParOf" srcId="{FA02D079-9994-41AE-A9F9-B3BC2C67A746}" destId="{429CF27D-A51A-4872-87A3-9709252E8B1C}" srcOrd="5" destOrd="0" presId="urn:microsoft.com/office/officeart/2005/8/layout/hProcess9"/>
    <dgm:cxn modelId="{0B1C8F56-36BC-46BC-AE25-FC881CCA4CA3}" type="presParOf" srcId="{FA02D079-9994-41AE-A9F9-B3BC2C67A746}" destId="{C62D971F-EA1B-4F10-B97E-F855DEE604D0}" srcOrd="6" destOrd="0" presId="urn:microsoft.com/office/officeart/2005/8/layout/hProcess9"/>
    <dgm:cxn modelId="{B4E7D99A-4E5B-4D28-AA48-4C44C9740D32}" type="presParOf" srcId="{FA02D079-9994-41AE-A9F9-B3BC2C67A746}" destId="{591865B8-68AC-432D-BE86-02F725372460}" srcOrd="7" destOrd="0" presId="urn:microsoft.com/office/officeart/2005/8/layout/hProcess9"/>
    <dgm:cxn modelId="{5216CDCA-B7F6-45AD-9037-1E283DD4120D}" type="presParOf" srcId="{FA02D079-9994-41AE-A9F9-B3BC2C67A746}" destId="{A8F5E68C-8B95-4D27-89DD-E95E52A8F30D}"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C7E72F-C16B-4DD1-843A-E2CCE53DA30F}"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n-US"/>
        </a:p>
      </dgm:t>
    </dgm:pt>
    <dgm:pt modelId="{62E8681E-9F1F-4E1B-9A6A-3E19192ABCCD}">
      <dgm:prSet phldrT="[Text]"/>
      <dgm:spPr/>
      <dgm:t>
        <a:bodyPr/>
        <a:lstStyle/>
        <a:p>
          <a:r>
            <a:rPr lang="en-US" dirty="0" err="1"/>
            <a:t>PCIe</a:t>
          </a:r>
          <a:r>
            <a:rPr lang="en-US" dirty="0"/>
            <a:t>/</a:t>
          </a:r>
          <a:r>
            <a:rPr lang="en-US" dirty="0" err="1"/>
            <a:t>NVMe</a:t>
          </a:r>
          <a:r>
            <a:rPr lang="en-US" dirty="0"/>
            <a:t> Drives in Server</a:t>
          </a:r>
        </a:p>
      </dgm:t>
    </dgm:pt>
    <dgm:pt modelId="{2DECE772-1D23-43CD-9033-E47CE82A7AA4}" type="parTrans" cxnId="{EB4D6CE4-9FB5-41C0-B548-4CDBDB4921A7}">
      <dgm:prSet/>
      <dgm:spPr/>
      <dgm:t>
        <a:bodyPr/>
        <a:lstStyle/>
        <a:p>
          <a:endParaRPr lang="en-US"/>
        </a:p>
      </dgm:t>
    </dgm:pt>
    <dgm:pt modelId="{E784DE7C-1E03-432D-AFCD-AE5FB55D3781}" type="sibTrans" cxnId="{EB4D6CE4-9FB5-41C0-B548-4CDBDB4921A7}">
      <dgm:prSet/>
      <dgm:spPr/>
      <dgm:t>
        <a:bodyPr/>
        <a:lstStyle/>
        <a:p>
          <a:endParaRPr lang="en-US"/>
        </a:p>
      </dgm:t>
    </dgm:pt>
    <dgm:pt modelId="{B768FF9E-E5D7-4B51-B5EF-563936D45434}">
      <dgm:prSet phldrT="[Text]"/>
      <dgm:spPr/>
      <dgm:t>
        <a:bodyPr/>
        <a:lstStyle/>
        <a:p>
          <a:r>
            <a:rPr lang="en-US" dirty="0" err="1"/>
            <a:t>NVMe</a:t>
          </a:r>
          <a:r>
            <a:rPr lang="en-US" dirty="0"/>
            <a:t> External JBOF</a:t>
          </a:r>
        </a:p>
      </dgm:t>
    </dgm:pt>
    <dgm:pt modelId="{37CCA468-A9C8-478A-AEF6-9357D8750FDA}" type="parTrans" cxnId="{D4DC215C-8691-41AA-9ED1-1ADD57FC1DC2}">
      <dgm:prSet/>
      <dgm:spPr/>
      <dgm:t>
        <a:bodyPr/>
        <a:lstStyle/>
        <a:p>
          <a:endParaRPr lang="en-US"/>
        </a:p>
      </dgm:t>
    </dgm:pt>
    <dgm:pt modelId="{87E5C7CD-6444-4C7B-BA2A-B63AF74E4508}" type="sibTrans" cxnId="{D4DC215C-8691-41AA-9ED1-1ADD57FC1DC2}">
      <dgm:prSet/>
      <dgm:spPr/>
      <dgm:t>
        <a:bodyPr/>
        <a:lstStyle/>
        <a:p>
          <a:endParaRPr lang="en-US"/>
        </a:p>
      </dgm:t>
    </dgm:pt>
    <dgm:pt modelId="{7BC734F9-39F9-479F-B50C-BEC27E047997}">
      <dgm:prSet phldrT="[Text]"/>
      <dgm:spPr/>
      <dgm:t>
        <a:bodyPr/>
        <a:lstStyle/>
        <a:p>
          <a:r>
            <a:rPr lang="en-US" dirty="0"/>
            <a:t>Volume Management in Server for JBOF</a:t>
          </a:r>
        </a:p>
      </dgm:t>
    </dgm:pt>
    <dgm:pt modelId="{8428F1CF-B810-48CE-9277-7C9D3A8D5BDF}" type="parTrans" cxnId="{BEF6B98F-0092-43C8-BDA4-ECD3DFA55299}">
      <dgm:prSet/>
      <dgm:spPr/>
      <dgm:t>
        <a:bodyPr/>
        <a:lstStyle/>
        <a:p>
          <a:endParaRPr lang="en-US"/>
        </a:p>
      </dgm:t>
    </dgm:pt>
    <dgm:pt modelId="{A0F55D93-7EC0-4D22-84E8-C2BED8DD4E26}" type="sibTrans" cxnId="{BEF6B98F-0092-43C8-BDA4-ECD3DFA55299}">
      <dgm:prSet/>
      <dgm:spPr/>
      <dgm:t>
        <a:bodyPr/>
        <a:lstStyle/>
        <a:p>
          <a:endParaRPr lang="en-US"/>
        </a:p>
      </dgm:t>
    </dgm:pt>
    <dgm:pt modelId="{ED8ED3EB-4AAC-47AF-AA16-49A23FFC411D}">
      <dgm:prSet/>
      <dgm:spPr/>
      <dgm:t>
        <a:bodyPr/>
        <a:lstStyle/>
        <a:p>
          <a:r>
            <a:rPr lang="en-US" dirty="0"/>
            <a:t>Volume Management in </a:t>
          </a:r>
          <a:r>
            <a:rPr lang="en-US" dirty="0" err="1"/>
            <a:t>NVMe</a:t>
          </a:r>
          <a:r>
            <a:rPr lang="en-US" dirty="0"/>
            <a:t> Array</a:t>
          </a:r>
        </a:p>
      </dgm:t>
    </dgm:pt>
    <dgm:pt modelId="{6B3A980A-4ACC-4E58-BCF8-CAEDD9042F7F}" type="parTrans" cxnId="{7A24B90B-BC47-437F-A00C-6B46FF64D6D7}">
      <dgm:prSet/>
      <dgm:spPr/>
      <dgm:t>
        <a:bodyPr/>
        <a:lstStyle/>
        <a:p>
          <a:endParaRPr lang="en-US"/>
        </a:p>
      </dgm:t>
    </dgm:pt>
    <dgm:pt modelId="{3216F5EB-E294-4295-8A8F-F39393D2254C}" type="sibTrans" cxnId="{7A24B90B-BC47-437F-A00C-6B46FF64D6D7}">
      <dgm:prSet/>
      <dgm:spPr/>
      <dgm:t>
        <a:bodyPr/>
        <a:lstStyle/>
        <a:p>
          <a:endParaRPr lang="en-US"/>
        </a:p>
      </dgm:t>
    </dgm:pt>
    <dgm:pt modelId="{3B259696-3B58-4D74-B746-46DD22756824}">
      <dgm:prSet/>
      <dgm:spPr/>
      <dgm:t>
        <a:bodyPr/>
        <a:lstStyle/>
        <a:p>
          <a:r>
            <a:rPr lang="en-US" dirty="0"/>
            <a:t>File and Block on Storage Array</a:t>
          </a:r>
        </a:p>
      </dgm:t>
    </dgm:pt>
    <dgm:pt modelId="{213F618E-0DC9-4A14-ACD9-F9D7C7BE2A97}" type="parTrans" cxnId="{3B1CFD24-D113-479A-93F5-9D7370C99110}">
      <dgm:prSet/>
      <dgm:spPr/>
      <dgm:t>
        <a:bodyPr/>
        <a:lstStyle/>
        <a:p>
          <a:endParaRPr lang="en-US"/>
        </a:p>
      </dgm:t>
    </dgm:pt>
    <dgm:pt modelId="{EAD92727-D423-4F69-9529-19A186FC8656}" type="sibTrans" cxnId="{3B1CFD24-D113-479A-93F5-9D7370C99110}">
      <dgm:prSet/>
      <dgm:spPr/>
      <dgm:t>
        <a:bodyPr/>
        <a:lstStyle/>
        <a:p>
          <a:endParaRPr lang="en-US"/>
        </a:p>
      </dgm:t>
    </dgm:pt>
    <dgm:pt modelId="{25307B83-43B7-487F-81C3-2AA08AEB63C2}" type="pres">
      <dgm:prSet presAssocID="{89C7E72F-C16B-4DD1-843A-E2CCE53DA30F}" presName="CompostProcess" presStyleCnt="0">
        <dgm:presLayoutVars>
          <dgm:dir/>
          <dgm:resizeHandles val="exact"/>
        </dgm:presLayoutVars>
      </dgm:prSet>
      <dgm:spPr/>
    </dgm:pt>
    <dgm:pt modelId="{7C1847B6-FBF3-491E-AA81-AFFFACAAB361}" type="pres">
      <dgm:prSet presAssocID="{89C7E72F-C16B-4DD1-843A-E2CCE53DA30F}" presName="arrow" presStyleLbl="bgShp" presStyleIdx="0" presStyleCnt="1"/>
      <dgm:spPr/>
    </dgm:pt>
    <dgm:pt modelId="{FA02D079-9994-41AE-A9F9-B3BC2C67A746}" type="pres">
      <dgm:prSet presAssocID="{89C7E72F-C16B-4DD1-843A-E2CCE53DA30F}" presName="linearProcess" presStyleCnt="0"/>
      <dgm:spPr/>
    </dgm:pt>
    <dgm:pt modelId="{6BE6C288-AD33-4E01-8D8B-E071ED1016A9}" type="pres">
      <dgm:prSet presAssocID="{62E8681E-9F1F-4E1B-9A6A-3E19192ABCCD}" presName="textNode" presStyleLbl="node1" presStyleIdx="0" presStyleCnt="5">
        <dgm:presLayoutVars>
          <dgm:bulletEnabled val="1"/>
        </dgm:presLayoutVars>
      </dgm:prSet>
      <dgm:spPr/>
    </dgm:pt>
    <dgm:pt modelId="{5EB22EE6-2B95-4627-A0C5-3761AE99DD26}" type="pres">
      <dgm:prSet presAssocID="{E784DE7C-1E03-432D-AFCD-AE5FB55D3781}" presName="sibTrans" presStyleCnt="0"/>
      <dgm:spPr/>
    </dgm:pt>
    <dgm:pt modelId="{F74EB842-8CD9-4565-9B4B-D62603F79633}" type="pres">
      <dgm:prSet presAssocID="{B768FF9E-E5D7-4B51-B5EF-563936D45434}" presName="textNode" presStyleLbl="node1" presStyleIdx="1" presStyleCnt="5">
        <dgm:presLayoutVars>
          <dgm:bulletEnabled val="1"/>
        </dgm:presLayoutVars>
      </dgm:prSet>
      <dgm:spPr/>
    </dgm:pt>
    <dgm:pt modelId="{B133DADE-BAB6-4FA7-8296-607A2647FCA9}" type="pres">
      <dgm:prSet presAssocID="{87E5C7CD-6444-4C7B-BA2A-B63AF74E4508}" presName="sibTrans" presStyleCnt="0"/>
      <dgm:spPr/>
    </dgm:pt>
    <dgm:pt modelId="{DB0C1B32-8C89-40DF-AB25-E38441C5B448}" type="pres">
      <dgm:prSet presAssocID="{7BC734F9-39F9-479F-B50C-BEC27E047997}" presName="textNode" presStyleLbl="node1" presStyleIdx="2" presStyleCnt="5">
        <dgm:presLayoutVars>
          <dgm:bulletEnabled val="1"/>
        </dgm:presLayoutVars>
      </dgm:prSet>
      <dgm:spPr/>
    </dgm:pt>
    <dgm:pt modelId="{429CF27D-A51A-4872-87A3-9709252E8B1C}" type="pres">
      <dgm:prSet presAssocID="{A0F55D93-7EC0-4D22-84E8-C2BED8DD4E26}" presName="sibTrans" presStyleCnt="0"/>
      <dgm:spPr/>
    </dgm:pt>
    <dgm:pt modelId="{C62D971F-EA1B-4F10-B97E-F855DEE604D0}" type="pres">
      <dgm:prSet presAssocID="{ED8ED3EB-4AAC-47AF-AA16-49A23FFC411D}" presName="textNode" presStyleLbl="node1" presStyleIdx="3" presStyleCnt="5">
        <dgm:presLayoutVars>
          <dgm:bulletEnabled val="1"/>
        </dgm:presLayoutVars>
      </dgm:prSet>
      <dgm:spPr/>
    </dgm:pt>
    <dgm:pt modelId="{591865B8-68AC-432D-BE86-02F725372460}" type="pres">
      <dgm:prSet presAssocID="{3216F5EB-E294-4295-8A8F-F39393D2254C}" presName="sibTrans" presStyleCnt="0"/>
      <dgm:spPr/>
    </dgm:pt>
    <dgm:pt modelId="{A8F5E68C-8B95-4D27-89DD-E95E52A8F30D}" type="pres">
      <dgm:prSet presAssocID="{3B259696-3B58-4D74-B746-46DD22756824}" presName="textNode" presStyleLbl="node1" presStyleIdx="4" presStyleCnt="5" custLinFactNeighborX="-21250">
        <dgm:presLayoutVars>
          <dgm:bulletEnabled val="1"/>
        </dgm:presLayoutVars>
      </dgm:prSet>
      <dgm:spPr/>
    </dgm:pt>
  </dgm:ptLst>
  <dgm:cxnLst>
    <dgm:cxn modelId="{7A24B90B-BC47-437F-A00C-6B46FF64D6D7}" srcId="{89C7E72F-C16B-4DD1-843A-E2CCE53DA30F}" destId="{ED8ED3EB-4AAC-47AF-AA16-49A23FFC411D}" srcOrd="3" destOrd="0" parTransId="{6B3A980A-4ACC-4E58-BCF8-CAEDD9042F7F}" sibTransId="{3216F5EB-E294-4295-8A8F-F39393D2254C}"/>
    <dgm:cxn modelId="{98D3781F-2095-4E79-ACEF-6740260E054A}" type="presOf" srcId="{ED8ED3EB-4AAC-47AF-AA16-49A23FFC411D}" destId="{C62D971F-EA1B-4F10-B97E-F855DEE604D0}" srcOrd="0" destOrd="0" presId="urn:microsoft.com/office/officeart/2005/8/layout/hProcess9"/>
    <dgm:cxn modelId="{FB037920-5AA3-4ADD-8A1A-AB924801A9ED}" type="presOf" srcId="{B768FF9E-E5D7-4B51-B5EF-563936D45434}" destId="{F74EB842-8CD9-4565-9B4B-D62603F79633}" srcOrd="0" destOrd="0" presId="urn:microsoft.com/office/officeart/2005/8/layout/hProcess9"/>
    <dgm:cxn modelId="{3B1CFD24-D113-479A-93F5-9D7370C99110}" srcId="{89C7E72F-C16B-4DD1-843A-E2CCE53DA30F}" destId="{3B259696-3B58-4D74-B746-46DD22756824}" srcOrd="4" destOrd="0" parTransId="{213F618E-0DC9-4A14-ACD9-F9D7C7BE2A97}" sibTransId="{EAD92727-D423-4F69-9529-19A186FC8656}"/>
    <dgm:cxn modelId="{102C772E-47D7-49FB-AFD2-19A165B64302}" type="presOf" srcId="{3B259696-3B58-4D74-B746-46DD22756824}" destId="{A8F5E68C-8B95-4D27-89DD-E95E52A8F30D}" srcOrd="0" destOrd="0" presId="urn:microsoft.com/office/officeart/2005/8/layout/hProcess9"/>
    <dgm:cxn modelId="{D4DC215C-8691-41AA-9ED1-1ADD57FC1DC2}" srcId="{89C7E72F-C16B-4DD1-843A-E2CCE53DA30F}" destId="{B768FF9E-E5D7-4B51-B5EF-563936D45434}" srcOrd="1" destOrd="0" parTransId="{37CCA468-A9C8-478A-AEF6-9357D8750FDA}" sibTransId="{87E5C7CD-6444-4C7B-BA2A-B63AF74E4508}"/>
    <dgm:cxn modelId="{F34B9D8F-438A-48FD-A332-2E927D1D6B37}" type="presOf" srcId="{89C7E72F-C16B-4DD1-843A-E2CCE53DA30F}" destId="{25307B83-43B7-487F-81C3-2AA08AEB63C2}" srcOrd="0" destOrd="0" presId="urn:microsoft.com/office/officeart/2005/8/layout/hProcess9"/>
    <dgm:cxn modelId="{BEF6B98F-0092-43C8-BDA4-ECD3DFA55299}" srcId="{89C7E72F-C16B-4DD1-843A-E2CCE53DA30F}" destId="{7BC734F9-39F9-479F-B50C-BEC27E047997}" srcOrd="2" destOrd="0" parTransId="{8428F1CF-B810-48CE-9277-7C9D3A8D5BDF}" sibTransId="{A0F55D93-7EC0-4D22-84E8-C2BED8DD4E26}"/>
    <dgm:cxn modelId="{438E3CAD-C758-4D4D-8761-A9B0AFDB2DCC}" type="presOf" srcId="{62E8681E-9F1F-4E1B-9A6A-3E19192ABCCD}" destId="{6BE6C288-AD33-4E01-8D8B-E071ED1016A9}" srcOrd="0" destOrd="0" presId="urn:microsoft.com/office/officeart/2005/8/layout/hProcess9"/>
    <dgm:cxn modelId="{EB4D6CE4-9FB5-41C0-B548-4CDBDB4921A7}" srcId="{89C7E72F-C16B-4DD1-843A-E2CCE53DA30F}" destId="{62E8681E-9F1F-4E1B-9A6A-3E19192ABCCD}" srcOrd="0" destOrd="0" parTransId="{2DECE772-1D23-43CD-9033-E47CE82A7AA4}" sibTransId="{E784DE7C-1E03-432D-AFCD-AE5FB55D3781}"/>
    <dgm:cxn modelId="{58B27FE9-20AC-48DD-82C7-6D380F720BDF}" type="presOf" srcId="{7BC734F9-39F9-479F-B50C-BEC27E047997}" destId="{DB0C1B32-8C89-40DF-AB25-E38441C5B448}" srcOrd="0" destOrd="0" presId="urn:microsoft.com/office/officeart/2005/8/layout/hProcess9"/>
    <dgm:cxn modelId="{E0A50A1F-28E6-4E6B-A228-48287FCAD277}" type="presParOf" srcId="{25307B83-43B7-487F-81C3-2AA08AEB63C2}" destId="{7C1847B6-FBF3-491E-AA81-AFFFACAAB361}" srcOrd="0" destOrd="0" presId="urn:microsoft.com/office/officeart/2005/8/layout/hProcess9"/>
    <dgm:cxn modelId="{96097C73-520E-44A9-91EF-168617522AE3}" type="presParOf" srcId="{25307B83-43B7-487F-81C3-2AA08AEB63C2}" destId="{FA02D079-9994-41AE-A9F9-B3BC2C67A746}" srcOrd="1" destOrd="0" presId="urn:microsoft.com/office/officeart/2005/8/layout/hProcess9"/>
    <dgm:cxn modelId="{C6F0BC4B-1167-4F64-AE98-8DC748050B48}" type="presParOf" srcId="{FA02D079-9994-41AE-A9F9-B3BC2C67A746}" destId="{6BE6C288-AD33-4E01-8D8B-E071ED1016A9}" srcOrd="0" destOrd="0" presId="urn:microsoft.com/office/officeart/2005/8/layout/hProcess9"/>
    <dgm:cxn modelId="{30A02668-227B-4887-B84D-43DBF58EC5C0}" type="presParOf" srcId="{FA02D079-9994-41AE-A9F9-B3BC2C67A746}" destId="{5EB22EE6-2B95-4627-A0C5-3761AE99DD26}" srcOrd="1" destOrd="0" presId="urn:microsoft.com/office/officeart/2005/8/layout/hProcess9"/>
    <dgm:cxn modelId="{23F8D1B6-4155-4E03-A361-932FDBCA57C2}" type="presParOf" srcId="{FA02D079-9994-41AE-A9F9-B3BC2C67A746}" destId="{F74EB842-8CD9-4565-9B4B-D62603F79633}" srcOrd="2" destOrd="0" presId="urn:microsoft.com/office/officeart/2005/8/layout/hProcess9"/>
    <dgm:cxn modelId="{60D4F7CC-E01E-40BC-94C7-F54E22E98DCE}" type="presParOf" srcId="{FA02D079-9994-41AE-A9F9-B3BC2C67A746}" destId="{B133DADE-BAB6-4FA7-8296-607A2647FCA9}" srcOrd="3" destOrd="0" presId="urn:microsoft.com/office/officeart/2005/8/layout/hProcess9"/>
    <dgm:cxn modelId="{B3F3E136-C798-4BF3-83E3-F473E8CD63B0}" type="presParOf" srcId="{FA02D079-9994-41AE-A9F9-B3BC2C67A746}" destId="{DB0C1B32-8C89-40DF-AB25-E38441C5B448}" srcOrd="4" destOrd="0" presId="urn:microsoft.com/office/officeart/2005/8/layout/hProcess9"/>
    <dgm:cxn modelId="{EE582C16-C399-45AE-8FF4-57A4B00D4819}" type="presParOf" srcId="{FA02D079-9994-41AE-A9F9-B3BC2C67A746}" destId="{429CF27D-A51A-4872-87A3-9709252E8B1C}" srcOrd="5" destOrd="0" presId="urn:microsoft.com/office/officeart/2005/8/layout/hProcess9"/>
    <dgm:cxn modelId="{0B1C8F56-36BC-46BC-AE25-FC881CCA4CA3}" type="presParOf" srcId="{FA02D079-9994-41AE-A9F9-B3BC2C67A746}" destId="{C62D971F-EA1B-4F10-B97E-F855DEE604D0}" srcOrd="6" destOrd="0" presId="urn:microsoft.com/office/officeart/2005/8/layout/hProcess9"/>
    <dgm:cxn modelId="{B4E7D99A-4E5B-4D28-AA48-4C44C9740D32}" type="presParOf" srcId="{FA02D079-9994-41AE-A9F9-B3BC2C67A746}" destId="{591865B8-68AC-432D-BE86-02F725372460}" srcOrd="7" destOrd="0" presId="urn:microsoft.com/office/officeart/2005/8/layout/hProcess9"/>
    <dgm:cxn modelId="{5216CDCA-B7F6-45AD-9037-1E283DD4120D}" type="presParOf" srcId="{FA02D079-9994-41AE-A9F9-B3BC2C67A746}" destId="{A8F5E68C-8B95-4D27-89DD-E95E52A8F30D}" srcOrd="8"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47B6-FBF3-491E-AA81-AFFFACAAB361}">
      <dsp:nvSpPr>
        <dsp:cNvPr id="0" name=""/>
        <dsp:cNvSpPr/>
      </dsp:nvSpPr>
      <dsp:spPr>
        <a:xfrm>
          <a:off x="657224" y="0"/>
          <a:ext cx="7448550" cy="1524000"/>
        </a:xfrm>
        <a:prstGeom prst="rightArrow">
          <a:avLst/>
        </a:prstGeom>
        <a:gradFill rotWithShape="0">
          <a:gsLst>
            <a:gs pos="0">
              <a:schemeClr val="accent6">
                <a:tint val="40000"/>
                <a:hueOff val="0"/>
                <a:satOff val="0"/>
                <a:lumOff val="0"/>
                <a:alphaOff val="0"/>
                <a:shade val="51000"/>
                <a:satMod val="130000"/>
              </a:schemeClr>
            </a:gs>
            <a:gs pos="80000">
              <a:schemeClr val="accent6">
                <a:tint val="40000"/>
                <a:hueOff val="0"/>
                <a:satOff val="0"/>
                <a:lumOff val="0"/>
                <a:alphaOff val="0"/>
                <a:shade val="93000"/>
                <a:satMod val="130000"/>
              </a:schemeClr>
            </a:gs>
            <a:gs pos="100000">
              <a:schemeClr val="accent6">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BE6C288-AD33-4E01-8D8B-E071ED1016A9}">
      <dsp:nvSpPr>
        <dsp:cNvPr id="0" name=""/>
        <dsp:cNvSpPr/>
      </dsp:nvSpPr>
      <dsp:spPr>
        <a:xfrm>
          <a:off x="4019" y="457200"/>
          <a:ext cx="1646589" cy="609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HDD in Server</a:t>
          </a:r>
        </a:p>
      </dsp:txBody>
      <dsp:txXfrm>
        <a:off x="33777" y="486958"/>
        <a:ext cx="1587073" cy="550084"/>
      </dsp:txXfrm>
    </dsp:sp>
    <dsp:sp modelId="{F74EB842-8CD9-4565-9B4B-D62603F79633}">
      <dsp:nvSpPr>
        <dsp:cNvPr id="0" name=""/>
        <dsp:cNvSpPr/>
      </dsp:nvSpPr>
      <dsp:spPr>
        <a:xfrm>
          <a:off x="1781112" y="457200"/>
          <a:ext cx="1646589" cy="609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External JBOD</a:t>
          </a:r>
        </a:p>
      </dsp:txBody>
      <dsp:txXfrm>
        <a:off x="1810870" y="486958"/>
        <a:ext cx="1587073" cy="550084"/>
      </dsp:txXfrm>
    </dsp:sp>
    <dsp:sp modelId="{DB0C1B32-8C89-40DF-AB25-E38441C5B448}">
      <dsp:nvSpPr>
        <dsp:cNvPr id="0" name=""/>
        <dsp:cNvSpPr/>
      </dsp:nvSpPr>
      <dsp:spPr>
        <a:xfrm>
          <a:off x="3558205" y="457200"/>
          <a:ext cx="1646589" cy="609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Server for JBOD</a:t>
          </a:r>
        </a:p>
      </dsp:txBody>
      <dsp:txXfrm>
        <a:off x="3587963" y="486958"/>
        <a:ext cx="1587073" cy="550084"/>
      </dsp:txXfrm>
    </dsp:sp>
    <dsp:sp modelId="{C62D971F-EA1B-4F10-B97E-F855DEE604D0}">
      <dsp:nvSpPr>
        <dsp:cNvPr id="0" name=""/>
        <dsp:cNvSpPr/>
      </dsp:nvSpPr>
      <dsp:spPr>
        <a:xfrm>
          <a:off x="5335298" y="457200"/>
          <a:ext cx="1646589" cy="609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Array</a:t>
          </a:r>
        </a:p>
      </dsp:txBody>
      <dsp:txXfrm>
        <a:off x="5365056" y="486958"/>
        <a:ext cx="1587073" cy="550084"/>
      </dsp:txXfrm>
    </dsp:sp>
    <dsp:sp modelId="{A8F5E68C-8B95-4D27-89DD-E95E52A8F30D}">
      <dsp:nvSpPr>
        <dsp:cNvPr id="0" name=""/>
        <dsp:cNvSpPr/>
      </dsp:nvSpPr>
      <dsp:spPr>
        <a:xfrm>
          <a:off x="7084659" y="457200"/>
          <a:ext cx="1646589" cy="60960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File and Block on Storage Array</a:t>
          </a:r>
        </a:p>
      </dsp:txBody>
      <dsp:txXfrm>
        <a:off x="7114417" y="486958"/>
        <a:ext cx="1587073" cy="550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47B6-FBF3-491E-AA81-AFFFACAAB361}">
      <dsp:nvSpPr>
        <dsp:cNvPr id="0" name=""/>
        <dsp:cNvSpPr/>
      </dsp:nvSpPr>
      <dsp:spPr>
        <a:xfrm>
          <a:off x="657224" y="0"/>
          <a:ext cx="7448550" cy="1524000"/>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E6C288-AD33-4E01-8D8B-E071ED1016A9}">
      <dsp:nvSpPr>
        <dsp:cNvPr id="0" name=""/>
        <dsp:cNvSpPr/>
      </dsp:nvSpPr>
      <dsp:spPr>
        <a:xfrm>
          <a:off x="3850"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PCIe</a:t>
          </a:r>
          <a:r>
            <a:rPr lang="en-US" sz="1300" kern="1200" dirty="0"/>
            <a:t>/</a:t>
          </a:r>
          <a:r>
            <a:rPr lang="en-US" sz="1300" kern="1200" dirty="0" err="1"/>
            <a:t>NVMe</a:t>
          </a:r>
          <a:r>
            <a:rPr lang="en-US" sz="1300" kern="1200" dirty="0"/>
            <a:t> Drives in Server</a:t>
          </a:r>
        </a:p>
      </dsp:txBody>
      <dsp:txXfrm>
        <a:off x="33608" y="486958"/>
        <a:ext cx="1624195" cy="550084"/>
      </dsp:txXfrm>
    </dsp:sp>
    <dsp:sp modelId="{F74EB842-8CD9-4565-9B4B-D62603F79633}">
      <dsp:nvSpPr>
        <dsp:cNvPr id="0" name=""/>
        <dsp:cNvSpPr/>
      </dsp:nvSpPr>
      <dsp:spPr>
        <a:xfrm>
          <a:off x="1771747"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NVMe</a:t>
          </a:r>
          <a:r>
            <a:rPr lang="en-US" sz="1300" kern="1200" dirty="0"/>
            <a:t> External JBOF</a:t>
          </a:r>
        </a:p>
      </dsp:txBody>
      <dsp:txXfrm>
        <a:off x="1801505" y="486958"/>
        <a:ext cx="1624195" cy="550084"/>
      </dsp:txXfrm>
    </dsp:sp>
    <dsp:sp modelId="{DB0C1B32-8C89-40DF-AB25-E38441C5B448}">
      <dsp:nvSpPr>
        <dsp:cNvPr id="0" name=""/>
        <dsp:cNvSpPr/>
      </dsp:nvSpPr>
      <dsp:spPr>
        <a:xfrm>
          <a:off x="3539644"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Server for JBOF</a:t>
          </a:r>
        </a:p>
      </dsp:txBody>
      <dsp:txXfrm>
        <a:off x="3569402" y="486958"/>
        <a:ext cx="1624195" cy="550084"/>
      </dsp:txXfrm>
    </dsp:sp>
    <dsp:sp modelId="{C62D971F-EA1B-4F10-B97E-F855DEE604D0}">
      <dsp:nvSpPr>
        <dsp:cNvPr id="0" name=""/>
        <dsp:cNvSpPr/>
      </dsp:nvSpPr>
      <dsp:spPr>
        <a:xfrm>
          <a:off x="5307541"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a:t>
          </a:r>
          <a:r>
            <a:rPr lang="en-US" sz="1300" kern="1200" dirty="0" err="1"/>
            <a:t>NVMe</a:t>
          </a:r>
          <a:r>
            <a:rPr lang="en-US" sz="1300" kern="1200" dirty="0"/>
            <a:t> Array</a:t>
          </a:r>
        </a:p>
      </dsp:txBody>
      <dsp:txXfrm>
        <a:off x="5337299" y="486958"/>
        <a:ext cx="1624195" cy="550084"/>
      </dsp:txXfrm>
    </dsp:sp>
    <dsp:sp modelId="{A8F5E68C-8B95-4D27-89DD-E95E52A8F30D}">
      <dsp:nvSpPr>
        <dsp:cNvPr id="0" name=""/>
        <dsp:cNvSpPr/>
      </dsp:nvSpPr>
      <dsp:spPr>
        <a:xfrm>
          <a:off x="7057548"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File and Block on Storage Array</a:t>
          </a:r>
        </a:p>
      </dsp:txBody>
      <dsp:txXfrm>
        <a:off x="7087306" y="486958"/>
        <a:ext cx="1624195" cy="550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47B6-FBF3-491E-AA81-AFFFACAAB361}">
      <dsp:nvSpPr>
        <dsp:cNvPr id="0" name=""/>
        <dsp:cNvSpPr/>
      </dsp:nvSpPr>
      <dsp:spPr>
        <a:xfrm>
          <a:off x="657224" y="0"/>
          <a:ext cx="7448550" cy="1524000"/>
        </a:xfrm>
        <a:prstGeom prst="rightArrow">
          <a:avLst/>
        </a:prstGeom>
        <a:solidFill>
          <a:schemeClr val="dk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BE6C288-AD33-4E01-8D8B-E071ED1016A9}">
      <dsp:nvSpPr>
        <dsp:cNvPr id="0" name=""/>
        <dsp:cNvSpPr/>
      </dsp:nvSpPr>
      <dsp:spPr>
        <a:xfrm>
          <a:off x="4019" y="457200"/>
          <a:ext cx="1646589" cy="6096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HDD in Server</a:t>
          </a:r>
        </a:p>
      </dsp:txBody>
      <dsp:txXfrm>
        <a:off x="33777" y="486958"/>
        <a:ext cx="1587073" cy="550084"/>
      </dsp:txXfrm>
    </dsp:sp>
    <dsp:sp modelId="{F74EB842-8CD9-4565-9B4B-D62603F79633}">
      <dsp:nvSpPr>
        <dsp:cNvPr id="0" name=""/>
        <dsp:cNvSpPr/>
      </dsp:nvSpPr>
      <dsp:spPr>
        <a:xfrm>
          <a:off x="1781112" y="457200"/>
          <a:ext cx="1646589" cy="6096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External JBOD</a:t>
          </a:r>
        </a:p>
      </dsp:txBody>
      <dsp:txXfrm>
        <a:off x="1810870" y="486958"/>
        <a:ext cx="1587073" cy="550084"/>
      </dsp:txXfrm>
    </dsp:sp>
    <dsp:sp modelId="{DB0C1B32-8C89-40DF-AB25-E38441C5B448}">
      <dsp:nvSpPr>
        <dsp:cNvPr id="0" name=""/>
        <dsp:cNvSpPr/>
      </dsp:nvSpPr>
      <dsp:spPr>
        <a:xfrm>
          <a:off x="3558205" y="457200"/>
          <a:ext cx="1646589" cy="6096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Server for JBOD</a:t>
          </a:r>
        </a:p>
      </dsp:txBody>
      <dsp:txXfrm>
        <a:off x="3587963" y="486958"/>
        <a:ext cx="1587073" cy="550084"/>
      </dsp:txXfrm>
    </dsp:sp>
    <dsp:sp modelId="{C62D971F-EA1B-4F10-B97E-F855DEE604D0}">
      <dsp:nvSpPr>
        <dsp:cNvPr id="0" name=""/>
        <dsp:cNvSpPr/>
      </dsp:nvSpPr>
      <dsp:spPr>
        <a:xfrm>
          <a:off x="5335298" y="457200"/>
          <a:ext cx="1646589" cy="6096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Array</a:t>
          </a:r>
        </a:p>
      </dsp:txBody>
      <dsp:txXfrm>
        <a:off x="5365056" y="486958"/>
        <a:ext cx="1587073" cy="550084"/>
      </dsp:txXfrm>
    </dsp:sp>
    <dsp:sp modelId="{A8F5E68C-8B95-4D27-89DD-E95E52A8F30D}">
      <dsp:nvSpPr>
        <dsp:cNvPr id="0" name=""/>
        <dsp:cNvSpPr/>
      </dsp:nvSpPr>
      <dsp:spPr>
        <a:xfrm>
          <a:off x="7084659" y="457200"/>
          <a:ext cx="1646589" cy="609600"/>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File and Block on Storage Array</a:t>
          </a:r>
        </a:p>
      </dsp:txBody>
      <dsp:txXfrm>
        <a:off x="7114417" y="486958"/>
        <a:ext cx="1587073" cy="550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847B6-FBF3-491E-AA81-AFFFACAAB361}">
      <dsp:nvSpPr>
        <dsp:cNvPr id="0" name=""/>
        <dsp:cNvSpPr/>
      </dsp:nvSpPr>
      <dsp:spPr>
        <a:xfrm>
          <a:off x="657224" y="0"/>
          <a:ext cx="7448550" cy="1524000"/>
        </a:xfrm>
        <a:prstGeom prst="rightArrow">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BE6C288-AD33-4E01-8D8B-E071ED1016A9}">
      <dsp:nvSpPr>
        <dsp:cNvPr id="0" name=""/>
        <dsp:cNvSpPr/>
      </dsp:nvSpPr>
      <dsp:spPr>
        <a:xfrm>
          <a:off x="3850"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PCIe</a:t>
          </a:r>
          <a:r>
            <a:rPr lang="en-US" sz="1300" kern="1200" dirty="0"/>
            <a:t>/</a:t>
          </a:r>
          <a:r>
            <a:rPr lang="en-US" sz="1300" kern="1200" dirty="0" err="1"/>
            <a:t>NVMe</a:t>
          </a:r>
          <a:r>
            <a:rPr lang="en-US" sz="1300" kern="1200" dirty="0"/>
            <a:t> Drives in Server</a:t>
          </a:r>
        </a:p>
      </dsp:txBody>
      <dsp:txXfrm>
        <a:off x="33608" y="486958"/>
        <a:ext cx="1624195" cy="550084"/>
      </dsp:txXfrm>
    </dsp:sp>
    <dsp:sp modelId="{F74EB842-8CD9-4565-9B4B-D62603F79633}">
      <dsp:nvSpPr>
        <dsp:cNvPr id="0" name=""/>
        <dsp:cNvSpPr/>
      </dsp:nvSpPr>
      <dsp:spPr>
        <a:xfrm>
          <a:off x="1771747"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err="1"/>
            <a:t>NVMe</a:t>
          </a:r>
          <a:r>
            <a:rPr lang="en-US" sz="1300" kern="1200" dirty="0"/>
            <a:t> External JBOF</a:t>
          </a:r>
        </a:p>
      </dsp:txBody>
      <dsp:txXfrm>
        <a:off x="1801505" y="486958"/>
        <a:ext cx="1624195" cy="550084"/>
      </dsp:txXfrm>
    </dsp:sp>
    <dsp:sp modelId="{DB0C1B32-8C89-40DF-AB25-E38441C5B448}">
      <dsp:nvSpPr>
        <dsp:cNvPr id="0" name=""/>
        <dsp:cNvSpPr/>
      </dsp:nvSpPr>
      <dsp:spPr>
        <a:xfrm>
          <a:off x="3539644"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Server for JBOF</a:t>
          </a:r>
        </a:p>
      </dsp:txBody>
      <dsp:txXfrm>
        <a:off x="3569402" y="486958"/>
        <a:ext cx="1624195" cy="550084"/>
      </dsp:txXfrm>
    </dsp:sp>
    <dsp:sp modelId="{C62D971F-EA1B-4F10-B97E-F855DEE604D0}">
      <dsp:nvSpPr>
        <dsp:cNvPr id="0" name=""/>
        <dsp:cNvSpPr/>
      </dsp:nvSpPr>
      <dsp:spPr>
        <a:xfrm>
          <a:off x="5307541"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Volume Management in </a:t>
          </a:r>
          <a:r>
            <a:rPr lang="en-US" sz="1300" kern="1200" dirty="0" err="1"/>
            <a:t>NVMe</a:t>
          </a:r>
          <a:r>
            <a:rPr lang="en-US" sz="1300" kern="1200" dirty="0"/>
            <a:t> Array</a:t>
          </a:r>
        </a:p>
      </dsp:txBody>
      <dsp:txXfrm>
        <a:off x="5337299" y="486958"/>
        <a:ext cx="1624195" cy="550084"/>
      </dsp:txXfrm>
    </dsp:sp>
    <dsp:sp modelId="{A8F5E68C-8B95-4D27-89DD-E95E52A8F30D}">
      <dsp:nvSpPr>
        <dsp:cNvPr id="0" name=""/>
        <dsp:cNvSpPr/>
      </dsp:nvSpPr>
      <dsp:spPr>
        <a:xfrm>
          <a:off x="7057548" y="457200"/>
          <a:ext cx="1683711" cy="60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File and Block on Storage Array</a:t>
          </a:r>
        </a:p>
      </dsp:txBody>
      <dsp:txXfrm>
        <a:off x="7087306" y="486958"/>
        <a:ext cx="1624195" cy="5500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0.01401</cdr:x>
      <cdr:y>0.10914</cdr:y>
    </cdr:from>
    <cdr:to>
      <cdr:x>0.12276</cdr:x>
      <cdr:y>0.16796</cdr:y>
    </cdr:to>
    <cdr:sp macro="" textlink="">
      <cdr:nvSpPr>
        <cdr:cNvPr id="2" name="TextBox 1"/>
        <cdr:cNvSpPr txBox="1"/>
      </cdr:nvSpPr>
      <cdr:spPr>
        <a:xfrm xmlns:a="http://schemas.openxmlformats.org/drawingml/2006/main">
          <a:off x="79396" y="411652"/>
          <a:ext cx="616327" cy="2218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IOPS</a:t>
          </a:r>
        </a:p>
      </cdr:txBody>
    </cdr:sp>
  </cdr:relSizeAnchor>
  <cdr:relSizeAnchor xmlns:cdr="http://schemas.openxmlformats.org/drawingml/2006/chartDrawing">
    <cdr:from>
      <cdr:x>0.82318</cdr:x>
      <cdr:y>0.87528</cdr:y>
    </cdr:from>
    <cdr:to>
      <cdr:x>0.96638</cdr:x>
      <cdr:y>0.92729</cdr:y>
    </cdr:to>
    <cdr:sp macro="" textlink="">
      <cdr:nvSpPr>
        <cdr:cNvPr id="3" name="TextBox 2"/>
        <cdr:cNvSpPr txBox="1"/>
      </cdr:nvSpPr>
      <cdr:spPr>
        <a:xfrm xmlns:a="http://schemas.openxmlformats.org/drawingml/2006/main">
          <a:off x="4665288" y="3301478"/>
          <a:ext cx="811568" cy="1961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a:t>Seconds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dirty="0">
              <a:latin typeface="+mn-lt"/>
            </a:endParaRPr>
          </a:p>
        </p:txBody>
      </p:sp>
      <p:sp>
        <p:nvSpPr>
          <p:cNvPr id="3" name="Date Placeholder 2"/>
          <p:cNvSpPr>
            <a:spLocks noGrp="1"/>
          </p:cNvSpPr>
          <p:nvPr>
            <p:ph type="dt" sz="quarter"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38ED21EF-1646-431D-87E1-4372984CC9F4}" type="datetimeFigureOut">
              <a:rPr lang="en-US">
                <a:latin typeface="+mn-lt"/>
              </a:rPr>
              <a:pPr>
                <a:defRPr/>
              </a:pPr>
              <a:t>3/27/2017</a:t>
            </a:fld>
            <a:endParaRPr lang="en-US" dirty="0">
              <a:latin typeface="+mn-lt"/>
            </a:endParaRPr>
          </a:p>
        </p:txBody>
      </p:sp>
      <p:sp>
        <p:nvSpPr>
          <p:cNvPr id="4" name="Footer Placeholder 3"/>
          <p:cNvSpPr>
            <a:spLocks noGrp="1"/>
          </p:cNvSpPr>
          <p:nvPr>
            <p:ph type="ftr" sz="quarter" idx="2"/>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dirty="0">
              <a:latin typeface="+mn-lt"/>
            </a:endParaRPr>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AF812EFC-5DA8-4918-AF48-019594BE3609}" type="slidenum">
              <a:rPr lang="en-US">
                <a:latin typeface="+mn-lt"/>
              </a:rPr>
              <a:pPr>
                <a:defRPr/>
              </a:pPr>
              <a:t>‹#›</a:t>
            </a:fld>
            <a:endParaRPr lang="en-US" dirty="0">
              <a:latin typeface="+mn-lt"/>
            </a:endParaRPr>
          </a:p>
        </p:txBody>
      </p:sp>
    </p:spTree>
    <p:extLst>
      <p:ext uri="{BB962C8B-B14F-4D97-AF65-F5344CB8AC3E}">
        <p14:creationId xmlns:p14="http://schemas.microsoft.com/office/powerpoint/2010/main" val="3455622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726" y="8620337"/>
            <a:ext cx="1233311" cy="3206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245" name="Rectangle 5"/>
          <p:cNvSpPr>
            <a:spLocks noGrp="1" noChangeArrowheads="1"/>
          </p:cNvSpPr>
          <p:nvPr>
            <p:ph type="body" sz="quarter" idx="3"/>
          </p:nvPr>
        </p:nvSpPr>
        <p:spPr bwMode="auto">
          <a:xfrm>
            <a:off x="331048" y="3232629"/>
            <a:ext cx="6348306" cy="5283754"/>
          </a:xfrm>
          <a:prstGeom prst="rect">
            <a:avLst/>
          </a:prstGeom>
          <a:noFill/>
          <a:ln w="9525">
            <a:noFill/>
            <a:miter lim="800000"/>
            <a:headEnd/>
            <a:tailEnd/>
          </a:ln>
          <a:effectLst/>
        </p:spPr>
        <p:txBody>
          <a:bodyPr vert="horz" wrap="square" lIns="0" tIns="0" rIns="0" bIns="0"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246" name="Rectangle 6"/>
          <p:cNvSpPr>
            <a:spLocks noGrp="1" noChangeArrowheads="1"/>
          </p:cNvSpPr>
          <p:nvPr>
            <p:ph type="ftr" sz="quarter" idx="4"/>
          </p:nvPr>
        </p:nvSpPr>
        <p:spPr bwMode="auto">
          <a:xfrm>
            <a:off x="1023357" y="8677287"/>
            <a:ext cx="3613825" cy="27708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endParaRPr lang="en-US" dirty="0"/>
          </a:p>
        </p:txBody>
      </p:sp>
      <p:sp>
        <p:nvSpPr>
          <p:cNvPr id="10247" name="Rectangle 7"/>
          <p:cNvSpPr>
            <a:spLocks noGrp="1" noChangeArrowheads="1"/>
          </p:cNvSpPr>
          <p:nvPr>
            <p:ph type="sldNum" sz="quarter" idx="5"/>
          </p:nvPr>
        </p:nvSpPr>
        <p:spPr bwMode="auto">
          <a:xfrm>
            <a:off x="331047" y="8677287"/>
            <a:ext cx="539210" cy="2721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000">
                <a:latin typeface="+mn-lt"/>
              </a:defRPr>
            </a:lvl1pPr>
          </a:lstStyle>
          <a:p>
            <a:pPr>
              <a:defRPr/>
            </a:pPr>
            <a:fld id="{CEA96130-80FE-450A-9D6E-2375B464A403}" type="slidenum">
              <a:rPr lang="en-US" smtClean="0"/>
              <a:pPr>
                <a:defRPr/>
              </a:pPr>
              <a:t>‹#›</a:t>
            </a:fld>
            <a:endParaRPr lang="en-US" dirty="0"/>
          </a:p>
        </p:txBody>
      </p:sp>
      <p:sp>
        <p:nvSpPr>
          <p:cNvPr id="8" name="Slide Image Placeholder 7"/>
          <p:cNvSpPr>
            <a:spLocks noGrp="1" noRot="1" noChangeAspect="1"/>
          </p:cNvSpPr>
          <p:nvPr>
            <p:ph type="sldImg" idx="2"/>
          </p:nvPr>
        </p:nvSpPr>
        <p:spPr>
          <a:xfrm>
            <a:off x="987425" y="287338"/>
            <a:ext cx="5035550" cy="2832100"/>
          </a:xfrm>
          <a:prstGeom prst="rect">
            <a:avLst/>
          </a:prstGeom>
          <a:noFill/>
          <a:ln w="12700">
            <a:solidFill>
              <a:prstClr val="black"/>
            </a:solidFill>
          </a:ln>
        </p:spPr>
        <p:txBody>
          <a:bodyPr vert="horz" lIns="93177" tIns="46589" rIns="93177" bIns="46589" rtlCol="0" anchor="ctr"/>
          <a:lstStyle/>
          <a:p>
            <a:endParaRPr lang="en-US"/>
          </a:p>
        </p:txBody>
      </p:sp>
    </p:spTree>
    <p:extLst>
      <p:ext uri="{BB962C8B-B14F-4D97-AF65-F5344CB8AC3E}">
        <p14:creationId xmlns:p14="http://schemas.microsoft.com/office/powerpoint/2010/main" val="1070710181"/>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20000"/>
      </a:spcBef>
      <a:spcAft>
        <a:spcPct val="20000"/>
      </a:spcAft>
      <a:defRPr sz="1200" kern="1200">
        <a:solidFill>
          <a:schemeClr val="tx1"/>
        </a:solidFill>
        <a:latin typeface="+mn-lt"/>
        <a:ea typeface="+mn-ea"/>
        <a:cs typeface="+mn-cs"/>
      </a:defRPr>
    </a:lvl1pPr>
    <a:lvl2pPr marL="457096" algn="l" rtl="0" eaLnBrk="0" fontAlgn="base" hangingPunct="0">
      <a:lnSpc>
        <a:spcPct val="90000"/>
      </a:lnSpc>
      <a:spcBef>
        <a:spcPct val="20000"/>
      </a:spcBef>
      <a:spcAft>
        <a:spcPct val="20000"/>
      </a:spcAft>
      <a:defRPr sz="1200" kern="1200">
        <a:solidFill>
          <a:schemeClr val="tx1"/>
        </a:solidFill>
        <a:latin typeface="+mn-lt"/>
        <a:ea typeface="+mn-ea"/>
        <a:cs typeface="+mn-cs"/>
      </a:defRPr>
    </a:lvl2pPr>
    <a:lvl3pPr marL="914192" algn="l" rtl="0" eaLnBrk="0" fontAlgn="base" hangingPunct="0">
      <a:lnSpc>
        <a:spcPct val="90000"/>
      </a:lnSpc>
      <a:spcBef>
        <a:spcPct val="20000"/>
      </a:spcBef>
      <a:spcAft>
        <a:spcPct val="20000"/>
      </a:spcAft>
      <a:defRPr sz="1200" kern="1200">
        <a:solidFill>
          <a:schemeClr val="tx1"/>
        </a:solidFill>
        <a:latin typeface="+mn-lt"/>
        <a:ea typeface="+mn-ea"/>
        <a:cs typeface="+mn-cs"/>
      </a:defRPr>
    </a:lvl3pPr>
    <a:lvl4pPr marL="1371288" algn="l" rtl="0" eaLnBrk="0" fontAlgn="base" hangingPunct="0">
      <a:lnSpc>
        <a:spcPct val="90000"/>
      </a:lnSpc>
      <a:spcBef>
        <a:spcPct val="20000"/>
      </a:spcBef>
      <a:spcAft>
        <a:spcPct val="20000"/>
      </a:spcAft>
      <a:defRPr sz="1200" kern="1200">
        <a:solidFill>
          <a:schemeClr val="tx1"/>
        </a:solidFill>
        <a:latin typeface="+mn-lt"/>
        <a:ea typeface="+mn-ea"/>
        <a:cs typeface="+mn-cs"/>
      </a:defRPr>
    </a:lvl4pPr>
    <a:lvl5pPr marL="1828385" algn="l" rtl="0" eaLnBrk="0" fontAlgn="base" hangingPunct="0">
      <a:lnSpc>
        <a:spcPct val="90000"/>
      </a:lnSpc>
      <a:spcBef>
        <a:spcPct val="20000"/>
      </a:spcBef>
      <a:spcAft>
        <a:spcPct val="20000"/>
      </a:spcAft>
      <a:defRPr sz="1200" kern="1200">
        <a:solidFill>
          <a:schemeClr val="tx1"/>
        </a:solidFill>
        <a:latin typeface="+mn-lt"/>
        <a:ea typeface="+mn-ea"/>
        <a:cs typeface="+mn-cs"/>
      </a:defRPr>
    </a:lvl5pPr>
    <a:lvl6pPr marL="2285480" algn="l" defTabSz="914192" rtl="0" eaLnBrk="1" latinLnBrk="0" hangingPunct="1">
      <a:defRPr sz="1200" kern="1200">
        <a:solidFill>
          <a:schemeClr val="tx1"/>
        </a:solidFill>
        <a:latin typeface="+mn-lt"/>
        <a:ea typeface="+mn-ea"/>
        <a:cs typeface="+mn-cs"/>
      </a:defRPr>
    </a:lvl6pPr>
    <a:lvl7pPr marL="2742577" algn="l" defTabSz="914192" rtl="0" eaLnBrk="1" latinLnBrk="0" hangingPunct="1">
      <a:defRPr sz="1200" kern="1200">
        <a:solidFill>
          <a:schemeClr val="tx1"/>
        </a:solidFill>
        <a:latin typeface="+mn-lt"/>
        <a:ea typeface="+mn-ea"/>
        <a:cs typeface="+mn-cs"/>
      </a:defRPr>
    </a:lvl7pPr>
    <a:lvl8pPr marL="3199673" algn="l" defTabSz="914192" rtl="0" eaLnBrk="1" latinLnBrk="0" hangingPunct="1">
      <a:defRPr sz="1200" kern="1200">
        <a:solidFill>
          <a:schemeClr val="tx1"/>
        </a:solidFill>
        <a:latin typeface="+mn-lt"/>
        <a:ea typeface="+mn-ea"/>
        <a:cs typeface="+mn-cs"/>
      </a:defRPr>
    </a:lvl8pPr>
    <a:lvl9pPr marL="3656769" algn="l" defTabSz="9141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21</a:t>
            </a:fld>
            <a:endParaRPr lang="en-US" dirty="0"/>
          </a:p>
        </p:txBody>
      </p:sp>
    </p:spTree>
    <p:extLst>
      <p:ext uri="{BB962C8B-B14F-4D97-AF65-F5344CB8AC3E}">
        <p14:creationId xmlns:p14="http://schemas.microsoft.com/office/powerpoint/2010/main" val="1920720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22</a:t>
            </a:fld>
            <a:endParaRPr lang="en-US" dirty="0"/>
          </a:p>
        </p:txBody>
      </p:sp>
    </p:spTree>
    <p:extLst>
      <p:ext uri="{BB962C8B-B14F-4D97-AF65-F5344CB8AC3E}">
        <p14:creationId xmlns:p14="http://schemas.microsoft.com/office/powerpoint/2010/main" val="64412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25</a:t>
            </a:fld>
            <a:endParaRPr lang="en-US" dirty="0"/>
          </a:p>
        </p:txBody>
      </p:sp>
    </p:spTree>
    <p:extLst>
      <p:ext uri="{BB962C8B-B14F-4D97-AF65-F5344CB8AC3E}">
        <p14:creationId xmlns:p14="http://schemas.microsoft.com/office/powerpoint/2010/main" val="378518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26</a:t>
            </a:fld>
            <a:endParaRPr lang="en-US" dirty="0"/>
          </a:p>
        </p:txBody>
      </p:sp>
    </p:spTree>
    <p:extLst>
      <p:ext uri="{BB962C8B-B14F-4D97-AF65-F5344CB8AC3E}">
        <p14:creationId xmlns:p14="http://schemas.microsoft.com/office/powerpoint/2010/main" val="844782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28</a:t>
            </a:fld>
            <a:endParaRPr lang="en-US" dirty="0"/>
          </a:p>
        </p:txBody>
      </p:sp>
    </p:spTree>
    <p:extLst>
      <p:ext uri="{BB962C8B-B14F-4D97-AF65-F5344CB8AC3E}">
        <p14:creationId xmlns:p14="http://schemas.microsoft.com/office/powerpoint/2010/main" val="26104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29</a:t>
            </a:fld>
            <a:endParaRPr lang="en-US" dirty="0"/>
          </a:p>
        </p:txBody>
      </p:sp>
    </p:spTree>
    <p:extLst>
      <p:ext uri="{BB962C8B-B14F-4D97-AF65-F5344CB8AC3E}">
        <p14:creationId xmlns:p14="http://schemas.microsoft.com/office/powerpoint/2010/main" val="4213962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31</a:t>
            </a:fld>
            <a:endParaRPr lang="en-US" dirty="0"/>
          </a:p>
        </p:txBody>
      </p:sp>
    </p:spTree>
    <p:extLst>
      <p:ext uri="{BB962C8B-B14F-4D97-AF65-F5344CB8AC3E}">
        <p14:creationId xmlns:p14="http://schemas.microsoft.com/office/powerpoint/2010/main" val="789145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35</a:t>
            </a:fld>
            <a:endParaRPr lang="en-US" dirty="0"/>
          </a:p>
        </p:txBody>
      </p:sp>
    </p:spTree>
    <p:extLst>
      <p:ext uri="{BB962C8B-B14F-4D97-AF65-F5344CB8AC3E}">
        <p14:creationId xmlns:p14="http://schemas.microsoft.com/office/powerpoint/2010/main" val="220364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37</a:t>
            </a:fld>
            <a:endParaRPr lang="en-US" dirty="0"/>
          </a:p>
        </p:txBody>
      </p:sp>
    </p:spTree>
    <p:extLst>
      <p:ext uri="{BB962C8B-B14F-4D97-AF65-F5344CB8AC3E}">
        <p14:creationId xmlns:p14="http://schemas.microsoft.com/office/powerpoint/2010/main" val="2387658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40</a:t>
            </a:fld>
            <a:endParaRPr lang="en-US" dirty="0"/>
          </a:p>
        </p:txBody>
      </p:sp>
    </p:spTree>
    <p:extLst>
      <p:ext uri="{BB962C8B-B14F-4D97-AF65-F5344CB8AC3E}">
        <p14:creationId xmlns:p14="http://schemas.microsoft.com/office/powerpoint/2010/main" val="323112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3</a:t>
            </a:fld>
            <a:endParaRPr lang="en-US" dirty="0"/>
          </a:p>
        </p:txBody>
      </p:sp>
    </p:spTree>
    <p:extLst>
      <p:ext uri="{BB962C8B-B14F-4D97-AF65-F5344CB8AC3E}">
        <p14:creationId xmlns:p14="http://schemas.microsoft.com/office/powerpoint/2010/main" val="2202512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46</a:t>
            </a:fld>
            <a:endParaRPr lang="en-US" dirty="0"/>
          </a:p>
        </p:txBody>
      </p:sp>
    </p:spTree>
    <p:extLst>
      <p:ext uri="{BB962C8B-B14F-4D97-AF65-F5344CB8AC3E}">
        <p14:creationId xmlns:p14="http://schemas.microsoft.com/office/powerpoint/2010/main" val="509933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47</a:t>
            </a:fld>
            <a:endParaRPr lang="en-US" dirty="0"/>
          </a:p>
        </p:txBody>
      </p:sp>
    </p:spTree>
    <p:extLst>
      <p:ext uri="{BB962C8B-B14F-4D97-AF65-F5344CB8AC3E}">
        <p14:creationId xmlns:p14="http://schemas.microsoft.com/office/powerpoint/2010/main" val="3752180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48</a:t>
            </a:fld>
            <a:endParaRPr lang="en-US" dirty="0"/>
          </a:p>
        </p:txBody>
      </p:sp>
    </p:spTree>
    <p:extLst>
      <p:ext uri="{BB962C8B-B14F-4D97-AF65-F5344CB8AC3E}">
        <p14:creationId xmlns:p14="http://schemas.microsoft.com/office/powerpoint/2010/main" val="18449348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49</a:t>
            </a:fld>
            <a:endParaRPr lang="en-US" dirty="0"/>
          </a:p>
        </p:txBody>
      </p:sp>
    </p:spTree>
    <p:extLst>
      <p:ext uri="{BB962C8B-B14F-4D97-AF65-F5344CB8AC3E}">
        <p14:creationId xmlns:p14="http://schemas.microsoft.com/office/powerpoint/2010/main" val="2976412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51</a:t>
            </a:fld>
            <a:endParaRPr lang="en-US" dirty="0"/>
          </a:p>
        </p:txBody>
      </p:sp>
    </p:spTree>
    <p:extLst>
      <p:ext uri="{BB962C8B-B14F-4D97-AF65-F5344CB8AC3E}">
        <p14:creationId xmlns:p14="http://schemas.microsoft.com/office/powerpoint/2010/main" val="24766792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55</a:t>
            </a:fld>
            <a:endParaRPr lang="en-US" dirty="0"/>
          </a:p>
        </p:txBody>
      </p:sp>
    </p:spTree>
    <p:extLst>
      <p:ext uri="{BB962C8B-B14F-4D97-AF65-F5344CB8AC3E}">
        <p14:creationId xmlns:p14="http://schemas.microsoft.com/office/powerpoint/2010/main" val="2980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58</a:t>
            </a:fld>
            <a:endParaRPr lang="en-US" dirty="0"/>
          </a:p>
        </p:txBody>
      </p:sp>
    </p:spTree>
    <p:extLst>
      <p:ext uri="{BB962C8B-B14F-4D97-AF65-F5344CB8AC3E}">
        <p14:creationId xmlns:p14="http://schemas.microsoft.com/office/powerpoint/2010/main" val="25103489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62</a:t>
            </a:fld>
            <a:endParaRPr lang="en-US" dirty="0"/>
          </a:p>
        </p:txBody>
      </p:sp>
    </p:spTree>
    <p:extLst>
      <p:ext uri="{BB962C8B-B14F-4D97-AF65-F5344CB8AC3E}">
        <p14:creationId xmlns:p14="http://schemas.microsoft.com/office/powerpoint/2010/main" val="1841206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64</a:t>
            </a:fld>
            <a:endParaRPr lang="en-US" dirty="0"/>
          </a:p>
        </p:txBody>
      </p:sp>
    </p:spTree>
    <p:extLst>
      <p:ext uri="{BB962C8B-B14F-4D97-AF65-F5344CB8AC3E}">
        <p14:creationId xmlns:p14="http://schemas.microsoft.com/office/powerpoint/2010/main" val="2623997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65</a:t>
            </a:fld>
            <a:endParaRPr lang="en-US" dirty="0"/>
          </a:p>
        </p:txBody>
      </p:sp>
    </p:spTree>
    <p:extLst>
      <p:ext uri="{BB962C8B-B14F-4D97-AF65-F5344CB8AC3E}">
        <p14:creationId xmlns:p14="http://schemas.microsoft.com/office/powerpoint/2010/main" val="3196368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100s of TB per rack-unit, all thin-provisioned</a:t>
            </a:r>
          </a:p>
          <a:p>
            <a:r>
              <a:rPr lang="en-US" dirty="0">
                <a:solidFill>
                  <a:schemeClr val="bg1"/>
                </a:solidFill>
              </a:rPr>
              <a:t>Latency of DAS SSDs</a:t>
            </a:r>
          </a:p>
          <a:p>
            <a:r>
              <a:rPr lang="en-US" dirty="0">
                <a:solidFill>
                  <a:schemeClr val="bg1"/>
                </a:solidFill>
              </a:rPr>
              <a:t>10s of millions of IOPS and over 100 GB/s Bandwidth</a:t>
            </a:r>
          </a:p>
          <a:p>
            <a:r>
              <a:rPr lang="en-US" dirty="0">
                <a:solidFill>
                  <a:schemeClr val="bg1"/>
                </a:solidFill>
              </a:rPr>
              <a:t>10+ 40 </a:t>
            </a:r>
            <a:r>
              <a:rPr lang="en-US" dirty="0" err="1">
                <a:solidFill>
                  <a:schemeClr val="bg1"/>
                </a:solidFill>
              </a:rPr>
              <a:t>GBe</a:t>
            </a:r>
            <a:r>
              <a:rPr lang="en-US" dirty="0">
                <a:solidFill>
                  <a:schemeClr val="bg1"/>
                </a:solidFill>
              </a:rPr>
              <a:t> ports per rack-unit</a:t>
            </a:r>
          </a:p>
          <a:p>
            <a:r>
              <a:rPr lang="en-US" dirty="0">
                <a:solidFill>
                  <a:schemeClr val="bg1"/>
                </a:solidFill>
              </a:rPr>
              <a:t>Pay as you grow scalability</a:t>
            </a:r>
          </a:p>
          <a:p>
            <a:r>
              <a:rPr lang="en-US" dirty="0">
                <a:solidFill>
                  <a:schemeClr val="bg1"/>
                </a:solidFill>
              </a:rPr>
              <a:t>Standard Ethernet Support</a:t>
            </a:r>
          </a:p>
          <a:p>
            <a:r>
              <a:rPr lang="en-US" dirty="0">
                <a:solidFill>
                  <a:schemeClr val="bg1"/>
                </a:solidFill>
              </a:rPr>
              <a:t>No custom client hardware required</a:t>
            </a:r>
          </a:p>
          <a:p>
            <a:r>
              <a:rPr lang="en-US" dirty="0">
                <a:solidFill>
                  <a:schemeClr val="bg1"/>
                </a:solidFill>
              </a:rPr>
              <a:t>Standards-based protocols</a:t>
            </a:r>
          </a:p>
          <a:p>
            <a:r>
              <a:rPr lang="en-US" dirty="0">
                <a:solidFill>
                  <a:schemeClr val="bg1"/>
                </a:solidFill>
              </a:rPr>
              <a:t>Cost of typical All-Flash-Array</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a:t>
            </a:fld>
            <a:endParaRPr lang="en-US" dirty="0"/>
          </a:p>
        </p:txBody>
      </p:sp>
    </p:spTree>
    <p:extLst>
      <p:ext uri="{BB962C8B-B14F-4D97-AF65-F5344CB8AC3E}">
        <p14:creationId xmlns:p14="http://schemas.microsoft.com/office/powerpoint/2010/main" val="247460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67</a:t>
            </a:fld>
            <a:endParaRPr lang="en-US" dirty="0"/>
          </a:p>
        </p:txBody>
      </p:sp>
    </p:spTree>
    <p:extLst>
      <p:ext uri="{BB962C8B-B14F-4D97-AF65-F5344CB8AC3E}">
        <p14:creationId xmlns:p14="http://schemas.microsoft.com/office/powerpoint/2010/main" val="40602720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69</a:t>
            </a:fld>
            <a:endParaRPr lang="en-US" dirty="0"/>
          </a:p>
        </p:txBody>
      </p:sp>
    </p:spTree>
    <p:extLst>
      <p:ext uri="{BB962C8B-B14F-4D97-AF65-F5344CB8AC3E}">
        <p14:creationId xmlns:p14="http://schemas.microsoft.com/office/powerpoint/2010/main" val="20687417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70</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72</a:t>
            </a:fld>
            <a:endParaRPr lang="en-US" dirty="0"/>
          </a:p>
        </p:txBody>
      </p:sp>
    </p:spTree>
    <p:extLst>
      <p:ext uri="{BB962C8B-B14F-4D97-AF65-F5344CB8AC3E}">
        <p14:creationId xmlns:p14="http://schemas.microsoft.com/office/powerpoint/2010/main" val="35875665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73</a:t>
            </a:fld>
            <a:endParaRPr lang="en-US" dirty="0"/>
          </a:p>
        </p:txBody>
      </p:sp>
    </p:spTree>
    <p:extLst>
      <p:ext uri="{BB962C8B-B14F-4D97-AF65-F5344CB8AC3E}">
        <p14:creationId xmlns:p14="http://schemas.microsoft.com/office/powerpoint/2010/main" val="2109726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74</a:t>
            </a:fld>
            <a:endParaRPr lang="en-US" dirty="0"/>
          </a:p>
        </p:txBody>
      </p:sp>
    </p:spTree>
    <p:extLst>
      <p:ext uri="{BB962C8B-B14F-4D97-AF65-F5344CB8AC3E}">
        <p14:creationId xmlns:p14="http://schemas.microsoft.com/office/powerpoint/2010/main" val="2540911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75</a:t>
            </a:fld>
            <a:endParaRPr lang="en-US" dirty="0"/>
          </a:p>
        </p:txBody>
      </p:sp>
    </p:spTree>
    <p:extLst>
      <p:ext uri="{BB962C8B-B14F-4D97-AF65-F5344CB8AC3E}">
        <p14:creationId xmlns:p14="http://schemas.microsoft.com/office/powerpoint/2010/main" val="38788268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78</a:t>
            </a:fld>
            <a:endParaRPr lang="en-US" dirty="0"/>
          </a:p>
        </p:txBody>
      </p:sp>
    </p:spTree>
    <p:extLst>
      <p:ext uri="{BB962C8B-B14F-4D97-AF65-F5344CB8AC3E}">
        <p14:creationId xmlns:p14="http://schemas.microsoft.com/office/powerpoint/2010/main" val="3454376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79</a:t>
            </a:fld>
            <a:endParaRPr lang="en-US" dirty="0"/>
          </a:p>
        </p:txBody>
      </p:sp>
    </p:spTree>
    <p:extLst>
      <p:ext uri="{BB962C8B-B14F-4D97-AF65-F5344CB8AC3E}">
        <p14:creationId xmlns:p14="http://schemas.microsoft.com/office/powerpoint/2010/main" val="4260426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80</a:t>
            </a:fld>
            <a:endParaRPr lang="en-US" dirty="0"/>
          </a:p>
        </p:txBody>
      </p:sp>
    </p:spTree>
    <p:extLst>
      <p:ext uri="{BB962C8B-B14F-4D97-AF65-F5344CB8AC3E}">
        <p14:creationId xmlns:p14="http://schemas.microsoft.com/office/powerpoint/2010/main" val="3318910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9</a:t>
            </a:fld>
            <a:endParaRPr lang="en-US" dirty="0"/>
          </a:p>
        </p:txBody>
      </p:sp>
    </p:spTree>
    <p:extLst>
      <p:ext uri="{BB962C8B-B14F-4D97-AF65-F5344CB8AC3E}">
        <p14:creationId xmlns:p14="http://schemas.microsoft.com/office/powerpoint/2010/main" val="12786496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81</a:t>
            </a:fld>
            <a:endParaRPr lang="en-US" dirty="0"/>
          </a:p>
        </p:txBody>
      </p:sp>
    </p:spTree>
    <p:extLst>
      <p:ext uri="{BB962C8B-B14F-4D97-AF65-F5344CB8AC3E}">
        <p14:creationId xmlns:p14="http://schemas.microsoft.com/office/powerpoint/2010/main" val="7502983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82</a:t>
            </a:fld>
            <a:endParaRPr lang="en-US" dirty="0"/>
          </a:p>
        </p:txBody>
      </p:sp>
    </p:spTree>
    <p:extLst>
      <p:ext uri="{BB962C8B-B14F-4D97-AF65-F5344CB8AC3E}">
        <p14:creationId xmlns:p14="http://schemas.microsoft.com/office/powerpoint/2010/main" val="306730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100s of TB per rack-unit, all thin-provisioned</a:t>
            </a:r>
          </a:p>
          <a:p>
            <a:r>
              <a:rPr lang="en-US" dirty="0">
                <a:solidFill>
                  <a:schemeClr val="bg1"/>
                </a:solidFill>
              </a:rPr>
              <a:t>Latency of DAS SSDs</a:t>
            </a:r>
          </a:p>
          <a:p>
            <a:r>
              <a:rPr lang="en-US" dirty="0">
                <a:solidFill>
                  <a:schemeClr val="bg1"/>
                </a:solidFill>
              </a:rPr>
              <a:t>10s of millions of IOPS and over 100 GB/s Bandwidth</a:t>
            </a:r>
          </a:p>
          <a:p>
            <a:r>
              <a:rPr lang="en-US" dirty="0">
                <a:solidFill>
                  <a:schemeClr val="bg1"/>
                </a:solidFill>
              </a:rPr>
              <a:t>10+ 40 </a:t>
            </a:r>
            <a:r>
              <a:rPr lang="en-US" dirty="0" err="1">
                <a:solidFill>
                  <a:schemeClr val="bg1"/>
                </a:solidFill>
              </a:rPr>
              <a:t>GBe</a:t>
            </a:r>
            <a:r>
              <a:rPr lang="en-US" dirty="0">
                <a:solidFill>
                  <a:schemeClr val="bg1"/>
                </a:solidFill>
              </a:rPr>
              <a:t> ports per rack-unit</a:t>
            </a:r>
          </a:p>
          <a:p>
            <a:r>
              <a:rPr lang="en-US" dirty="0">
                <a:solidFill>
                  <a:schemeClr val="bg1"/>
                </a:solidFill>
              </a:rPr>
              <a:t>Pay as you grow scalability</a:t>
            </a:r>
          </a:p>
          <a:p>
            <a:r>
              <a:rPr lang="en-US" dirty="0">
                <a:solidFill>
                  <a:schemeClr val="bg1"/>
                </a:solidFill>
              </a:rPr>
              <a:t>Standard Ethernet Support</a:t>
            </a:r>
          </a:p>
          <a:p>
            <a:r>
              <a:rPr lang="en-US" dirty="0">
                <a:solidFill>
                  <a:schemeClr val="bg1"/>
                </a:solidFill>
              </a:rPr>
              <a:t>No custom client hardware required</a:t>
            </a:r>
          </a:p>
          <a:p>
            <a:r>
              <a:rPr lang="en-US" dirty="0">
                <a:solidFill>
                  <a:schemeClr val="bg1"/>
                </a:solidFill>
              </a:rPr>
              <a:t>Standards-based protocols</a:t>
            </a:r>
          </a:p>
          <a:p>
            <a:r>
              <a:rPr lang="en-US" dirty="0">
                <a:solidFill>
                  <a:schemeClr val="bg1"/>
                </a:solidFill>
              </a:rPr>
              <a:t>Cost of typical All-Flash-Array</a:t>
            </a:r>
          </a:p>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11</a:t>
            </a:fld>
            <a:endParaRPr lang="en-US" dirty="0"/>
          </a:p>
        </p:txBody>
      </p:sp>
    </p:spTree>
    <p:extLst>
      <p:ext uri="{BB962C8B-B14F-4D97-AF65-F5344CB8AC3E}">
        <p14:creationId xmlns:p14="http://schemas.microsoft.com/office/powerpoint/2010/main" val="1126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287338"/>
            <a:ext cx="5035550" cy="2832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15</a:t>
            </a:fld>
            <a:endParaRPr lang="en-US" dirty="0"/>
          </a:p>
        </p:txBody>
      </p:sp>
    </p:spTree>
    <p:extLst>
      <p:ext uri="{BB962C8B-B14F-4D97-AF65-F5344CB8AC3E}">
        <p14:creationId xmlns:p14="http://schemas.microsoft.com/office/powerpoint/2010/main" val="349163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(Only use this slide if the audience is not familiar with NVMe.  But since that will describe &gt;90% of the audiences for the next year or so… :^))</a:t>
            </a:r>
          </a:p>
          <a:p>
            <a:endParaRPr lang="en-US" dirty="0"/>
          </a:p>
          <a:p>
            <a:r>
              <a:rPr lang="en-US" dirty="0"/>
              <a:t>The I/O stack for all operating systems and SAN transports has a long and distinguished career.  Whether </a:t>
            </a:r>
            <a:r>
              <a:rPr lang="en-US" dirty="0" err="1"/>
              <a:t>FibreChannel</a:t>
            </a:r>
            <a:r>
              <a:rPr lang="en-US" dirty="0"/>
              <a:t> or iSCSI for SAN, or NFS, SMB or CIFS for NAS, and especially for SCSI for DAS, the technology is well understood and available from everyone.  But because it was designed in the days of 5 ¼” floppies (SCSI stands for Small Computer Systems Interconnect, and was introduced in 1981!), it simply can’t handle the incredible performance of today’s Flash products, whether inside or outside the server’s skin.  Because all of the SAN and NAS protocols drop down to SCSI over PCI inside the server, they are all based around processor interrupts and a single I/O queue, forcing all I/O to be done as described by SAS: Serial Attached SCSI.  In effect, the I/O from all of your expensive Flash arrays are being squeezed down into a single serial port designed for a 5400 RPM hard drive.</a:t>
            </a:r>
          </a:p>
          <a:p>
            <a:endParaRPr lang="en-US" dirty="0"/>
          </a:p>
          <a:p>
            <a:r>
              <a:rPr lang="en-US" dirty="0"/>
              <a:t>&lt;CLICK&gt; The industry finally got around to recognizing the problem, and proposed a solution to the problem.  This is called Non Volatile Memory express, or NVMe.  First, NVMe is a transport protocol, which replaces existing protocols like SCSI, SAS and SATA inside the server over PCIe.  But it gets rid of a lot of the problems of those protocols:</a:t>
            </a:r>
          </a:p>
          <a:p>
            <a:endParaRPr lang="en-US" dirty="0"/>
          </a:p>
          <a:p>
            <a:pPr marL="228600" indent="-228600">
              <a:buAutoNum type="arabicParenR"/>
            </a:pPr>
            <a:r>
              <a:rPr lang="en-US" dirty="0"/>
              <a:t>NVMe bypasses kernel mode for I/O, and uses your user memory for Direct Memory Access inside the server, and Remote Direct Access Memory for SAN and NAS solutions.  Effectively, you treat all devices, either local or remote, as if they were local and you have direct memory access to the device for both reads and writes.</a:t>
            </a:r>
          </a:p>
          <a:p>
            <a:pPr marL="228600" indent="-228600">
              <a:buAutoNum type="arabicParenR"/>
            </a:pPr>
            <a:r>
              <a:rPr lang="en-US" dirty="0"/>
              <a:t>NVMe simply doesn’t use interrupts (which are terribly slow for modern devices) but uses RDMA semaphores to let you know when a read or write is finished.</a:t>
            </a:r>
          </a:p>
          <a:p>
            <a:pPr marL="228600" indent="-228600">
              <a:buAutoNum type="arabicParenR"/>
            </a:pPr>
            <a:r>
              <a:rPr lang="en-US" dirty="0"/>
              <a:t>NVMe gets rid of the single I/O queue per system and implements queues of 64K *PER CORE*, and the architecture allows up to 64K queues per device, so you can have a lot of I/O going on at the same time.  And finally,</a:t>
            </a:r>
          </a:p>
          <a:p>
            <a:pPr marL="228600" indent="-228600">
              <a:buAutoNum type="arabicParenR"/>
            </a:pPr>
            <a:r>
              <a:rPr lang="en-US" dirty="0"/>
              <a:t>&lt;CLICK&gt; NVMe doesn’t use the SCSI stack.  SCSI is simply too slow, with too much overhead, and too much code that was designed for floppy diskettes that is kept around for compatibility reasons, to have any place in ultra-high-speed Flash devices.  Multiple groups have measured it, and the results are consistent: moving from SCSI to NVMe will reduce the CPU overhead and I/O latency by more than half, removing a bottleneck which is slowing down existing devices.</a:t>
            </a:r>
          </a:p>
          <a:p>
            <a:pPr marL="0" indent="0">
              <a:buNone/>
            </a:pPr>
            <a:endParaRPr lang="en-US" dirty="0"/>
          </a:p>
          <a:p>
            <a:pPr marL="0" indent="0">
              <a:buNone/>
            </a:pPr>
            <a:r>
              <a:rPr lang="en-US" dirty="0"/>
              <a:t>The advantages of this are many:</a:t>
            </a:r>
          </a:p>
          <a:p>
            <a:pPr marL="0" indent="0">
              <a:buNone/>
            </a:pPr>
            <a:endParaRPr lang="en-US" dirty="0"/>
          </a:p>
          <a:p>
            <a:pPr marL="0" indent="0">
              <a:buNone/>
            </a:pPr>
            <a:r>
              <a:rPr lang="en-US" dirty="0"/>
              <a:t>&lt;CLICK&gt; It scales linearly with the number of CPUs.   Each core has its own I/O queue with a potential I/O queue depth of 64 thousand entries, and does its own I/O with local user mode memory, with no interrupts, just memory accesses.</a:t>
            </a:r>
          </a:p>
          <a:p>
            <a:pPr marL="0" indent="0">
              <a:buNone/>
            </a:pPr>
            <a:endParaRPr lang="en-US" dirty="0"/>
          </a:p>
          <a:p>
            <a:pPr marL="0" indent="0">
              <a:buNone/>
            </a:pPr>
            <a:r>
              <a:rPr lang="en-US" dirty="0"/>
              <a:t>&lt;CLICK&gt; The data is transferred to and from user mode memory, directly to and from the target storage device.  In the other transports, a write involves copying the data from user mode memory to kernel mode memory, possibly then copying it again to the PCIe card’s memory, and then placed on the transport line.  For reads, the data is often take from the transport line into the PCIe card’s memory, copied to kernel mode memory, and then copied again to user mode memory.  Each copy is done at memory speeds, but they still take time.  NVMe eliminates all of those copies.</a:t>
            </a:r>
          </a:p>
          <a:p>
            <a:pPr marL="0" indent="0">
              <a:buNone/>
            </a:pPr>
            <a:endParaRPr lang="en-US" dirty="0"/>
          </a:p>
          <a:p>
            <a:pPr marL="0" indent="0">
              <a:buNone/>
            </a:pPr>
            <a:r>
              <a:rPr lang="en-US" dirty="0"/>
              <a:t>&lt;CLICK&gt; The net effect of eliminating interrupts, eliminating huge chunks of the I/O stack and eliminating the data copies, while allowing all of the processors to work in parallel, is to reduce the latency of the I/O to sub micro-second.</a:t>
            </a:r>
          </a:p>
          <a:p>
            <a:pPr marL="0" indent="0">
              <a:buNone/>
            </a:pPr>
            <a:endParaRPr lang="en-US" dirty="0"/>
          </a:p>
          <a:p>
            <a:pPr marL="0" indent="0">
              <a:buNone/>
            </a:pPr>
            <a:r>
              <a:rPr lang="en-US" dirty="0"/>
              <a:t>&lt;CLICK&gt; NVMe and NVMe over Fabric use exactly the same I/O stack, because they both use RDMA.  So the protocol you use to talk to local SSDs and the protocol you use to talk to a SAN based SSD, are identical.  NVMe SSDs inside the server are common today, and are demonstrating dramatic performance gains over SAS and SATA SSDs.  Because local NVMe and NVMe over Fabric uses the same I/O stack, this same kind of reduction in overhead and increase in performance is available today in the SAN as well.</a:t>
            </a:r>
          </a:p>
          <a:p>
            <a:pPr marL="0" indent="0">
              <a:buNone/>
            </a:pPr>
            <a:endParaRPr lang="en-US" dirty="0"/>
          </a:p>
          <a:p>
            <a:pPr marL="0" indent="0">
              <a:buNone/>
            </a:pPr>
            <a:r>
              <a:rPr lang="en-US" dirty="0"/>
              <a:t>And what is most interesting, is that you have been thinking about how all of these points apply to the host server, and you are right to think that: high CPU counts, no data copies, and reducing latency are important for the host server to be able to drive the massive number of IOPS that are needed for today’s requirements.</a:t>
            </a:r>
          </a:p>
          <a:p>
            <a:pPr marL="0" indent="0">
              <a:buNone/>
            </a:pPr>
            <a:endParaRPr lang="en-US" dirty="0"/>
          </a:p>
          <a:p>
            <a:pPr marL="0" indent="0">
              <a:buNone/>
            </a:pPr>
            <a:r>
              <a:rPr lang="en-US" dirty="0"/>
              <a:t>But these points apply equally to the storage array as well.  Being able to scale IOPS simply by having more processors, avoiding data copies, reducing latency, and equally importantly, not having the speed of the actual storage SSDs throttled by the SCSI stack but instead using NVMe as a transport for both the SAN and the internal communication, means that we can create a truly high speed, highly scalable, extremely low latency storage array, that delivers on the promise of SSDs and NVMe.</a:t>
            </a:r>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16</a:t>
            </a:fld>
            <a:endParaRPr lang="en-US"/>
          </a:p>
        </p:txBody>
      </p:sp>
    </p:spTree>
    <p:extLst>
      <p:ext uri="{BB962C8B-B14F-4D97-AF65-F5344CB8AC3E}">
        <p14:creationId xmlns:p14="http://schemas.microsoft.com/office/powerpoint/2010/main" val="23089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19</a:t>
            </a:fld>
            <a:endParaRPr lang="en-US" dirty="0"/>
          </a:p>
        </p:txBody>
      </p:sp>
    </p:spTree>
    <p:extLst>
      <p:ext uri="{BB962C8B-B14F-4D97-AF65-F5344CB8AC3E}">
        <p14:creationId xmlns:p14="http://schemas.microsoft.com/office/powerpoint/2010/main" val="1175176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A96130-80FE-450A-9D6E-2375B464A403}" type="slidenum">
              <a:rPr lang="en-US" smtClean="0"/>
              <a:pPr>
                <a:defRPr/>
              </a:pPr>
              <a:t>20</a:t>
            </a:fld>
            <a:endParaRPr lang="en-US" dirty="0"/>
          </a:p>
        </p:txBody>
      </p:sp>
    </p:spTree>
    <p:extLst>
      <p:ext uri="{BB962C8B-B14F-4D97-AF65-F5344CB8AC3E}">
        <p14:creationId xmlns:p14="http://schemas.microsoft.com/office/powerpoint/2010/main" val="3397804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userDrawn="1"/>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 name="Round Same Side Corner Rectangle 13"/>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5" name="Picture 4"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 name="Round Same Side Corner Rectangle 13"/>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5" name="Picture 4"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10" name="Rectangle 9"/>
          <p:cNvSpPr/>
          <p:nvPr userDrawn="1"/>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1" name="Picture 10"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39811351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339822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3254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extLst>
      <p:ext uri="{BB962C8B-B14F-4D97-AF65-F5344CB8AC3E}">
        <p14:creationId xmlns:p14="http://schemas.microsoft.com/office/powerpoint/2010/main" val="28769863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7" name="Round Same Side Corner Rectangle 16"/>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extLst>
      <p:ext uri="{BB962C8B-B14F-4D97-AF65-F5344CB8AC3E}">
        <p14:creationId xmlns:p14="http://schemas.microsoft.com/office/powerpoint/2010/main" val="1329467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14" name="Round Same Side Corner Rectangle 13"/>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7" name="Picture 6"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8" name="Round Same Side Corner Rectangle 7"/>
          <p:cNvSpPr/>
          <p:nvPr/>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9" name="TextBox 8"/>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pic>
        <p:nvPicPr>
          <p:cNvPr id="10" name="Picture 9"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11" name="Round Same Side Corner Rectangle 10"/>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TextBox 12"/>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extLst>
      <p:ext uri="{BB962C8B-B14F-4D97-AF65-F5344CB8AC3E}">
        <p14:creationId xmlns:p14="http://schemas.microsoft.com/office/powerpoint/2010/main" val="38210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22799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25363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548309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906364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8392722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9" name="TextBox 8"/>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1" name="TextBox 10"/>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4122286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extLst>
      <p:ext uri="{BB962C8B-B14F-4D97-AF65-F5344CB8AC3E}">
        <p14:creationId xmlns:p14="http://schemas.microsoft.com/office/powerpoint/2010/main" val="3359656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306923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9" name="Round Same Side Corner Rectangle 18"/>
          <p:cNvSpPr/>
          <p:nvPr/>
        </p:nvSpPr>
        <p:spPr bwMode="auto">
          <a:xfrm rot="5400000">
            <a:off x="8537036" y="4590700"/>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9" name="Rectangle 8"/>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2" name="Picture 11"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3261530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a:solidFill>
                  <a:schemeClr val="bg1"/>
                </a:solidFill>
              </a:defRPr>
            </a:lvl1pPr>
          </a:lstStyle>
          <a:p>
            <a:r>
              <a:rPr lang="en-US" dirty="0"/>
              <a:t>Click to add title</a:t>
            </a:r>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494" y="483373"/>
            <a:ext cx="2200506" cy="488177"/>
          </a:xfrm>
          <a:prstGeom prst="rect">
            <a:avLst/>
          </a:prstGeom>
        </p:spPr>
      </p:pic>
    </p:spTree>
    <p:extLst>
      <p:ext uri="{BB962C8B-B14F-4D97-AF65-F5344CB8AC3E}">
        <p14:creationId xmlns:p14="http://schemas.microsoft.com/office/powerpoint/2010/main" val="4191876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p:txBody>
          <a:bodyPr>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38182980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70866"/>
            <a:ext cx="8382000" cy="672084"/>
          </a:xfrm>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00150"/>
            <a:ext cx="8382000" cy="3429000"/>
          </a:xfrm>
        </p:spPr>
        <p:txBody>
          <a:bodyPr>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2" hasCustomPrompt="1"/>
          </p:nvPr>
        </p:nvSpPr>
        <p:spPr>
          <a:xfrm>
            <a:off x="381000" y="819150"/>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36881274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extLst>
      <p:ext uri="{BB962C8B-B14F-4D97-AF65-F5344CB8AC3E}">
        <p14:creationId xmlns:p14="http://schemas.microsoft.com/office/powerpoint/2010/main" val="21285237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extLst>
      <p:ext uri="{BB962C8B-B14F-4D97-AF65-F5344CB8AC3E}">
        <p14:creationId xmlns:p14="http://schemas.microsoft.com/office/powerpoint/2010/main" val="891574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9" name="TextBox 8"/>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pic>
        <p:nvPicPr>
          <p:cNvPr id="5" name="Picture 4"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6" name="Round Same Side Corner Rectangle 10"/>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7" name="TextBox 6"/>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extLst>
      <p:ext uri="{BB962C8B-B14F-4D97-AF65-F5344CB8AC3E}">
        <p14:creationId xmlns:p14="http://schemas.microsoft.com/office/powerpoint/2010/main" val="18694854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14663399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12773710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220719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3" name="Content Placeholder 2"/>
          <p:cNvSpPr>
            <a:spLocks noGrp="1"/>
          </p:cNvSpPr>
          <p:nvPr>
            <p:ph idx="1" hasCustomPrompt="1"/>
          </p:nvPr>
        </p:nvSpPr>
        <p:spPr>
          <a:xfrm>
            <a:off x="381000" y="1255014"/>
            <a:ext cx="407670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446C9BED-6FD4-4BA4-B6B0-4A26058AC9EF}" type="slidenum">
              <a:rPr lang="en-US" smtClean="0"/>
              <a:pPr>
                <a:defRPr/>
              </a:pPr>
              <a:t>‹#›</a:t>
            </a:fld>
            <a:endParaRPr lang="en-US" dirty="0"/>
          </a:p>
        </p:txBody>
      </p:sp>
      <p:sp>
        <p:nvSpPr>
          <p:cNvPr id="6" name="Content Placeholder 2"/>
          <p:cNvSpPr>
            <a:spLocks noGrp="1"/>
          </p:cNvSpPr>
          <p:nvPr>
            <p:ph idx="12" hasCustomPrompt="1"/>
          </p:nvPr>
        </p:nvSpPr>
        <p:spPr>
          <a:xfrm>
            <a:off x="4701540" y="1255014"/>
            <a:ext cx="4061460" cy="3374136"/>
          </a:xfrm>
        </p:spPr>
        <p:txBody>
          <a:bodyPr>
            <a:normAutofit/>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hasCustomPrompt="1"/>
          </p:nvPr>
        </p:nvSpPr>
        <p:spPr>
          <a:xfrm>
            <a:off x="381000" y="819150"/>
            <a:ext cx="4093564"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
        <p:nvSpPr>
          <p:cNvPr id="8" name="Text Placeholder 6"/>
          <p:cNvSpPr>
            <a:spLocks noGrp="1"/>
          </p:cNvSpPr>
          <p:nvPr>
            <p:ph type="body" sz="quarter" idx="14" hasCustomPrompt="1"/>
          </p:nvPr>
        </p:nvSpPr>
        <p:spPr>
          <a:xfrm>
            <a:off x="4701540" y="819150"/>
            <a:ext cx="4061460" cy="302614"/>
          </a:xfrm>
        </p:spPr>
        <p:txBody>
          <a:bodyPr/>
          <a:lstStyle>
            <a:lvl1pPr>
              <a:buNone/>
              <a:defRPr b="1">
                <a:solidFill>
                  <a:schemeClr val="accent6"/>
                </a:solidFill>
                <a:latin typeface="+mj-lt"/>
              </a:defRPr>
            </a:lvl1pPr>
            <a:lvl2pPr>
              <a:buNone/>
              <a:defRPr/>
            </a:lvl2pPr>
            <a:lvl3pPr>
              <a:buNone/>
              <a:defRPr/>
            </a:lvl3pPr>
            <a:lvl4pPr>
              <a:buNone/>
              <a:defRPr/>
            </a:lvl4pPr>
            <a:lvl5pPr>
              <a:buNone/>
              <a:defRPr/>
            </a:lvl5pPr>
          </a:lstStyle>
          <a:p>
            <a:pPr lvl="0"/>
            <a:r>
              <a:rPr lang="en-US" dirty="0"/>
              <a:t>Click to add heading</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extLst>
      <p:ext uri="{BB962C8B-B14F-4D97-AF65-F5344CB8AC3E}">
        <p14:creationId xmlns:p14="http://schemas.microsoft.com/office/powerpoint/2010/main" val="4791709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6"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extLst>
      <p:ext uri="{BB962C8B-B14F-4D97-AF65-F5344CB8AC3E}">
        <p14:creationId xmlns:p14="http://schemas.microsoft.com/office/powerpoint/2010/main" val="109675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3" name="Text Placeholder 22"/>
          <p:cNvSpPr>
            <a:spLocks noGrp="1"/>
          </p:cNvSpPr>
          <p:nvPr>
            <p:ph type="body" sz="quarter" idx="14" hasCustomPrompt="1"/>
          </p:nvPr>
        </p:nvSpPr>
        <p:spPr>
          <a:xfrm>
            <a:off x="1037581" y="847839"/>
            <a:ext cx="7058026" cy="2275427"/>
          </a:xfrm>
        </p:spPr>
        <p:txBody>
          <a:bodyPr/>
          <a:lstStyle>
            <a:lvl1pPr marL="0" indent="0">
              <a:lnSpc>
                <a:spcPct val="120000"/>
              </a:lnSpc>
              <a:spcAft>
                <a:spcPts val="0"/>
              </a:spcAft>
              <a:buNone/>
              <a:defRPr sz="2800" baseline="0">
                <a:solidFill>
                  <a:schemeClr val="bg1"/>
                </a:solidFill>
              </a:defRPr>
            </a:lvl1pPr>
          </a:lstStyle>
          <a:p>
            <a:pPr lvl="0"/>
            <a:r>
              <a:rPr lang="en-US" dirty="0"/>
              <a:t>This is a sample quote slide.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5" name="Text Placeholder 24"/>
          <p:cNvSpPr>
            <a:spLocks noGrp="1"/>
          </p:cNvSpPr>
          <p:nvPr>
            <p:ph type="body" sz="quarter" idx="15" hasCustomPrompt="1"/>
          </p:nvPr>
        </p:nvSpPr>
        <p:spPr>
          <a:xfrm>
            <a:off x="4100060" y="3200400"/>
            <a:ext cx="3716592" cy="685800"/>
          </a:xfrm>
        </p:spPr>
        <p:txBody>
          <a:bodyPr/>
          <a:lstStyle>
            <a:lvl1pPr marL="0" indent="0">
              <a:buNone/>
              <a:defRPr sz="20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4" name="TextBox 3"/>
          <p:cNvSpPr txBox="1"/>
          <p:nvPr/>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0" name="Text Placeholder 18"/>
          <p:cNvSpPr>
            <a:spLocks noGrp="1"/>
          </p:cNvSpPr>
          <p:nvPr>
            <p:ph type="body" sz="quarter" idx="19" hasCustomPrompt="1"/>
          </p:nvPr>
        </p:nvSpPr>
        <p:spPr bwMode="invGray">
          <a:xfrm>
            <a:off x="685800" y="895350"/>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7" name="Text Placeholder 18"/>
          <p:cNvSpPr>
            <a:spLocks noGrp="1"/>
          </p:cNvSpPr>
          <p:nvPr>
            <p:ph type="body" sz="quarter" idx="20" hasCustomPrompt="1"/>
          </p:nvPr>
        </p:nvSpPr>
        <p:spPr bwMode="invGray">
          <a:xfrm rot="10800000">
            <a:off x="2653665" y="2450508"/>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2" name="TextBox 1"/>
          <p:cNvSpPr txBox="1"/>
          <p:nvPr/>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9" name="TextBox 8"/>
          <p:cNvSpPr txBox="1"/>
          <p:nvPr userDrawn="1"/>
        </p:nvSpPr>
        <p:spPr bwMode="ltGray">
          <a:xfrm>
            <a:off x="6375400" y="4829175"/>
            <a:ext cx="9144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
        <p:nvSpPr>
          <p:cNvPr id="11" name="TextBox 10"/>
          <p:cNvSpPr txBox="1"/>
          <p:nvPr userDrawn="1"/>
        </p:nvSpPr>
        <p:spPr bwMode="ltGray">
          <a:xfrm>
            <a:off x="1892300" y="5334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3450640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Photo">
    <p:spTree>
      <p:nvGrpSpPr>
        <p:cNvPr id="1" name=""/>
        <p:cNvGrpSpPr/>
        <p:nvPr/>
      </p:nvGrpSpPr>
      <p:grpSpPr>
        <a:xfrm>
          <a:off x="0" y="0"/>
          <a:ext cx="0" cy="0"/>
          <a:chOff x="0" y="0"/>
          <a:chExt cx="0" cy="0"/>
        </a:xfrm>
      </p:grpSpPr>
      <p:sp>
        <p:nvSpPr>
          <p:cNvPr id="25" name="Text Placeholder 24"/>
          <p:cNvSpPr>
            <a:spLocks noGrp="1"/>
          </p:cNvSpPr>
          <p:nvPr>
            <p:ph type="body" sz="quarter" idx="15" hasCustomPrompt="1"/>
          </p:nvPr>
        </p:nvSpPr>
        <p:spPr>
          <a:xfrm>
            <a:off x="381000" y="3143250"/>
            <a:ext cx="3221292" cy="685800"/>
          </a:xfrm>
        </p:spPr>
        <p:txBody>
          <a:bodyPr/>
          <a:lstStyle>
            <a:lvl1pPr marL="0" indent="0">
              <a:buNone/>
              <a:defRPr sz="1800" b="1" i="1" baseline="0">
                <a:solidFill>
                  <a:schemeClr val="bg1"/>
                </a:solidFill>
              </a:defRPr>
            </a:lvl1pPr>
            <a:lvl2pPr>
              <a:buNone/>
              <a:defRPr sz="2000" b="1" i="1">
                <a:solidFill>
                  <a:srgbClr val="678BA8"/>
                </a:solidFill>
              </a:defRPr>
            </a:lvl2pPr>
            <a:lvl3pPr>
              <a:buNone/>
              <a:defRPr sz="2000" b="1" i="1">
                <a:solidFill>
                  <a:srgbClr val="678BA8"/>
                </a:solidFill>
              </a:defRPr>
            </a:lvl3pPr>
            <a:lvl4pPr>
              <a:buNone/>
              <a:defRPr sz="2000" b="1" i="1">
                <a:solidFill>
                  <a:srgbClr val="678BA8"/>
                </a:solidFill>
              </a:defRPr>
            </a:lvl4pPr>
            <a:lvl5pPr>
              <a:buNone/>
              <a:defRPr sz="2000" b="1" i="1">
                <a:solidFill>
                  <a:srgbClr val="678BA8"/>
                </a:solidFill>
              </a:defRPr>
            </a:lvl5pPr>
          </a:lstStyle>
          <a:p>
            <a:pPr lvl="0"/>
            <a:r>
              <a:rPr lang="en-US" dirty="0"/>
              <a:t>Name of Person Quoted,</a:t>
            </a:r>
            <a:br>
              <a:rPr lang="en-US" dirty="0"/>
            </a:br>
            <a:r>
              <a:rPr lang="en-US" dirty="0"/>
              <a:t>XYZ Company</a:t>
            </a:r>
          </a:p>
        </p:txBody>
      </p:sp>
      <p:sp>
        <p:nvSpPr>
          <p:cNvPr id="23" name="Text Placeholder 22"/>
          <p:cNvSpPr>
            <a:spLocks noGrp="1"/>
          </p:cNvSpPr>
          <p:nvPr>
            <p:ph type="body" sz="quarter" idx="14" hasCustomPrompt="1"/>
          </p:nvPr>
        </p:nvSpPr>
        <p:spPr>
          <a:xfrm>
            <a:off x="4152900" y="850308"/>
            <a:ext cx="4238625" cy="2914650"/>
          </a:xfrm>
        </p:spPr>
        <p:txBody>
          <a:bodyPr/>
          <a:lstStyle>
            <a:lvl1pPr marL="0" indent="0">
              <a:lnSpc>
                <a:spcPct val="120000"/>
              </a:lnSpc>
              <a:spcAft>
                <a:spcPts val="0"/>
              </a:spcAft>
              <a:buNone/>
              <a:defRPr sz="2400" baseline="0">
                <a:solidFill>
                  <a:schemeClr val="bg1"/>
                </a:solidFill>
              </a:defRPr>
            </a:lvl1pPr>
          </a:lstStyle>
          <a:p>
            <a:pPr lvl="0"/>
            <a:r>
              <a:rPr lang="en-US" dirty="0"/>
              <a:t>This is a sample quote slide with photo. Type your quotation inside the quotation marks. Click the edge of the quotation marks and drag them into place.</a:t>
            </a:r>
          </a:p>
        </p:txBody>
      </p:sp>
      <p:sp>
        <p:nvSpPr>
          <p:cNvPr id="3" name="Rectangle 6"/>
          <p:cNvSpPr>
            <a:spLocks noGrp="1" noChangeArrowheads="1"/>
          </p:cNvSpPr>
          <p:nvPr>
            <p:ph type="sldNum" sz="quarter" idx="11"/>
          </p:nvPr>
        </p:nvSpPr>
        <p:spPr>
          <a:ln/>
        </p:spPr>
        <p:txBody>
          <a:bodyPr/>
          <a:lstStyle>
            <a:lvl1pPr>
              <a:defRPr>
                <a:solidFill>
                  <a:schemeClr val="tx1"/>
                </a:solidFill>
                <a:latin typeface="Calibri" pitchFamily="34" charset="0"/>
                <a:cs typeface="Calibri" pitchFamily="34" charset="0"/>
              </a:defRPr>
            </a:lvl1pPr>
          </a:lstStyle>
          <a:p>
            <a:pPr>
              <a:defRPr/>
            </a:pPr>
            <a:fld id="{29F62691-FC9C-4E2F-9CE1-4D4177CD1763}" type="slidenum">
              <a:rPr lang="en-US" smtClean="0"/>
              <a:pPr>
                <a:defRPr/>
              </a:pPr>
              <a:t>‹#›</a:t>
            </a:fld>
            <a:endParaRPr lang="en-US" dirty="0"/>
          </a:p>
        </p:txBody>
      </p:sp>
      <p:sp>
        <p:nvSpPr>
          <p:cNvPr id="27" name="Picture Placeholder 26"/>
          <p:cNvSpPr>
            <a:spLocks noGrp="1"/>
          </p:cNvSpPr>
          <p:nvPr>
            <p:ph type="pic" sz="quarter" idx="16" hasCustomPrompt="1"/>
          </p:nvPr>
        </p:nvSpPr>
        <p:spPr>
          <a:xfrm>
            <a:off x="381000" y="1028700"/>
            <a:ext cx="2290482" cy="2000250"/>
          </a:xfrm>
          <a:prstGeom prst="roundRect">
            <a:avLst>
              <a:gd name="adj" fmla="val 6273"/>
            </a:avLst>
          </a:prstGeom>
          <a:ln w="12700">
            <a:solidFill>
              <a:schemeClr val="tx2"/>
            </a:solidFill>
          </a:ln>
        </p:spPr>
        <p:txBody>
          <a:bodyPr anchor="ctr" anchorCtr="0"/>
          <a:lstStyle>
            <a:lvl1pPr marL="0" indent="0" algn="ctr">
              <a:buNone/>
              <a:defRPr/>
            </a:lvl1pPr>
          </a:lstStyle>
          <a:p>
            <a:r>
              <a:rPr lang="en-US" dirty="0"/>
              <a:t>Insert Photo Here</a:t>
            </a:r>
          </a:p>
        </p:txBody>
      </p:sp>
      <p:sp>
        <p:nvSpPr>
          <p:cNvPr id="9" name="Text Placeholder 18"/>
          <p:cNvSpPr>
            <a:spLocks noGrp="1"/>
          </p:cNvSpPr>
          <p:nvPr>
            <p:ph type="body" sz="quarter" idx="19" hasCustomPrompt="1"/>
          </p:nvPr>
        </p:nvSpPr>
        <p:spPr bwMode="invGray">
          <a:xfrm>
            <a:off x="3720465" y="850309"/>
            <a:ext cx="318135" cy="273641"/>
          </a:xfrm>
          <a:blipFill>
            <a:blip r:embed="rId2" cstate="print"/>
            <a:stretch>
              <a:fillRect/>
            </a:stretch>
          </a:blipFill>
          <a:ln w="19050">
            <a:noFill/>
          </a:ln>
        </p:spPr>
        <p:txBody>
          <a:bodyPr/>
          <a:lstStyle>
            <a:lvl1pPr>
              <a:buNone/>
              <a:defRPr/>
            </a:lvl1pPr>
          </a:lstStyle>
          <a:p>
            <a:pPr lvl="0"/>
            <a:r>
              <a:rPr lang="en-US" dirty="0"/>
              <a:t> </a:t>
            </a:r>
          </a:p>
        </p:txBody>
      </p:sp>
      <p:sp>
        <p:nvSpPr>
          <p:cNvPr id="8" name="Text Placeholder 18"/>
          <p:cNvSpPr>
            <a:spLocks noGrp="1"/>
          </p:cNvSpPr>
          <p:nvPr>
            <p:ph type="body" sz="quarter" idx="21" hasCustomPrompt="1"/>
          </p:nvPr>
        </p:nvSpPr>
        <p:spPr bwMode="invGray">
          <a:xfrm rot="10800000">
            <a:off x="7543800" y="2647950"/>
            <a:ext cx="318135" cy="273641"/>
          </a:xfrm>
          <a:blipFill>
            <a:blip r:embed="rId2" cstate="print"/>
            <a:stretch>
              <a:fillRect/>
            </a:stretch>
          </a:blipFill>
          <a:ln w="19050">
            <a:noFill/>
          </a:ln>
        </p:spPr>
        <p:txBody>
          <a:bodyPr/>
          <a:lstStyle>
            <a:lvl1pPr>
              <a:buNone/>
              <a:defRPr/>
            </a:lvl1pPr>
          </a:lstStyle>
          <a:p>
            <a:pPr lvl="0"/>
            <a:r>
              <a:rPr lang="en-US" dirty="0"/>
              <a:t> </a:t>
            </a:r>
          </a:p>
        </p:txBody>
      </p:sp>
    </p:spTree>
    <p:extLst>
      <p:ext uri="{BB962C8B-B14F-4D97-AF65-F5344CB8AC3E}">
        <p14:creationId xmlns:p14="http://schemas.microsoft.com/office/powerpoint/2010/main" val="80866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ank You - External">
    <p:spTree>
      <p:nvGrpSpPr>
        <p:cNvPr id="1" name=""/>
        <p:cNvGrpSpPr/>
        <p:nvPr/>
      </p:nvGrpSpPr>
      <p:grpSpPr>
        <a:xfrm>
          <a:off x="0" y="0"/>
          <a:ext cx="0" cy="0"/>
          <a:chOff x="0" y="0"/>
          <a:chExt cx="0" cy="0"/>
        </a:xfrm>
      </p:grpSpPr>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10287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171950"/>
            <a:ext cx="7659688" cy="5368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000" b="1" dirty="0">
                <a:solidFill>
                  <a:schemeClr val="bg1"/>
                </a:solidFill>
                <a:latin typeface="Calibri" pitchFamily="34" charset="0"/>
              </a:rPr>
              <a:t>Copyright © 2016 Pavilion Data Systems Corporation. All rights reserved. </a:t>
            </a:r>
            <a:endParaRPr lang="en-US" sz="1000" dirty="0">
              <a:solidFill>
                <a:schemeClr val="bg1"/>
              </a:solidFill>
              <a:latin typeface="Calibri" pitchFamily="34" charset="0"/>
            </a:endParaRPr>
          </a:p>
          <a:p>
            <a:pPr marL="0" indent="0" algn="l">
              <a:lnSpc>
                <a:spcPct val="90000"/>
              </a:lnSpc>
              <a:buNone/>
            </a:pPr>
            <a:r>
              <a:rPr lang="en-US" sz="1000" dirty="0">
                <a:solidFill>
                  <a:schemeClr val="bg1"/>
                </a:solidFill>
                <a:latin typeface="Calibri" pitchFamily="34" charset="0"/>
              </a:rPr>
              <a:t>This document is provided for informational purposes only and is not intended as advertising.  All warranties relating to the information in this document, either express or implied, are disclaimed to the maximum extent allowed by law.  The information in this document is subject to change without notice.</a:t>
            </a:r>
          </a:p>
        </p:txBody>
      </p:sp>
    </p:spTree>
    <p:extLst>
      <p:ext uri="{BB962C8B-B14F-4D97-AF65-F5344CB8AC3E}">
        <p14:creationId xmlns:p14="http://schemas.microsoft.com/office/powerpoint/2010/main" val="31291641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hank You - Internal">
    <p:spTree>
      <p:nvGrpSpPr>
        <p:cNvPr id="1" name=""/>
        <p:cNvGrpSpPr/>
        <p:nvPr/>
      </p:nvGrpSpPr>
      <p:grpSpPr>
        <a:xfrm>
          <a:off x="0" y="0"/>
          <a:ext cx="0" cy="0"/>
          <a:chOff x="0" y="0"/>
          <a:chExt cx="0" cy="0"/>
        </a:xfrm>
      </p:grpSpPr>
      <p:sp>
        <p:nvSpPr>
          <p:cNvPr id="2" name="Rectangle 1"/>
          <p:cNvSpPr/>
          <p:nvPr/>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0" name="Rectangle 3"/>
          <p:cNvSpPr txBox="1">
            <a:spLocks noChangeArrowheads="1"/>
          </p:cNvSpPr>
          <p:nvPr/>
        </p:nvSpPr>
        <p:spPr bwMode="black">
          <a:xfrm>
            <a:off x="685800" y="2000250"/>
            <a:ext cx="7772400" cy="685800"/>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defRPr sz="3400">
                <a:solidFill>
                  <a:schemeClr val="bg2">
                    <a:lumMod val="50000"/>
                  </a:schemeClr>
                </a:solidFill>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400" b="1" i="0" u="none" strike="noStrike" kern="0" cap="none" spc="0" normalizeH="0" baseline="0" noProof="0" dirty="0">
                <a:ln>
                  <a:noFill/>
                </a:ln>
                <a:solidFill>
                  <a:schemeClr val="bg1"/>
                </a:solidFill>
                <a:effectLst/>
                <a:uLnTx/>
                <a:uFillTx/>
                <a:latin typeface="+mj-lt"/>
                <a:ea typeface="+mj-ea"/>
                <a:cs typeface="+mj-cs"/>
              </a:rPr>
              <a:t>Thank you!</a:t>
            </a: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2857500"/>
            <a:ext cx="6172200" cy="800100"/>
          </a:xfrm>
        </p:spPr>
        <p:txBody>
          <a:bodyPr anchor="t" anchorCtr="0"/>
          <a:lstStyle>
            <a:lvl1pPr marL="0" indent="0">
              <a:spcAft>
                <a:spcPts val="600"/>
              </a:spcAft>
              <a:buFontTx/>
              <a:buNone/>
              <a:defRPr sz="2000" b="0" baseline="0">
                <a:solidFill>
                  <a:schemeClr val="bg1"/>
                </a:solidFill>
              </a:defRPr>
            </a:lvl1pPr>
          </a:lstStyle>
          <a:p>
            <a:r>
              <a:rPr lang="en-US" dirty="0"/>
              <a:t>Click to add presenter’s name</a:t>
            </a:r>
          </a:p>
          <a:p>
            <a:r>
              <a:rPr lang="en-US" dirty="0"/>
              <a:t>Presenter’s email</a:t>
            </a:r>
          </a:p>
          <a:p>
            <a:r>
              <a:rPr lang="en-US" dirty="0"/>
              <a:t>Presenter’s phone</a:t>
            </a:r>
          </a:p>
        </p:txBody>
      </p:sp>
      <p:sp>
        <p:nvSpPr>
          <p:cNvPr id="11" name="Rectangle 6"/>
          <p:cNvSpPr>
            <a:spLocks noChangeArrowheads="1"/>
          </p:cNvSpPr>
          <p:nvPr/>
        </p:nvSpPr>
        <p:spPr bwMode="auto">
          <a:xfrm>
            <a:off x="685800" y="4400550"/>
            <a:ext cx="7659688" cy="308235"/>
          </a:xfrm>
          <a:prstGeom prst="rect">
            <a:avLst/>
          </a:prstGeom>
          <a:noFill/>
          <a:ln w="9525">
            <a:noFill/>
            <a:miter lim="800000"/>
            <a:headEnd/>
            <a:tailEnd/>
          </a:ln>
          <a:effectLst/>
        </p:spPr>
        <p:txBody>
          <a:bodyPr wrap="square" lIns="91440" tIns="91440" rIns="91440" bIns="91440" anchor="b">
            <a:noAutofit/>
          </a:bodyPr>
          <a:lstStyle/>
          <a:p>
            <a:pPr marL="0" indent="0" algn="l">
              <a:lnSpc>
                <a:spcPct val="90000"/>
              </a:lnSpc>
              <a:buNone/>
            </a:pPr>
            <a:r>
              <a:rPr lang="en-US" sz="1200" b="1" dirty="0">
                <a:solidFill>
                  <a:schemeClr val="bg1"/>
                </a:solidFill>
                <a:latin typeface="Calibri" pitchFamily="34" charset="0"/>
              </a:rPr>
              <a:t>PROPRIETARY/CONFIDENTIAL information of Pavilion Data Systems – INTERNAL USE ONLY</a:t>
            </a:r>
            <a:br>
              <a:rPr lang="en-US" sz="1200" b="1" dirty="0">
                <a:solidFill>
                  <a:schemeClr val="bg1"/>
                </a:solidFill>
                <a:latin typeface="Calibri" pitchFamily="34" charset="0"/>
              </a:rPr>
            </a:br>
            <a:r>
              <a:rPr lang="en-US" sz="1200" b="0" dirty="0">
                <a:solidFill>
                  <a:schemeClr val="bg1"/>
                </a:solidFill>
                <a:latin typeface="Calibri" pitchFamily="34" charset="0"/>
              </a:rPr>
              <a:t>Copyright © 2016 Pavilion</a:t>
            </a:r>
            <a:r>
              <a:rPr lang="en-US" sz="1200" b="0" baseline="0" dirty="0">
                <a:solidFill>
                  <a:schemeClr val="bg1"/>
                </a:solidFill>
                <a:latin typeface="Calibri" pitchFamily="34" charset="0"/>
              </a:rPr>
              <a:t> Data Systems</a:t>
            </a:r>
            <a:r>
              <a:rPr lang="en-US" sz="1200" b="0" dirty="0">
                <a:solidFill>
                  <a:schemeClr val="bg1"/>
                </a:solidFill>
                <a:latin typeface="Calibri" pitchFamily="34" charset="0"/>
              </a:rPr>
              <a:t> Corporation. All rights reserved.</a:t>
            </a:r>
          </a:p>
        </p:txBody>
      </p:sp>
      <p:pic>
        <p:nvPicPr>
          <p:cNvPr id="8" name="Picture 7" descr="Pavilion-transparent-small.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
        <p:nvSpPr>
          <p:cNvPr id="9" name="Rectangle 8"/>
          <p:cNvSpPr/>
          <p:nvPr userDrawn="1"/>
        </p:nvSpPr>
        <p:spPr bwMode="auto">
          <a:xfrm>
            <a:off x="762000" y="666750"/>
            <a:ext cx="2362200" cy="4572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2" name="Picture 11"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438150"/>
            <a:ext cx="2133600" cy="615461"/>
          </a:xfrm>
          <a:prstGeom prst="rect">
            <a:avLst/>
          </a:prstGeom>
        </p:spPr>
      </p:pic>
    </p:spTree>
    <p:extLst>
      <p:ext uri="{BB962C8B-B14F-4D97-AF65-F5344CB8AC3E}">
        <p14:creationId xmlns:p14="http://schemas.microsoft.com/office/powerpoint/2010/main" val="1589216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Rectangle 5"/>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3076" name="Rectangle 4"/>
          <p:cNvSpPr>
            <a:spLocks noGrp="1" noChangeArrowheads="1"/>
          </p:cNvSpPr>
          <p:nvPr>
            <p:ph type="subTitle" idx="1" hasCustomPrompt="1"/>
          </p:nvPr>
        </p:nvSpPr>
        <p:spPr bwMode="black">
          <a:xfrm>
            <a:off x="685800" y="3886200"/>
            <a:ext cx="6172200" cy="285750"/>
          </a:xfrm>
        </p:spPr>
        <p:txBody>
          <a:bodyPr anchor="t" anchorCtr="0"/>
          <a:lstStyle>
            <a:lvl1pPr marL="0" indent="0">
              <a:buFontTx/>
              <a:buNone/>
              <a:defRPr sz="2400" b="1" baseline="0"/>
            </a:lvl1pPr>
          </a:lstStyle>
          <a:p>
            <a:r>
              <a:rPr lang="en-US" dirty="0"/>
              <a:t>Click to add presenter’s name</a:t>
            </a:r>
          </a:p>
        </p:txBody>
      </p:sp>
      <p:sp>
        <p:nvSpPr>
          <p:cNvPr id="19" name="Text Placeholder 18"/>
          <p:cNvSpPr>
            <a:spLocks noGrp="1"/>
          </p:cNvSpPr>
          <p:nvPr>
            <p:ph type="body" sz="quarter" idx="10" hasCustomPrompt="1"/>
          </p:nvPr>
        </p:nvSpPr>
        <p:spPr bwMode="black">
          <a:xfrm>
            <a:off x="685800" y="4200056"/>
            <a:ext cx="6172200" cy="2857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lgn="l" rtl="0" eaLnBrk="1" fontAlgn="base" hangingPunct="1">
              <a:lnSpc>
                <a:spcPct val="90000"/>
              </a:lnSpc>
              <a:spcBef>
                <a:spcPct val="0"/>
              </a:spcBef>
              <a:spcAft>
                <a:spcPts val="1200"/>
              </a:spcAft>
              <a:buClr>
                <a:schemeClr val="bg2">
                  <a:lumMod val="50000"/>
                </a:schemeClr>
              </a:buClr>
              <a:buFontTx/>
              <a:buNone/>
              <a:defRPr lang="en-US" sz="2000" b="0" baseline="0" dirty="0" smtClean="0">
                <a:solidFill>
                  <a:schemeClr val="bg1"/>
                </a:solidFill>
                <a:latin typeface="+mn-lt"/>
                <a:ea typeface="+mn-ea"/>
                <a:cs typeface="+mn-cs"/>
              </a:defRPr>
            </a:lvl1pPr>
          </a:lstStyle>
          <a:p>
            <a:pPr lvl="0"/>
            <a:r>
              <a:rPr lang="en-US" dirty="0"/>
              <a:t>Click to add presenter’s title</a:t>
            </a:r>
          </a:p>
        </p:txBody>
      </p:sp>
      <p:sp>
        <p:nvSpPr>
          <p:cNvPr id="22" name="Date Placeholder 3"/>
          <p:cNvSpPr>
            <a:spLocks noGrp="1"/>
          </p:cNvSpPr>
          <p:nvPr>
            <p:ph type="dt" sz="half" idx="2"/>
          </p:nvPr>
        </p:nvSpPr>
        <p:spPr>
          <a:xfrm>
            <a:off x="7224010" y="3886201"/>
            <a:ext cx="1219200" cy="228600"/>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lvl1pPr algn="r">
              <a:defRPr lang="en-US" sz="1600" b="0" baseline="0" smtClean="0">
                <a:solidFill>
                  <a:schemeClr val="bg1"/>
                </a:solidFill>
                <a:latin typeface="+mn-lt"/>
                <a:ea typeface="+mn-ea"/>
                <a:cs typeface="+mn-cs"/>
              </a:defRPr>
            </a:lvl1pPr>
          </a:lstStyle>
          <a:p>
            <a:pPr>
              <a:lnSpc>
                <a:spcPct val="90000"/>
              </a:lnSpc>
              <a:spcAft>
                <a:spcPts val="1200"/>
              </a:spcAft>
              <a:buClr>
                <a:schemeClr val="bg2">
                  <a:lumMod val="50000"/>
                </a:schemeClr>
              </a:buClr>
            </a:pPr>
            <a:endParaRPr lang="en-US" dirty="0"/>
          </a:p>
        </p:txBody>
      </p:sp>
      <p:sp>
        <p:nvSpPr>
          <p:cNvPr id="10" name="Rectangle 9"/>
          <p:cNvSpPr/>
          <p:nvPr/>
        </p:nvSpPr>
        <p:spPr bwMode="auto">
          <a:xfrm>
            <a:off x="838200" y="590550"/>
            <a:ext cx="2209800" cy="381000"/>
          </a:xfrm>
          <a:prstGeom prst="rect">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61" y="514350"/>
            <a:ext cx="2060877" cy="457200"/>
          </a:xfrm>
          <a:prstGeom prst="rect">
            <a:avLst/>
          </a:prstGeom>
        </p:spPr>
      </p:pic>
    </p:spTree>
    <p:extLst>
      <p:ext uri="{BB962C8B-B14F-4D97-AF65-F5344CB8AC3E}">
        <p14:creationId xmlns:p14="http://schemas.microsoft.com/office/powerpoint/2010/main" val="188870400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ansition">
    <p:spTree>
      <p:nvGrpSpPr>
        <p:cNvPr id="1" name=""/>
        <p:cNvGrpSpPr/>
        <p:nvPr/>
      </p:nvGrpSpPr>
      <p:grpSpPr>
        <a:xfrm>
          <a:off x="0" y="0"/>
          <a:ext cx="0" cy="0"/>
          <a:chOff x="0" y="0"/>
          <a:chExt cx="0" cy="0"/>
        </a:xfrm>
      </p:grpSpPr>
      <p:sp>
        <p:nvSpPr>
          <p:cNvPr id="17" name="Round Same Side Corner Rectangle 16"/>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3075" name="Rectangle 3"/>
          <p:cNvSpPr>
            <a:spLocks noGrp="1" noChangeArrowheads="1"/>
          </p:cNvSpPr>
          <p:nvPr>
            <p:ph type="ctrTitle" hasCustomPrompt="1"/>
          </p:nvPr>
        </p:nvSpPr>
        <p:spPr bwMode="black">
          <a:xfrm>
            <a:off x="685800" y="2857500"/>
            <a:ext cx="7772400" cy="685800"/>
          </a:xfrm>
        </p:spPr>
        <p:txBody>
          <a:bodyPr/>
          <a:lstStyle>
            <a:lvl1pPr>
              <a:defRPr sz="3400" baseline="0">
                <a:solidFill>
                  <a:schemeClr val="accent4"/>
                </a:solidFill>
              </a:defRPr>
            </a:lvl1pPr>
          </a:lstStyle>
          <a:p>
            <a:r>
              <a:rPr lang="en-US" dirty="0"/>
              <a:t>Click to add transition statement here</a:t>
            </a:r>
          </a:p>
        </p:txBody>
      </p:sp>
      <p:sp>
        <p:nvSpPr>
          <p:cNvPr id="11"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15" name="Rectangle 4"/>
          <p:cNvSpPr>
            <a:spLocks noGrp="1" noChangeArrowheads="1"/>
          </p:cNvSpPr>
          <p:nvPr>
            <p:ph type="subTitle" idx="1" hasCustomPrompt="1"/>
          </p:nvPr>
        </p:nvSpPr>
        <p:spPr bwMode="black">
          <a:xfrm>
            <a:off x="685799" y="3771900"/>
            <a:ext cx="7772400" cy="552450"/>
          </a:xfrm>
          <a:noFill/>
          <a:ln w="9525">
            <a:noFill/>
            <a:miter lim="800000"/>
            <a:headEnd/>
            <a:tailEnd/>
          </a:ln>
        </p:spPr>
        <p:txBody>
          <a:bodyPr vert="horz" wrap="square" lIns="91419" tIns="45710" rIns="91419" bIns="45710" numCol="1" anchor="t" anchorCtr="0" compatLnSpc="1">
            <a:prstTxWarp prst="textNoShape">
              <a:avLst/>
            </a:prstTxWarp>
          </a:bodyPr>
          <a:lstStyle>
            <a:lvl1pPr marL="0" indent="0">
              <a:buFontTx/>
              <a:buNone/>
              <a:defRPr lang="en-US" sz="2400" b="1" dirty="0">
                <a:solidFill>
                  <a:schemeClr val="accent6"/>
                </a:solidFill>
                <a:latin typeface="+mj-lt"/>
                <a:ea typeface="+mn-ea"/>
                <a:cs typeface="+mn-cs"/>
              </a:defRPr>
            </a:lvl1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ansition with Background Picture">
    <p:spTree>
      <p:nvGrpSpPr>
        <p:cNvPr id="1" name=""/>
        <p:cNvGrpSpPr/>
        <p:nvPr/>
      </p:nvGrpSpPr>
      <p:grpSpPr>
        <a:xfrm>
          <a:off x="0" y="0"/>
          <a:ext cx="0" cy="0"/>
          <a:chOff x="0" y="0"/>
          <a:chExt cx="0" cy="0"/>
        </a:xfrm>
      </p:grpSpPr>
      <p:sp>
        <p:nvSpPr>
          <p:cNvPr id="14" name="Round Same Side Corner Rectangle 13"/>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2" name="Title 1"/>
          <p:cNvSpPr>
            <a:spLocks noGrp="1"/>
          </p:cNvSpPr>
          <p:nvPr>
            <p:ph type="title" hasCustomPrompt="1"/>
          </p:nvPr>
        </p:nvSpPr>
        <p:spPr>
          <a:xfrm>
            <a:off x="381000" y="4000500"/>
            <a:ext cx="8382000" cy="628650"/>
          </a:xfrm>
        </p:spPr>
        <p:txBody>
          <a:bodyPr/>
          <a:lstStyle>
            <a:lvl1pPr>
              <a:defRPr sz="2400">
                <a:solidFill>
                  <a:schemeClr val="accent4"/>
                </a:solidFill>
              </a:defRPr>
            </a:lvl1pPr>
          </a:lstStyle>
          <a:p>
            <a:r>
              <a:rPr lang="en-US" dirty="0"/>
              <a:t>Click to add transition statement here</a:t>
            </a:r>
          </a:p>
        </p:txBody>
      </p:sp>
      <p:sp>
        <p:nvSpPr>
          <p:cNvPr id="12"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pic>
        <p:nvPicPr>
          <p:cNvPr id="7" name="Picture 6" descr="Pavilion-transparent-small.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8" name="Round Same Side Corner Rectangle 7"/>
          <p:cNvSpPr/>
          <p:nvPr userDrawn="1"/>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9" name="TextBox 8"/>
          <p:cNvSpPr txBox="1"/>
          <p:nvPr userDrawn="1"/>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1000" y="912113"/>
            <a:ext cx="8382001" cy="3717036"/>
          </a:xfrm>
        </p:spPr>
        <p:txBody>
          <a:bodyPr/>
          <a:lstStyle/>
          <a:p>
            <a:pPr lvl="0"/>
            <a:r>
              <a:rPr lang="en-US" noProof="0"/>
              <a:t>Click icon to add chart</a:t>
            </a:r>
          </a:p>
        </p:txBody>
      </p:sp>
      <p:sp>
        <p:nvSpPr>
          <p:cNvPr id="2" name="Title 1"/>
          <p:cNvSpPr>
            <a:spLocks noGrp="1"/>
          </p:cNvSpPr>
          <p:nvPr>
            <p:ph type="title" hasCustomPrompt="1"/>
          </p:nvPr>
        </p:nvSpPr>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hart with Subtitle">
    <p:spTree>
      <p:nvGrpSpPr>
        <p:cNvPr id="1" name=""/>
        <p:cNvGrpSpPr/>
        <p:nvPr/>
      </p:nvGrpSpPr>
      <p:grpSpPr>
        <a:xfrm>
          <a:off x="0" y="0"/>
          <a:ext cx="0" cy="0"/>
          <a:chOff x="0" y="0"/>
          <a:chExt cx="0" cy="0"/>
        </a:xfrm>
      </p:grpSpPr>
      <p:sp>
        <p:nvSpPr>
          <p:cNvPr id="6" name="Chart Placeholder 2"/>
          <p:cNvSpPr>
            <a:spLocks noGrp="1"/>
          </p:cNvSpPr>
          <p:nvPr>
            <p:ph type="chart" idx="12"/>
          </p:nvPr>
        </p:nvSpPr>
        <p:spPr>
          <a:xfrm>
            <a:off x="384049" y="1200150"/>
            <a:ext cx="8382001" cy="3429000"/>
          </a:xfrm>
        </p:spPr>
        <p:txBody>
          <a:bodyPr/>
          <a:lstStyle/>
          <a:p>
            <a:pPr lvl="0"/>
            <a:r>
              <a:rPr lang="en-US" noProof="0"/>
              <a:t>Click icon to add chart</a:t>
            </a:r>
            <a:endParaRPr lang="en-US" noProof="0" dirty="0"/>
          </a:p>
        </p:txBody>
      </p:sp>
      <p:sp>
        <p:nvSpPr>
          <p:cNvPr id="2" name="Title 1"/>
          <p:cNvSpPr>
            <a:spLocks noGrp="1"/>
          </p:cNvSpPr>
          <p:nvPr>
            <p:ph type="title" hasCustomPrompt="1"/>
          </p:nvPr>
        </p:nvSpPr>
        <p:spPr>
          <a:xfrm>
            <a:off x="381000" y="57150"/>
            <a:ext cx="8382000" cy="756666"/>
          </a:xfrm>
        </p:spPr>
        <p:txBody>
          <a:bodyPr/>
          <a:lstStyle>
            <a:lvl1pPr>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
        <p:nvSpPr>
          <p:cNvPr id="7" name="Text Placeholder 6"/>
          <p:cNvSpPr>
            <a:spLocks noGrp="1"/>
          </p:cNvSpPr>
          <p:nvPr>
            <p:ph type="body" sz="quarter" idx="13" hasCustomPrompt="1"/>
          </p:nvPr>
        </p:nvSpPr>
        <p:spPr>
          <a:xfrm>
            <a:off x="381000" y="897536"/>
            <a:ext cx="8382000" cy="302614"/>
          </a:xfrm>
          <a:noFill/>
          <a:ln w="9525">
            <a:noFill/>
            <a:miter lim="800000"/>
            <a:headEnd/>
            <a:tailEnd/>
          </a:ln>
        </p:spPr>
        <p:txBody>
          <a:bodyPr vert="horz" wrap="square" lIns="91419" tIns="45710" rIns="91419" bIns="45710" numCol="1" anchor="t" anchorCtr="0" compatLnSpc="1">
            <a:prstTxWarp prst="textNoShape">
              <a:avLst/>
            </a:prstTxWarp>
          </a:bodyPr>
          <a:lstStyle>
            <a:lvl1pPr>
              <a:buNone/>
              <a:defRPr lang="en-US" sz="2400" b="1" dirty="0">
                <a:solidFill>
                  <a:schemeClr val="accent6"/>
                </a:solidFill>
                <a:latin typeface="+mj-lt"/>
                <a:ea typeface="+mn-ea"/>
                <a:cs typeface="+mn-cs"/>
              </a:defRPr>
            </a:lvl1pPr>
            <a:lvl2pPr>
              <a:buNone/>
              <a:defRPr/>
            </a:lvl2pPr>
            <a:lvl3pPr>
              <a:buNone/>
              <a:defRPr/>
            </a:lvl3pPr>
            <a:lvl4pPr>
              <a:buNone/>
              <a:defRPr/>
            </a:lvl4pPr>
            <a:lvl5pPr>
              <a:buNone/>
              <a:defRPr/>
            </a:lvl5pPr>
          </a:lstStyle>
          <a:p>
            <a:pPr marL="233310" lvl="0" indent="-233310" algn="l" rtl="0" eaLnBrk="1" fontAlgn="base" hangingPunct="1">
              <a:lnSpc>
                <a:spcPct val="90000"/>
              </a:lnSpc>
              <a:spcBef>
                <a:spcPct val="0"/>
              </a:spcBef>
              <a:spcAft>
                <a:spcPts val="1200"/>
              </a:spcAft>
              <a:buClr>
                <a:schemeClr val="bg2">
                  <a:lumMod val="50000"/>
                </a:schemeClr>
              </a:buClr>
              <a:buNone/>
            </a:pPr>
            <a:r>
              <a:rPr lang="en-US" dirty="0"/>
              <a:t>Click to add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bwMode="invGray">
          <a:solidFill>
            <a:schemeClr val="tx1"/>
          </a:solidFill>
        </p:spPr>
        <p:txBody>
          <a:bodyPr/>
          <a:lstStyle>
            <a:lvl1pPr>
              <a:defRPr>
                <a:solidFill>
                  <a:schemeClr val="bg1"/>
                </a:solidFill>
              </a:defRPr>
            </a:lvl1pPr>
          </a:lstStyle>
          <a:p>
            <a:r>
              <a:rPr lang="en-US"/>
              <a:t>Click icon to add table</a:t>
            </a:r>
          </a:p>
        </p:txBody>
      </p:sp>
      <p:sp>
        <p:nvSpPr>
          <p:cNvPr id="2" name="Title 1"/>
          <p:cNvSpPr>
            <a:spLocks noGrp="1"/>
          </p:cNvSpPr>
          <p:nvPr>
            <p:ph type="title" hasCustomPrompt="1"/>
          </p:nvPr>
        </p:nvSpPr>
        <p:spPr/>
        <p:txBody>
          <a:bodyPr/>
          <a:lstStyle>
            <a:lvl1pPr>
              <a:defRPr>
                <a:solidFill>
                  <a:schemeClr val="accent4"/>
                </a:solidFill>
              </a:defRPr>
            </a:lvl1pPr>
          </a:lstStyle>
          <a:p>
            <a:r>
              <a:rPr lang="en-US" dirty="0"/>
              <a:t>Click to add title</a:t>
            </a:r>
          </a:p>
        </p:txBody>
      </p:sp>
      <p:sp>
        <p:nvSpPr>
          <p:cNvPr id="5" name="Rectangle 6"/>
          <p:cNvSpPr>
            <a:spLocks noGrp="1" noChangeArrowheads="1"/>
          </p:cNvSpPr>
          <p:nvPr>
            <p:ph type="sldNum" sz="quarter" idx="11"/>
          </p:nvPr>
        </p:nvSpPr>
        <p:spPr>
          <a:ln/>
        </p:spPr>
        <p:txBody>
          <a:bodyPr/>
          <a:lstStyle>
            <a:lvl1pPr>
              <a:defRPr>
                <a:solidFill>
                  <a:schemeClr val="tx1"/>
                </a:solidFill>
              </a:defRPr>
            </a:lvl1pPr>
          </a:lstStyle>
          <a:p>
            <a:pPr>
              <a:defRPr/>
            </a:pPr>
            <a:fld id="{446C9BED-6FD4-4BA4-B6B0-4A26058AC9EF}"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image" Target="../media/image4.wmf"/><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heme" Target="../theme/theme3.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ound Same Side Corner Rectangle 13"/>
          <p:cNvSpPr/>
          <p:nvPr/>
        </p:nvSpPr>
        <p:spPr bwMode="auto">
          <a:xfrm rot="16200000">
            <a:off x="3462331" y="1662119"/>
            <a:ext cx="238140" cy="6400802"/>
          </a:xfrm>
          <a:prstGeom prst="round2SameRect">
            <a:avLst>
              <a:gd name="adj1" fmla="val 50000"/>
              <a:gd name="adj2" fmla="val 0"/>
            </a:avLst>
          </a:prstGeom>
          <a:solidFill>
            <a:schemeClr val="accent4"/>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Round Same Side Corner Rectangle 12"/>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pic>
        <p:nvPicPr>
          <p:cNvPr id="4" name="Picture 3" descr="Pavilion-transparent-smal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 name="Round Same Side Corner Rectangle 13"/>
          <p:cNvSpPr/>
          <p:nvPr/>
        </p:nvSpPr>
        <p:spPr bwMode="auto">
          <a:xfrm rot="16200000">
            <a:off x="3462331" y="1662119"/>
            <a:ext cx="238140" cy="6400802"/>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3" name="Round Same Side Corner Rectangle 12"/>
          <p:cNvSpPr/>
          <p:nvPr/>
        </p:nvSpPr>
        <p:spPr bwMode="auto">
          <a:xfrm rot="5400000">
            <a:off x="8537036" y="4587722"/>
            <a:ext cx="226314" cy="536387"/>
          </a:xfrm>
          <a:prstGeom prst="round2SameRect">
            <a:avLst>
              <a:gd name="adj1" fmla="val 50000"/>
              <a:gd name="adj2" fmla="val 0"/>
            </a:avLst>
          </a:prstGeom>
          <a:solidFill>
            <a:srgbClr val="DB1E2D"/>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solidFill>
                <a:schemeClr val="bg1"/>
              </a:solidFill>
              <a:effectLst/>
              <a:latin typeface="+mn-lt"/>
            </a:endParaRPr>
          </a:p>
        </p:txBody>
      </p:sp>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43450"/>
            <a:ext cx="3657600" cy="228600"/>
          </a:xfrm>
          <a:prstGeom prst="rect">
            <a:avLst/>
          </a:prstGeom>
          <a:noFill/>
          <a:ln w="9525">
            <a:noFill/>
            <a:miter lim="800000"/>
            <a:headEnd/>
            <a:tailEnd/>
          </a:ln>
        </p:spPr>
        <p:txBody>
          <a:bodyPr wrap="square" lIns="91419" tIns="45710" rIns="91419" bIns="45710" rtlCol="0" anchor="t" anchorCtr="0">
            <a:noAutofit/>
          </a:bodyPr>
          <a:lstStyle/>
          <a:p>
            <a:pPr>
              <a:lnSpc>
                <a:spcPct val="90000"/>
              </a:lnSpc>
              <a:spcBef>
                <a:spcPts val="0"/>
              </a:spcBef>
              <a:spcAft>
                <a:spcPts val="800"/>
              </a:spcAft>
            </a:pPr>
            <a:r>
              <a:rPr lang="en-US" sz="1200" dirty="0">
                <a:solidFill>
                  <a:schemeClr val="tx1">
                    <a:lumMod val="85000"/>
                  </a:schemeClr>
                </a:solidFill>
                <a:latin typeface="Calibri" pitchFamily="34" charset="0"/>
              </a:rPr>
              <a:t>Copyright </a:t>
            </a:r>
            <a:r>
              <a:rPr lang="de-DE" sz="1200" dirty="0">
                <a:solidFill>
                  <a:schemeClr val="tx1">
                    <a:lumMod val="85000"/>
                  </a:schemeClr>
                </a:solidFill>
                <a:latin typeface="Calibri" pitchFamily="34" charset="0"/>
              </a:rPr>
              <a:t>© </a:t>
            </a:r>
            <a:r>
              <a:rPr lang="de-DE" sz="1200" dirty="0" err="1">
                <a:solidFill>
                  <a:schemeClr val="tx1">
                    <a:lumMod val="85000"/>
                  </a:schemeClr>
                </a:solidFill>
                <a:latin typeface="Calibri" pitchFamily="34" charset="0"/>
              </a:rPr>
              <a:t>Pavilion</a:t>
            </a:r>
            <a:r>
              <a:rPr lang="de-DE" sz="1200" dirty="0">
                <a:solidFill>
                  <a:schemeClr val="tx1">
                    <a:lumMod val="85000"/>
                  </a:schemeClr>
                </a:solidFill>
                <a:latin typeface="Calibri" pitchFamily="34" charset="0"/>
              </a:rPr>
              <a:t> Data</a:t>
            </a:r>
            <a:r>
              <a:rPr lang="de-DE" sz="1200" baseline="0" dirty="0">
                <a:solidFill>
                  <a:schemeClr val="tx1">
                    <a:lumMod val="85000"/>
                  </a:schemeClr>
                </a:solidFill>
                <a:latin typeface="Calibri" pitchFamily="34" charset="0"/>
              </a:rPr>
              <a:t> Systems, </a:t>
            </a:r>
            <a:r>
              <a:rPr lang="de-DE" sz="1200" baseline="0" dirty="0" err="1">
                <a:solidFill>
                  <a:schemeClr val="tx1">
                    <a:lumMod val="85000"/>
                  </a:schemeClr>
                </a:solidFill>
                <a:latin typeface="Calibri" pitchFamily="34" charset="0"/>
              </a:rPr>
              <a:t>Confidential</a:t>
            </a:r>
            <a:endParaRPr lang="en-US" sz="12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pic>
        <p:nvPicPr>
          <p:cNvPr id="4" name="Picture 3" descr="Pavilion-transparent-small.p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858000" y="4705350"/>
            <a:ext cx="1320799" cy="381000"/>
          </a:xfrm>
          <a:prstGeom prst="rect">
            <a:avLst/>
          </a:prstGeom>
        </p:spPr>
      </p:pic>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spTree>
    <p:extLst>
      <p:ext uri="{BB962C8B-B14F-4D97-AF65-F5344CB8AC3E}">
        <p14:creationId xmlns:p14="http://schemas.microsoft.com/office/powerpoint/2010/main" val="493160480"/>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bwMode="black">
          <a:xfrm>
            <a:off x="381000" y="57150"/>
            <a:ext cx="8382000" cy="756666"/>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p>
            <a:pPr lvl="0"/>
            <a:r>
              <a:rPr lang="en-US" dirty="0"/>
              <a:t>Click to add title</a:t>
            </a:r>
            <a:br>
              <a:rPr lang="en-US" dirty="0"/>
            </a:br>
            <a:r>
              <a:rPr lang="en-US" dirty="0"/>
              <a:t>two-line title wraps upward</a:t>
            </a:r>
          </a:p>
        </p:txBody>
      </p:sp>
      <p:sp>
        <p:nvSpPr>
          <p:cNvPr id="12294" name="Rectangle 3"/>
          <p:cNvSpPr>
            <a:spLocks noGrp="1" noChangeArrowheads="1"/>
          </p:cNvSpPr>
          <p:nvPr>
            <p:ph type="body" idx="1"/>
          </p:nvPr>
        </p:nvSpPr>
        <p:spPr bwMode="auto">
          <a:xfrm>
            <a:off x="381000" y="1047750"/>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white">
          <a:xfrm>
            <a:off x="8548896" y="4798474"/>
            <a:ext cx="153888" cy="115416"/>
          </a:xfrm>
          <a:prstGeom prst="rect">
            <a:avLst/>
          </a:prstGeom>
          <a:noFill/>
          <a:ln w="9525" algn="ctr">
            <a:noFill/>
            <a:miter lim="800000"/>
            <a:headEnd/>
            <a:tailEnd/>
          </a:ln>
          <a:effectLst/>
        </p:spPr>
        <p:txBody>
          <a:bodyPr vert="horz" wrap="none" lIns="91440" tIns="91440" rIns="91440" bIns="91440" numCol="1" anchor="ctr" anchorCtr="0" compatLnSpc="1">
            <a:prstTxWarp prst="textNoShape">
              <a:avLst/>
            </a:prstTxWarp>
            <a:noAutofit/>
          </a:bodyPr>
          <a:lstStyle>
            <a:lvl1pPr eaLnBrk="0" hangingPunct="0">
              <a:defRPr sz="1000" b="1">
                <a:solidFill>
                  <a:schemeClr val="tx1"/>
                </a:solidFill>
                <a:latin typeface="Calibri" pitchFamily="34" charset="0"/>
                <a:cs typeface="Calibri" pitchFamily="34" charset="0"/>
              </a:defRPr>
            </a:lvl1pPr>
          </a:lstStyle>
          <a:p>
            <a:pPr>
              <a:defRPr/>
            </a:pPr>
            <a:fld id="{46082381-925A-4C25-AB18-0C99AD89CFC0}" type="slidenum">
              <a:rPr lang="en-US" smtClean="0"/>
              <a:pPr>
                <a:defRPr/>
              </a:pPr>
              <a:t>‹#›</a:t>
            </a:fld>
            <a:endParaRPr lang="en-US" dirty="0"/>
          </a:p>
        </p:txBody>
      </p:sp>
      <p:sp>
        <p:nvSpPr>
          <p:cNvPr id="5" name="TextBox 4"/>
          <p:cNvSpPr txBox="1"/>
          <p:nvPr/>
        </p:nvSpPr>
        <p:spPr bwMode="ltGray">
          <a:xfrm>
            <a:off x="381000" y="4781550"/>
            <a:ext cx="3657600" cy="228600"/>
          </a:xfrm>
          <a:prstGeom prst="rect">
            <a:avLst/>
          </a:prstGeom>
          <a:noFill/>
          <a:ln w="9525">
            <a:noFill/>
            <a:miter lim="800000"/>
            <a:headEnd/>
            <a:tailEnd/>
          </a:ln>
        </p:spPr>
        <p:txBody>
          <a:bodyPr wrap="square" lIns="91419" tIns="45710" rIns="91419" bIns="45710" rtlCol="0" anchor="t" anchorCtr="0">
            <a:noAutofit/>
          </a:bodyPr>
          <a:lstStyle/>
          <a:p>
            <a:pPr algn="l">
              <a:lnSpc>
                <a:spcPct val="90000"/>
              </a:lnSpc>
              <a:spcBef>
                <a:spcPts val="0"/>
              </a:spcBef>
              <a:spcAft>
                <a:spcPts val="800"/>
              </a:spcAft>
            </a:pPr>
            <a:r>
              <a:rPr lang="en-US" sz="1000" dirty="0">
                <a:solidFill>
                  <a:schemeClr val="tx1">
                    <a:lumMod val="85000"/>
                  </a:schemeClr>
                </a:solidFill>
                <a:latin typeface="Calibri" pitchFamily="34" charset="0"/>
              </a:rPr>
              <a:t>Copyright </a:t>
            </a:r>
            <a:r>
              <a:rPr lang="de-DE" sz="1000" dirty="0">
                <a:solidFill>
                  <a:schemeClr val="tx1">
                    <a:lumMod val="85000"/>
                  </a:schemeClr>
                </a:solidFill>
                <a:latin typeface="Calibri" pitchFamily="34" charset="0"/>
              </a:rPr>
              <a:t>© </a:t>
            </a:r>
            <a:r>
              <a:rPr lang="de-DE" sz="1000" dirty="0" err="1">
                <a:solidFill>
                  <a:schemeClr val="tx1">
                    <a:lumMod val="85000"/>
                  </a:schemeClr>
                </a:solidFill>
                <a:latin typeface="Calibri" pitchFamily="34" charset="0"/>
              </a:rPr>
              <a:t>Pavilion</a:t>
            </a:r>
            <a:r>
              <a:rPr lang="de-DE" sz="1000" dirty="0">
                <a:solidFill>
                  <a:schemeClr val="tx1">
                    <a:lumMod val="85000"/>
                  </a:schemeClr>
                </a:solidFill>
                <a:latin typeface="Calibri" pitchFamily="34" charset="0"/>
              </a:rPr>
              <a:t> Data</a:t>
            </a:r>
            <a:r>
              <a:rPr lang="de-DE" sz="1000" baseline="0" dirty="0">
                <a:solidFill>
                  <a:schemeClr val="tx1">
                    <a:lumMod val="85000"/>
                  </a:schemeClr>
                </a:solidFill>
                <a:latin typeface="Calibri" pitchFamily="34" charset="0"/>
              </a:rPr>
              <a:t> Systems, </a:t>
            </a:r>
            <a:r>
              <a:rPr lang="de-DE" sz="1000" baseline="0" dirty="0" err="1">
                <a:solidFill>
                  <a:schemeClr val="tx1">
                    <a:lumMod val="85000"/>
                  </a:schemeClr>
                </a:solidFill>
                <a:latin typeface="Calibri" pitchFamily="34" charset="0"/>
              </a:rPr>
              <a:t>Confidential</a:t>
            </a:r>
            <a:endParaRPr lang="en-US" sz="1000" dirty="0" err="1">
              <a:solidFill>
                <a:schemeClr val="tx1">
                  <a:lumMod val="85000"/>
                </a:schemeClr>
              </a:solidFill>
              <a:latin typeface="Calibri" pitchFamily="34" charset="0"/>
            </a:endParaRPr>
          </a:p>
        </p:txBody>
      </p:sp>
      <p:cxnSp>
        <p:nvCxnSpPr>
          <p:cNvPr id="3" name="Straight Connector 2"/>
          <p:cNvCxnSpPr/>
          <p:nvPr/>
        </p:nvCxnSpPr>
        <p:spPr bwMode="auto">
          <a:xfrm>
            <a:off x="0" y="8191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sp>
        <p:nvSpPr>
          <p:cNvPr id="2" name="TextBox 1"/>
          <p:cNvSpPr txBox="1"/>
          <p:nvPr/>
        </p:nvSpPr>
        <p:spPr bwMode="ltGray">
          <a:xfrm>
            <a:off x="1866900" y="4305300"/>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endParaRPr lang="en-US" sz="2000" dirty="0" err="1">
              <a:latin typeface="Calibri" pitchFamily="34" charset="0"/>
            </a:endParaRPr>
          </a:p>
        </p:txBody>
      </p:sp>
      <p:pic>
        <p:nvPicPr>
          <p:cNvPr id="11" name="Picture 1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91400" y="4797241"/>
            <a:ext cx="982653" cy="217999"/>
          </a:xfrm>
          <a:prstGeom prst="rect">
            <a:avLst/>
          </a:prstGeom>
        </p:spPr>
      </p:pic>
      <p:cxnSp>
        <p:nvCxnSpPr>
          <p:cNvPr id="12" name="Straight Connector 11"/>
          <p:cNvCxnSpPr/>
          <p:nvPr/>
        </p:nvCxnSpPr>
        <p:spPr bwMode="auto">
          <a:xfrm>
            <a:off x="0" y="4705350"/>
            <a:ext cx="9144000" cy="0"/>
          </a:xfrm>
          <a:prstGeom prst="line">
            <a:avLst/>
          </a:prstGeom>
          <a:solidFill>
            <a:schemeClr val="accent1"/>
          </a:solidFill>
          <a:ln w="19050" cap="flat" cmpd="sng" algn="ctr">
            <a:solidFill>
              <a:srgbClr val="DB1E2D"/>
            </a:solidFill>
            <a:prstDash val="solid"/>
            <a:round/>
            <a:headEnd type="none" w="med" len="med"/>
            <a:tailEnd type="none" w="med" len="med"/>
          </a:ln>
          <a:effectLst/>
        </p:spPr>
      </p:cxnSp>
    </p:spTree>
    <p:extLst>
      <p:ext uri="{BB962C8B-B14F-4D97-AF65-F5344CB8AC3E}">
        <p14:creationId xmlns:p14="http://schemas.microsoft.com/office/powerpoint/2010/main" val="1589082636"/>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hf hdr="0" dt="0"/>
  <p:txStyles>
    <p:title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p:titleStyle>
    <p:bodyStyle>
      <a:lvl1pPr marL="233310" indent="-233310" algn="l" rtl="0" eaLnBrk="1" fontAlgn="base" hangingPunct="1">
        <a:lnSpc>
          <a:spcPct val="90000"/>
        </a:lnSpc>
        <a:spcBef>
          <a:spcPct val="0"/>
        </a:spcBef>
        <a:spcAft>
          <a:spcPts val="1200"/>
        </a:spcAft>
        <a:buClr>
          <a:schemeClr val="accent4"/>
        </a:buClr>
        <a:buFont typeface="Wingdings" charset="2"/>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
          <a:schemeClr val="accent4"/>
        </a:buClr>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
          <a:schemeClr val="accent4"/>
        </a:buClr>
        <a:buFont typeface="Wingdings" charset="2"/>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
          <a:schemeClr val="accent4"/>
        </a:buClr>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
          <a:schemeClr val="accent4"/>
        </a:buClr>
        <a:buFont typeface="Lucida Grande"/>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p:bodyStyle>
    <p:otherStyle>
      <a:defPPr>
        <a:defRPr lang="en-US"/>
      </a:defPPr>
      <a:lvl1pPr marL="0" algn="l" defTabSz="914192" rtl="0" eaLnBrk="1" latinLnBrk="0" hangingPunct="1">
        <a:defRPr sz="1800" kern="1200">
          <a:solidFill>
            <a:schemeClr val="tx1"/>
          </a:solidFill>
          <a:latin typeface="+mn-lt"/>
          <a:ea typeface="+mn-ea"/>
          <a:cs typeface="+mn-cs"/>
        </a:defRPr>
      </a:lvl1pPr>
      <a:lvl2pPr marL="457096" algn="l" defTabSz="914192" rtl="0" eaLnBrk="1" latinLnBrk="0" hangingPunct="1">
        <a:defRPr sz="1800" kern="1200">
          <a:solidFill>
            <a:schemeClr val="tx1"/>
          </a:solidFill>
          <a:latin typeface="+mn-lt"/>
          <a:ea typeface="+mn-ea"/>
          <a:cs typeface="+mn-cs"/>
        </a:defRPr>
      </a:lvl2pPr>
      <a:lvl3pPr marL="914192" algn="l" defTabSz="914192" rtl="0" eaLnBrk="1" latinLnBrk="0" hangingPunct="1">
        <a:defRPr sz="1800" kern="1200">
          <a:solidFill>
            <a:schemeClr val="tx1"/>
          </a:solidFill>
          <a:latin typeface="+mn-lt"/>
          <a:ea typeface="+mn-ea"/>
          <a:cs typeface="+mn-cs"/>
        </a:defRPr>
      </a:lvl3pPr>
      <a:lvl4pPr marL="1371288" algn="l" defTabSz="914192" rtl="0" eaLnBrk="1" latinLnBrk="0" hangingPunct="1">
        <a:defRPr sz="1800" kern="1200">
          <a:solidFill>
            <a:schemeClr val="tx1"/>
          </a:solidFill>
          <a:latin typeface="+mn-lt"/>
          <a:ea typeface="+mn-ea"/>
          <a:cs typeface="+mn-cs"/>
        </a:defRPr>
      </a:lvl4pPr>
      <a:lvl5pPr marL="1828385" algn="l" defTabSz="914192" rtl="0" eaLnBrk="1" latinLnBrk="0" hangingPunct="1">
        <a:defRPr sz="1800" kern="1200">
          <a:solidFill>
            <a:schemeClr val="tx1"/>
          </a:solidFill>
          <a:latin typeface="+mn-lt"/>
          <a:ea typeface="+mn-ea"/>
          <a:cs typeface="+mn-cs"/>
        </a:defRPr>
      </a:lvl5pPr>
      <a:lvl6pPr marL="2285480" algn="l" defTabSz="914192" rtl="0" eaLnBrk="1" latinLnBrk="0" hangingPunct="1">
        <a:defRPr sz="1800" kern="1200">
          <a:solidFill>
            <a:schemeClr val="tx1"/>
          </a:solidFill>
          <a:latin typeface="+mn-lt"/>
          <a:ea typeface="+mn-ea"/>
          <a:cs typeface="+mn-cs"/>
        </a:defRPr>
      </a:lvl6pPr>
      <a:lvl7pPr marL="2742577" algn="l" defTabSz="914192" rtl="0" eaLnBrk="1" latinLnBrk="0" hangingPunct="1">
        <a:defRPr sz="1800" kern="1200">
          <a:solidFill>
            <a:schemeClr val="tx1"/>
          </a:solidFill>
          <a:latin typeface="+mn-lt"/>
          <a:ea typeface="+mn-ea"/>
          <a:cs typeface="+mn-cs"/>
        </a:defRPr>
      </a:lvl7pPr>
      <a:lvl8pPr marL="3199673" algn="l" defTabSz="914192" rtl="0" eaLnBrk="1" latinLnBrk="0" hangingPunct="1">
        <a:defRPr sz="1800" kern="1200">
          <a:solidFill>
            <a:schemeClr val="tx1"/>
          </a:solidFill>
          <a:latin typeface="+mn-lt"/>
          <a:ea typeface="+mn-ea"/>
          <a:cs typeface="+mn-cs"/>
        </a:defRPr>
      </a:lvl8pPr>
      <a:lvl9pPr marL="3656769" algn="l" defTabSz="91419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eg"/><Relationship Id="rId12"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32.jpeg"/><Relationship Id="rId11" Type="http://schemas.openxmlformats.org/officeDocument/2006/relationships/image" Target="../media/image4.wmf"/><Relationship Id="rId5" Type="http://schemas.openxmlformats.org/officeDocument/2006/relationships/image" Target="../media/image15.png"/><Relationship Id="rId10" Type="http://schemas.openxmlformats.org/officeDocument/2006/relationships/image" Target="../media/image36.jpeg"/><Relationship Id="rId4" Type="http://schemas.openxmlformats.org/officeDocument/2006/relationships/image" Target="../media/image31.jpe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18.gif"/><Relationship Id="rId2" Type="http://schemas.openxmlformats.org/officeDocument/2006/relationships/image" Target="../media/image38.jpeg"/><Relationship Id="rId1" Type="http://schemas.openxmlformats.org/officeDocument/2006/relationships/slideLayout" Target="../slideLayouts/slideLayout32.xml"/><Relationship Id="rId6" Type="http://schemas.openxmlformats.org/officeDocument/2006/relationships/image" Target="../media/image11.png"/><Relationship Id="rId5" Type="http://schemas.openxmlformats.org/officeDocument/2006/relationships/image" Target="../media/image21.png"/><Relationship Id="rId10" Type="http://schemas.openxmlformats.org/officeDocument/2006/relationships/image" Target="../media/image41.png"/><Relationship Id="rId4" Type="http://schemas.openxmlformats.org/officeDocument/2006/relationships/image" Target="../media/image20.jpe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42.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7.png"/><Relationship Id="rId2" Type="http://schemas.openxmlformats.org/officeDocument/2006/relationships/diagramData" Target="../diagrams/data1.xml"/><Relationship Id="rId16" Type="http://schemas.openxmlformats.org/officeDocument/2006/relationships/image" Target="../media/image4.wmf"/><Relationship Id="rId1" Type="http://schemas.openxmlformats.org/officeDocument/2006/relationships/slideLayout" Target="../slideLayouts/slideLayout3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44.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3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32.xml"/><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0.xml"/><Relationship Id="rId1" Type="http://schemas.openxmlformats.org/officeDocument/2006/relationships/slideLayout" Target="../slideLayouts/slideLayout32.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26.emf"/><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32.xml"/><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67.jpeg"/><Relationship Id="rId4" Type="http://schemas.openxmlformats.org/officeDocument/2006/relationships/image" Target="../media/image66.jpeg"/></Relationships>
</file>

<file path=ppt/slides/_rels/slide3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0.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image" Target="../media/image68.jpeg"/><Relationship Id="rId1" Type="http://schemas.openxmlformats.org/officeDocument/2006/relationships/slideLayout" Target="../slideLayouts/slideLayout3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11.png"/><Relationship Id="rId10" Type="http://schemas.openxmlformats.org/officeDocument/2006/relationships/image" Target="../media/image74.png"/><Relationship Id="rId4" Type="http://schemas.openxmlformats.org/officeDocument/2006/relationships/image" Target="../media/image69.jpeg"/><Relationship Id="rId9" Type="http://schemas.openxmlformats.org/officeDocument/2006/relationships/image" Target="../media/image73.jpeg"/></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6.png"/><Relationship Id="rId2" Type="http://schemas.openxmlformats.org/officeDocument/2006/relationships/image" Target="../media/image10.png"/><Relationship Id="rId1" Type="http://schemas.openxmlformats.org/officeDocument/2006/relationships/slideLayout" Target="../slideLayouts/slideLayout32.xml"/><Relationship Id="rId6" Type="http://schemas.openxmlformats.org/officeDocument/2006/relationships/image" Target="../media/image71.png"/><Relationship Id="rId5" Type="http://schemas.openxmlformats.org/officeDocument/2006/relationships/image" Target="../media/image70.jpe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image" Target="../media/image20.jpeg"/><Relationship Id="rId5" Type="http://schemas.openxmlformats.org/officeDocument/2006/relationships/image" Target="../media/image11.png"/><Relationship Id="rId4" Type="http://schemas.openxmlformats.org/officeDocument/2006/relationships/image" Target="../media/image19.jpeg"/><Relationship Id="rId9" Type="http://schemas.openxmlformats.org/officeDocument/2006/relationships/image" Target="../media/image79.jpeg"/></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68.jpeg"/><Relationship Id="rId1" Type="http://schemas.openxmlformats.org/officeDocument/2006/relationships/slideLayout" Target="../slideLayouts/slideLayout32.xml"/><Relationship Id="rId6" Type="http://schemas.openxmlformats.org/officeDocument/2006/relationships/image" Target="../media/image75.jpeg"/><Relationship Id="rId5" Type="http://schemas.openxmlformats.org/officeDocument/2006/relationships/image" Target="../media/image74.png"/><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jpeg"/><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image" Target="../media/image83.jpeg"/><Relationship Id="rId5" Type="http://schemas.openxmlformats.org/officeDocument/2006/relationships/image" Target="../media/image82.png"/><Relationship Id="rId4" Type="http://schemas.openxmlformats.org/officeDocument/2006/relationships/image" Target="../media/image81.jpeg"/></Relationships>
</file>

<file path=ppt/slides/_rels/slide4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85.png"/><Relationship Id="rId1" Type="http://schemas.openxmlformats.org/officeDocument/2006/relationships/slideLayout" Target="../slideLayouts/slideLayout32.xml"/><Relationship Id="rId4" Type="http://schemas.openxmlformats.org/officeDocument/2006/relationships/image" Target="../media/image86.png"/></Relationships>
</file>

<file path=ppt/slides/_rels/slide4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32.xml"/><Relationship Id="rId4" Type="http://schemas.openxmlformats.org/officeDocument/2006/relationships/image" Target="../media/image89.jpeg"/></Relationships>
</file>

<file path=ppt/slides/_rels/slide43.xml.rels><?xml version="1.0" encoding="UTF-8" standalone="yes"?>
<Relationships xmlns="http://schemas.openxmlformats.org/package/2006/relationships"><Relationship Id="rId8" Type="http://schemas.openxmlformats.org/officeDocument/2006/relationships/image" Target="../media/image95.emf"/><Relationship Id="rId3" Type="http://schemas.openxmlformats.org/officeDocument/2006/relationships/image" Target="../media/image18.gif"/><Relationship Id="rId7" Type="http://schemas.openxmlformats.org/officeDocument/2006/relationships/image" Target="../media/image94.emf"/><Relationship Id="rId2" Type="http://schemas.openxmlformats.org/officeDocument/2006/relationships/image" Target="../media/image90.png"/><Relationship Id="rId1" Type="http://schemas.openxmlformats.org/officeDocument/2006/relationships/slideLayout" Target="../slideLayouts/slideLayout32.xml"/><Relationship Id="rId6" Type="http://schemas.openxmlformats.org/officeDocument/2006/relationships/image" Target="../media/image93.emf"/><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png"/></Relationships>
</file>

<file path=ppt/slides/_rels/slide44.xml.rels><?xml version="1.0" encoding="UTF-8" standalone="yes"?>
<Relationships xmlns="http://schemas.openxmlformats.org/package/2006/relationships"><Relationship Id="rId3" Type="http://schemas.openxmlformats.org/officeDocument/2006/relationships/image" Target="../media/image93.emf"/><Relationship Id="rId7" Type="http://schemas.openxmlformats.org/officeDocument/2006/relationships/image" Target="../media/image96.png"/><Relationship Id="rId2" Type="http://schemas.openxmlformats.org/officeDocument/2006/relationships/image" Target="../media/image97.png"/><Relationship Id="rId1" Type="http://schemas.openxmlformats.org/officeDocument/2006/relationships/slideLayout" Target="../slideLayouts/slideLayout32.xml"/><Relationship Id="rId6" Type="http://schemas.openxmlformats.org/officeDocument/2006/relationships/image" Target="../media/image94.emf"/><Relationship Id="rId5" Type="http://schemas.openxmlformats.org/officeDocument/2006/relationships/image" Target="../media/image48.emf"/><Relationship Id="rId4" Type="http://schemas.openxmlformats.org/officeDocument/2006/relationships/image" Target="../media/image95.emf"/></Relationships>
</file>

<file path=ppt/slides/_rels/slide4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8.gif"/><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0.xml"/><Relationship Id="rId1" Type="http://schemas.openxmlformats.org/officeDocument/2006/relationships/slideLayout" Target="../slideLayouts/slideLayout32.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20.jpeg"/><Relationship Id="rId5" Type="http://schemas.openxmlformats.org/officeDocument/2006/relationships/image" Target="../media/image11.png"/><Relationship Id="rId4" Type="http://schemas.openxmlformats.org/officeDocument/2006/relationships/image" Target="../media/image19.jpeg"/><Relationship Id="rId9" Type="http://schemas.openxmlformats.org/officeDocument/2006/relationships/image" Target="../media/image7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gif"/><Relationship Id="rId2" Type="http://schemas.openxmlformats.org/officeDocument/2006/relationships/notesSlide" Target="../notesSlides/notesSlide3.xml"/><Relationship Id="rId16" Type="http://schemas.openxmlformats.org/officeDocument/2006/relationships/image" Target="../media/image22.jpeg"/><Relationship Id="rId1" Type="http://schemas.openxmlformats.org/officeDocument/2006/relationships/slideLayout" Target="../slideLayouts/slideLayout3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32.xml"/><Relationship Id="rId5" Type="http://schemas.openxmlformats.org/officeDocument/2006/relationships/image" Target="../media/image99.png"/><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42.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37.png"/><Relationship Id="rId2" Type="http://schemas.openxmlformats.org/officeDocument/2006/relationships/diagramData" Target="../diagrams/data3.xml"/><Relationship Id="rId16" Type="http://schemas.openxmlformats.org/officeDocument/2006/relationships/image" Target="../media/image4.wmf"/><Relationship Id="rId1" Type="http://schemas.openxmlformats.org/officeDocument/2006/relationships/slideLayout" Target="../slideLayouts/slideLayout3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image" Target="../media/image44.png"/><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image" Target="../media/image43.png"/></Relationships>
</file>

<file path=ppt/slides/_rels/slide6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61.jpeg"/><Relationship Id="rId7" Type="http://schemas.openxmlformats.org/officeDocument/2006/relationships/image" Target="../media/image100.jpeg"/><Relationship Id="rId2" Type="http://schemas.openxmlformats.org/officeDocument/2006/relationships/notesSlide" Target="../notesSlides/notesSlide27.xml"/><Relationship Id="rId1" Type="http://schemas.openxmlformats.org/officeDocument/2006/relationships/slideLayout" Target="../slideLayouts/slideLayout32.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2.xml"/><Relationship Id="rId6" Type="http://schemas.openxmlformats.org/officeDocument/2006/relationships/image" Target="../media/image61.jpeg"/><Relationship Id="rId5" Type="http://schemas.openxmlformats.org/officeDocument/2006/relationships/image" Target="../media/image104.png"/><Relationship Id="rId4" Type="http://schemas.openxmlformats.org/officeDocument/2006/relationships/image" Target="../media/image103.png"/></Relationships>
</file>

<file path=ppt/slides/_rels/slide64.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37.png"/><Relationship Id="rId7" Type="http://schemas.openxmlformats.org/officeDocument/2006/relationships/image" Target="../media/image105.png"/><Relationship Id="rId2" Type="http://schemas.openxmlformats.org/officeDocument/2006/relationships/notesSlide" Target="../notesSlides/notesSlide28.xml"/><Relationship Id="rId1" Type="http://schemas.openxmlformats.org/officeDocument/2006/relationships/slideLayout" Target="../slideLayouts/slideLayout32.xml"/><Relationship Id="rId6" Type="http://schemas.openxmlformats.org/officeDocument/2006/relationships/image" Target="../media/image43.png"/><Relationship Id="rId5" Type="http://schemas.openxmlformats.org/officeDocument/2006/relationships/image" Target="../media/image4.wmf"/><Relationship Id="rId4"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1.xml"/><Relationship Id="rId1" Type="http://schemas.openxmlformats.org/officeDocument/2006/relationships/slideLayout" Target="../slideLayouts/slideLayout39.xml"/><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2.xml"/><Relationship Id="rId5" Type="http://schemas.openxmlformats.org/officeDocument/2006/relationships/image" Target="../media/image26.emf"/><Relationship Id="rId4" Type="http://schemas.openxmlformats.org/officeDocument/2006/relationships/image" Target="../media/image2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4.xml"/></Relationships>
</file>

<file path=ppt/slides/_rels/slide7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jpeg"/><Relationship Id="rId1" Type="http://schemas.openxmlformats.org/officeDocument/2006/relationships/slideLayout" Target="../slideLayouts/slideLayout32.xml"/></Relationships>
</file>

<file path=ppt/slides/_rels/slide72.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7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54.png"/></Relationships>
</file>

<file path=ppt/slides/_rels/slide74.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116.jpeg"/><Relationship Id="rId5" Type="http://schemas.openxmlformats.org/officeDocument/2006/relationships/image" Target="../media/image103.png"/><Relationship Id="rId4" Type="http://schemas.openxmlformats.org/officeDocument/2006/relationships/image" Target="../media/image115.png"/></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image" Target="../media/image118.jpeg"/><Relationship Id="rId5" Type="http://schemas.openxmlformats.org/officeDocument/2006/relationships/image" Target="../media/image117.emf"/><Relationship Id="rId4" Type="http://schemas.openxmlformats.org/officeDocument/2006/relationships/image" Target="../media/image5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40.xml"/><Relationship Id="rId6" Type="http://schemas.openxmlformats.org/officeDocument/2006/relationships/image" Target="../media/image107.png"/><Relationship Id="rId5" Type="http://schemas.openxmlformats.org/officeDocument/2006/relationships/image" Target="../media/image122.png"/><Relationship Id="rId4" Type="http://schemas.openxmlformats.org/officeDocument/2006/relationships/image" Target="../media/image121.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2.xml"/></Relationships>
</file>

<file path=ppt/slides/_rels/slide79.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38.xml"/><Relationship Id="rId1" Type="http://schemas.openxmlformats.org/officeDocument/2006/relationships/slideLayout" Target="../slideLayouts/slideLayout32.xml"/><Relationship Id="rId4" Type="http://schemas.openxmlformats.org/officeDocument/2006/relationships/image" Target="../media/image79.jpeg"/></Relationships>
</file>

<file path=ppt/slides/_rels/slide8.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3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8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0.xml"/><Relationship Id="rId1" Type="http://schemas.openxmlformats.org/officeDocument/2006/relationships/slideLayout" Target="../slideLayouts/slideLayout32.xml"/><Relationship Id="rId4" Type="http://schemas.openxmlformats.org/officeDocument/2006/relationships/image" Target="../media/image115.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1</a:t>
            </a:fld>
            <a:endParaRPr lang="en-US" dirty="0"/>
          </a:p>
        </p:txBody>
      </p:sp>
      <p:sp>
        <p:nvSpPr>
          <p:cNvPr id="3" name="Title 2"/>
          <p:cNvSpPr>
            <a:spLocks noGrp="1"/>
          </p:cNvSpPr>
          <p:nvPr>
            <p:ph type="ctrTitle"/>
          </p:nvPr>
        </p:nvSpPr>
        <p:spPr>
          <a:xfrm>
            <a:off x="768545" y="2800350"/>
            <a:ext cx="7772400" cy="685800"/>
          </a:xfrm>
        </p:spPr>
        <p:txBody>
          <a:bodyPr/>
          <a:lstStyle/>
          <a:p>
            <a:r>
              <a:rPr lang="en-US" dirty="0"/>
              <a:t>Pavilion Data Systems</a:t>
            </a:r>
            <a:br>
              <a:rPr lang="en-US" dirty="0"/>
            </a:br>
            <a:r>
              <a:rPr lang="en-US" dirty="0"/>
              <a:t>Internal Sales Training</a:t>
            </a:r>
            <a:br>
              <a:rPr lang="en-US" dirty="0"/>
            </a:b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7150"/>
            <a:ext cx="8839200" cy="756666"/>
          </a:xfrm>
        </p:spPr>
        <p:txBody>
          <a:bodyPr/>
          <a:lstStyle/>
          <a:p>
            <a:r>
              <a:rPr lang="en-US" dirty="0"/>
              <a:t>Pavilion Delivers Low Latency AND High Density</a:t>
            </a:r>
          </a:p>
        </p:txBody>
      </p:sp>
      <p:sp>
        <p:nvSpPr>
          <p:cNvPr id="3" name="Content Placeholder 2"/>
          <p:cNvSpPr>
            <a:spLocks noGrp="1"/>
          </p:cNvSpPr>
          <p:nvPr>
            <p:ph idx="1"/>
          </p:nvPr>
        </p:nvSpPr>
        <p:spPr>
          <a:xfrm>
            <a:off x="838200" y="1308087"/>
            <a:ext cx="3509211" cy="939440"/>
          </a:xfrm>
        </p:spPr>
        <p:txBody>
          <a:bodyPr>
            <a:noAutofit/>
          </a:bodyPr>
          <a:lstStyle/>
          <a:p>
            <a:pPr>
              <a:buFont typeface="Wingdings" panose="05000000000000000000" pitchFamily="2" charset="2"/>
              <a:buChar char="ü"/>
            </a:pPr>
            <a:r>
              <a:rPr lang="en-US" i="1" dirty="0">
                <a:solidFill>
                  <a:schemeClr val="bg1"/>
                </a:solidFill>
              </a:rPr>
              <a:t>Store &amp; Deliver Data at </a:t>
            </a:r>
            <a:br>
              <a:rPr lang="en-US" i="1" dirty="0">
                <a:solidFill>
                  <a:schemeClr val="bg1"/>
                </a:solidFill>
              </a:rPr>
            </a:br>
            <a:r>
              <a:rPr lang="en-US" i="1" dirty="0">
                <a:solidFill>
                  <a:schemeClr val="bg1"/>
                </a:solidFill>
              </a:rPr>
              <a:t>High Velocity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10</a:t>
            </a:fld>
            <a:endParaRPr lang="en-US" dirty="0"/>
          </a:p>
        </p:txBody>
      </p:sp>
      <p:pic>
        <p:nvPicPr>
          <p:cNvPr id="1028" name="Picture 4" descr="http://files.itproportal.com/wp-content/uploads/photos/0Z33V038-0_fullwidt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47950"/>
            <a:ext cx="2946400" cy="198151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3997693" y="3486150"/>
            <a:ext cx="4785360" cy="911901"/>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2800" i="1" kern="0" dirty="0">
                <a:solidFill>
                  <a:schemeClr val="bg1"/>
                </a:solidFill>
              </a:rPr>
              <a:t>High-Density Flash Platform </a:t>
            </a:r>
          </a:p>
          <a:p>
            <a:pPr lvl="1"/>
            <a:endParaRPr lang="en-US" sz="2400" kern="0" dirty="0">
              <a:solidFill>
                <a:schemeClr val="bg1"/>
              </a:solidFill>
            </a:endParaRPr>
          </a:p>
          <a:p>
            <a:pPr marL="0" indent="0">
              <a:buFontTx/>
              <a:buNone/>
            </a:pPr>
            <a:endParaRPr lang="en-US" sz="2800" kern="0" dirty="0">
              <a:solidFill>
                <a:schemeClr val="bg1"/>
              </a:solidFill>
            </a:endParaRPr>
          </a:p>
        </p:txBody>
      </p:sp>
      <p:pic>
        <p:nvPicPr>
          <p:cNvPr id="3076" name="Picture 4" descr="http://i.bnet.com/blogs/acceleration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81295"/>
            <a:ext cx="2433132" cy="182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864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4" name="Picture 16" descr="Image result for pure stor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5142" y="2191164"/>
            <a:ext cx="1187075" cy="6706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Pavilion Delivers Performance Without Compromise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11</a:t>
            </a:fld>
            <a:endParaRPr lang="en-US" dirty="0"/>
          </a:p>
        </p:txBody>
      </p:sp>
      <p:grpSp>
        <p:nvGrpSpPr>
          <p:cNvPr id="10" name="Group 9"/>
          <p:cNvGrpSpPr/>
          <p:nvPr/>
        </p:nvGrpSpPr>
        <p:grpSpPr>
          <a:xfrm>
            <a:off x="228600" y="1059443"/>
            <a:ext cx="7656483" cy="3577801"/>
            <a:chOff x="549054" y="1220673"/>
            <a:chExt cx="7656483" cy="3577801"/>
          </a:xfrm>
        </p:grpSpPr>
        <p:cxnSp>
          <p:nvCxnSpPr>
            <p:cNvPr id="6" name="Straight Connector 5"/>
            <p:cNvCxnSpPr/>
            <p:nvPr/>
          </p:nvCxnSpPr>
          <p:spPr bwMode="auto">
            <a:xfrm>
              <a:off x="956511" y="1220673"/>
              <a:ext cx="0" cy="3276600"/>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7" name="Straight Connector 6"/>
            <p:cNvCxnSpPr/>
            <p:nvPr/>
          </p:nvCxnSpPr>
          <p:spPr bwMode="auto">
            <a:xfrm flipH="1" flipV="1">
              <a:off x="952500" y="4497273"/>
              <a:ext cx="7253037" cy="10559"/>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15" name="TextBox 14"/>
            <p:cNvSpPr txBox="1"/>
            <p:nvPr/>
          </p:nvSpPr>
          <p:spPr bwMode="ltGray">
            <a:xfrm rot="16200000">
              <a:off x="-174846" y="2458397"/>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Reliability &amp; Data Management Features</a:t>
              </a:r>
            </a:p>
          </p:txBody>
        </p:sp>
        <p:sp>
          <p:nvSpPr>
            <p:cNvPr id="20" name="TextBox 19"/>
            <p:cNvSpPr txBox="1"/>
            <p:nvPr/>
          </p:nvSpPr>
          <p:spPr bwMode="ltGray">
            <a:xfrm>
              <a:off x="3766215" y="4493674"/>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Performance (Low Latency and High Bandwidth/IOPS)</a:t>
              </a:r>
            </a:p>
          </p:txBody>
        </p:sp>
      </p:grpSp>
      <p:sp>
        <p:nvSpPr>
          <p:cNvPr id="14" name="TextBox 13"/>
          <p:cNvSpPr txBox="1"/>
          <p:nvPr/>
        </p:nvSpPr>
        <p:spPr bwMode="ltGray">
          <a:xfrm>
            <a:off x="1077715" y="815209"/>
            <a:ext cx="914400" cy="16413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HDD Arrays</a:t>
            </a:r>
          </a:p>
        </p:txBody>
      </p:sp>
      <p:pic>
        <p:nvPicPr>
          <p:cNvPr id="1030" name="Picture 6" descr="Image result for tegile syste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2967977" y="377147"/>
            <a:ext cx="117563" cy="45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3255768" y="1849389"/>
            <a:ext cx="939410" cy="481672"/>
          </a:xfrm>
          <a:prstGeom prst="rect">
            <a:avLst/>
          </a:prstGeom>
        </p:spPr>
      </p:pic>
      <p:pic>
        <p:nvPicPr>
          <p:cNvPr id="2050" name="Picture 2" descr="Image result for netapp fas 25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64094" y="2351816"/>
            <a:ext cx="813167" cy="4754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netapp fas 2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729724" y="1137597"/>
            <a:ext cx="991990" cy="16227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emc vmax"/>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1690184" y="1280777"/>
            <a:ext cx="453167" cy="134831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xtremi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22061" y="1958532"/>
            <a:ext cx="1080631" cy="400180"/>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Connector 43"/>
          <p:cNvCxnSpPr/>
          <p:nvPr/>
        </p:nvCxnSpPr>
        <p:spPr bwMode="auto">
          <a:xfrm flipV="1">
            <a:off x="5744044" y="1147120"/>
            <a:ext cx="30000" cy="3021150"/>
          </a:xfrm>
          <a:prstGeom prst="line">
            <a:avLst/>
          </a:prstGeom>
          <a:solidFill>
            <a:schemeClr val="accent1"/>
          </a:solidFill>
          <a:ln w="6350" cap="flat" cmpd="sng" algn="ctr">
            <a:solidFill>
              <a:schemeClr val="bg2"/>
            </a:solidFill>
            <a:prstDash val="dash"/>
            <a:round/>
            <a:headEnd type="none" w="med" len="med"/>
            <a:tailEnd type="none" w="med" len="med"/>
          </a:ln>
          <a:effectLst/>
        </p:spPr>
      </p:cxnSp>
      <p:pic>
        <p:nvPicPr>
          <p:cNvPr id="2066" name="Picture 18" descr="Image result for dss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67531" y="3380383"/>
            <a:ext cx="1255098" cy="787887"/>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bwMode="ltGray">
          <a:xfrm>
            <a:off x="4066671" y="815209"/>
            <a:ext cx="914400" cy="16413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All Flash Arrays</a:t>
            </a:r>
          </a:p>
        </p:txBody>
      </p:sp>
      <p:sp>
        <p:nvSpPr>
          <p:cNvPr id="47" name="TextBox 46"/>
          <p:cNvSpPr txBox="1"/>
          <p:nvPr/>
        </p:nvSpPr>
        <p:spPr bwMode="ltGray">
          <a:xfrm>
            <a:off x="6239951" y="815209"/>
            <a:ext cx="2142379" cy="44325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Low Latency Arrays</a:t>
            </a:r>
          </a:p>
        </p:txBody>
      </p:sp>
      <p:cxnSp>
        <p:nvCxnSpPr>
          <p:cNvPr id="48" name="Straight Connector 47"/>
          <p:cNvCxnSpPr/>
          <p:nvPr/>
        </p:nvCxnSpPr>
        <p:spPr bwMode="auto">
          <a:xfrm flipV="1">
            <a:off x="2953718" y="1118515"/>
            <a:ext cx="30000" cy="3021150"/>
          </a:xfrm>
          <a:prstGeom prst="line">
            <a:avLst/>
          </a:prstGeom>
          <a:solidFill>
            <a:schemeClr val="accent1"/>
          </a:solidFill>
          <a:ln w="6350" cap="flat" cmpd="sng" algn="ctr">
            <a:solidFill>
              <a:schemeClr val="bg2"/>
            </a:solidFill>
            <a:prstDash val="dash"/>
            <a:round/>
            <a:headEnd type="none" w="med" len="med"/>
            <a:tailEnd type="none" w="med" len="med"/>
          </a:ln>
          <a:effectLst/>
        </p:spPr>
      </p:cxnSp>
      <p:sp>
        <p:nvSpPr>
          <p:cNvPr id="50" name="Content Placeholder 2"/>
          <p:cNvSpPr txBox="1">
            <a:spLocks/>
          </p:cNvSpPr>
          <p:nvPr/>
        </p:nvSpPr>
        <p:spPr>
          <a:xfrm>
            <a:off x="6152656" y="1392255"/>
            <a:ext cx="2261400" cy="1573162"/>
          </a:xfrm>
          <a:prstGeom prst="rect">
            <a:avLst/>
          </a:prstGeom>
          <a:ln w="12700">
            <a:solidFill>
              <a:schemeClr val="bg1"/>
            </a:solid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endParaRPr lang="en-US" sz="1000" dirty="0">
              <a:solidFill>
                <a:schemeClr val="bg1"/>
              </a:solidFill>
            </a:endParaRPr>
          </a:p>
          <a:p>
            <a:pPr marL="457200" lvl="1" indent="0">
              <a:buFont typeface="Wingdings" charset="2"/>
              <a:buNone/>
            </a:pPr>
            <a:endParaRPr lang="en-US" sz="900" dirty="0">
              <a:solidFill>
                <a:schemeClr val="bg1"/>
              </a:solidFill>
            </a:endParaRPr>
          </a:p>
        </p:txBody>
      </p:sp>
      <p:pic>
        <p:nvPicPr>
          <p:cNvPr id="53" name="Picture 5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4274" y="1937426"/>
            <a:ext cx="1994126" cy="442392"/>
          </a:xfrm>
          <a:prstGeom prst="rect">
            <a:avLst/>
          </a:prstGeom>
        </p:spPr>
      </p:pic>
      <p:sp>
        <p:nvSpPr>
          <p:cNvPr id="24" name="TextBox 23"/>
          <p:cNvSpPr txBox="1"/>
          <p:nvPr/>
        </p:nvSpPr>
        <p:spPr bwMode="ltGray">
          <a:xfrm rot="16200000">
            <a:off x="7937427" y="2614161"/>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Cost (OPEX/CAPEX)</a:t>
            </a:r>
          </a:p>
        </p:txBody>
      </p:sp>
      <p:cxnSp>
        <p:nvCxnSpPr>
          <p:cNvPr id="27" name="Straight Arrow Connector 26"/>
          <p:cNvCxnSpPr/>
          <p:nvPr/>
        </p:nvCxnSpPr>
        <p:spPr bwMode="auto">
          <a:xfrm flipV="1">
            <a:off x="8776541" y="1730716"/>
            <a:ext cx="0" cy="319090"/>
          </a:xfrm>
          <a:prstGeom prst="straightConnector1">
            <a:avLst/>
          </a:prstGeom>
          <a:solidFill>
            <a:schemeClr val="accent1"/>
          </a:solidFill>
          <a:ln w="12700" cap="flat" cmpd="sng" algn="ctr">
            <a:solidFill>
              <a:schemeClr val="bg1"/>
            </a:solidFill>
            <a:prstDash val="solid"/>
            <a:round/>
            <a:headEnd type="none" w="med" len="med"/>
            <a:tailEnd type="triangle"/>
          </a:ln>
          <a:effectLst/>
        </p:spPr>
      </p:cxnSp>
      <p:cxnSp>
        <p:nvCxnSpPr>
          <p:cNvPr id="30" name="Straight Arrow Connector 29"/>
          <p:cNvCxnSpPr/>
          <p:nvPr/>
        </p:nvCxnSpPr>
        <p:spPr bwMode="auto">
          <a:xfrm>
            <a:off x="8798073" y="3527258"/>
            <a:ext cx="7877" cy="348859"/>
          </a:xfrm>
          <a:prstGeom prst="straightConnector1">
            <a:avLst/>
          </a:prstGeom>
          <a:solidFill>
            <a:schemeClr val="accent1"/>
          </a:solidFill>
          <a:ln w="12700" cap="flat" cmpd="sng" algn="ctr">
            <a:solidFill>
              <a:schemeClr val="bg1"/>
            </a:solidFill>
            <a:prstDash val="solid"/>
            <a:round/>
            <a:headEnd type="none" w="med" len="med"/>
            <a:tailEnd type="triangle"/>
          </a:ln>
          <a:effectLst/>
        </p:spPr>
      </p:cxnSp>
      <p:sp>
        <p:nvSpPr>
          <p:cNvPr id="35" name="TextBox 34"/>
          <p:cNvSpPr txBox="1"/>
          <p:nvPr/>
        </p:nvSpPr>
        <p:spPr bwMode="ltGray">
          <a:xfrm>
            <a:off x="8567120" y="1258464"/>
            <a:ext cx="418842" cy="398541"/>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b="1" dirty="0">
                <a:solidFill>
                  <a:srgbClr val="60DF00"/>
                </a:solidFill>
                <a:latin typeface="Calibri" pitchFamily="34" charset="0"/>
              </a:rPr>
              <a:t>$</a:t>
            </a:r>
          </a:p>
        </p:txBody>
      </p:sp>
      <p:sp>
        <p:nvSpPr>
          <p:cNvPr id="37" name="TextBox 36"/>
          <p:cNvSpPr txBox="1"/>
          <p:nvPr/>
        </p:nvSpPr>
        <p:spPr bwMode="ltGray">
          <a:xfrm>
            <a:off x="8481015" y="3866039"/>
            <a:ext cx="621761" cy="398541"/>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800" b="1" dirty="0">
                <a:solidFill>
                  <a:srgbClr val="FF0000"/>
                </a:solidFill>
                <a:latin typeface="Calibri" pitchFamily="34" charset="0"/>
              </a:rPr>
              <a:t>$$$</a:t>
            </a:r>
          </a:p>
        </p:txBody>
      </p:sp>
      <p:pic>
        <p:nvPicPr>
          <p:cNvPr id="29" name="Picture 4" descr="http://ko.com.ua/files/u5101/p-logo-curre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96678" y="4160413"/>
            <a:ext cx="652463" cy="115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4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s://www.mirantis.com/wp-content/uploads/2013/02/vmware_view_pilot-51320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4394" y="2680666"/>
            <a:ext cx="1061722" cy="597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Goal: Democratizing Low Latency Storage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12</a:t>
            </a:fld>
            <a:endParaRPr lang="en-US" dirty="0"/>
          </a:p>
        </p:txBody>
      </p:sp>
      <p:sp>
        <p:nvSpPr>
          <p:cNvPr id="5" name="Isosceles Triangle 4"/>
          <p:cNvSpPr/>
          <p:nvPr/>
        </p:nvSpPr>
        <p:spPr bwMode="auto">
          <a:xfrm>
            <a:off x="1441113" y="1028309"/>
            <a:ext cx="1828800" cy="1488567"/>
          </a:xfrm>
          <a:prstGeom prst="triangle">
            <a:avLst/>
          </a:prstGeom>
          <a:solidFill>
            <a:srgbClr val="60DF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a:ln>
                  <a:noFill/>
                </a:ln>
                <a:solidFill>
                  <a:schemeClr val="bg1"/>
                </a:solidFill>
                <a:effectLst/>
                <a:latin typeface="+mn-lt"/>
              </a:rPr>
              <a:t>Low Latency Arrays</a:t>
            </a:r>
          </a:p>
        </p:txBody>
      </p:sp>
      <p:sp>
        <p:nvSpPr>
          <p:cNvPr id="6" name="Trapezoid 5"/>
          <p:cNvSpPr/>
          <p:nvPr/>
        </p:nvSpPr>
        <p:spPr bwMode="auto">
          <a:xfrm>
            <a:off x="688638" y="2550326"/>
            <a:ext cx="3333750" cy="1181644"/>
          </a:xfrm>
          <a:prstGeom prst="trapezoid">
            <a:avLst>
              <a:gd name="adj" fmla="val 63446"/>
            </a:avLst>
          </a:prstGeom>
          <a:solidFill>
            <a:srgbClr val="FFC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mn-lt"/>
              </a:rPr>
              <a:t>All Flash &amp;</a:t>
            </a:r>
            <a:r>
              <a:rPr kumimoji="0" lang="en-US" sz="1600" i="0" u="none" strike="noStrike" cap="none" normalizeH="0" dirty="0">
                <a:ln>
                  <a:noFill/>
                </a:ln>
                <a:solidFill>
                  <a:schemeClr val="bg1"/>
                </a:solidFill>
                <a:effectLst/>
                <a:latin typeface="+mn-lt"/>
              </a:rPr>
              <a:t> Hybrid Arrays</a:t>
            </a:r>
            <a:endParaRPr kumimoji="0" lang="en-US" sz="1600" i="0" u="none" strike="noStrike" cap="none" normalizeH="0" baseline="0" dirty="0">
              <a:ln>
                <a:noFill/>
              </a:ln>
              <a:solidFill>
                <a:schemeClr val="bg1"/>
              </a:solidFill>
              <a:effectLst/>
              <a:latin typeface="+mn-lt"/>
            </a:endParaRPr>
          </a:p>
        </p:txBody>
      </p:sp>
      <p:sp>
        <p:nvSpPr>
          <p:cNvPr id="7" name="Trapezoid 6"/>
          <p:cNvSpPr/>
          <p:nvPr/>
        </p:nvSpPr>
        <p:spPr bwMode="auto">
          <a:xfrm>
            <a:off x="155238" y="3765420"/>
            <a:ext cx="4419600" cy="842306"/>
          </a:xfrm>
          <a:prstGeom prst="trapezoid">
            <a:avLst>
              <a:gd name="adj" fmla="val 63446"/>
            </a:avLst>
          </a:prstGeom>
          <a:solidFill>
            <a:schemeClr val="accent4">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mn-lt"/>
              </a:rPr>
              <a:t>Off-</a:t>
            </a:r>
            <a:r>
              <a:rPr kumimoji="0" lang="en-US" sz="1600" i="0" u="none" strike="noStrike" cap="none" normalizeH="0" baseline="0" dirty="0" err="1">
                <a:ln>
                  <a:noFill/>
                </a:ln>
                <a:solidFill>
                  <a:schemeClr val="bg1"/>
                </a:solidFill>
                <a:effectLst/>
                <a:latin typeface="+mn-lt"/>
              </a:rPr>
              <a:t>Premesis</a:t>
            </a:r>
            <a:r>
              <a:rPr kumimoji="0" lang="en-US" sz="1600" i="0" u="none" strike="noStrike" cap="none" normalizeH="0" dirty="0">
                <a:ln>
                  <a:noFill/>
                </a:ln>
                <a:solidFill>
                  <a:schemeClr val="bg1"/>
                </a:solidFill>
                <a:effectLst/>
                <a:latin typeface="+mn-lt"/>
              </a:rPr>
              <a:t> Cloud Storage</a:t>
            </a:r>
            <a:endParaRPr kumimoji="0" lang="en-US" sz="1600" i="0" u="none" strike="noStrike" cap="none" normalizeH="0" baseline="0" dirty="0">
              <a:ln>
                <a:noFill/>
              </a:ln>
              <a:solidFill>
                <a:schemeClr val="bg1"/>
              </a:solidFill>
              <a:effectLst/>
              <a:latin typeface="+mn-lt"/>
            </a:endParaRPr>
          </a:p>
        </p:txBody>
      </p:sp>
      <p:cxnSp>
        <p:nvCxnSpPr>
          <p:cNvPr id="9" name="Straight Arrow Connector 8"/>
          <p:cNvCxnSpPr/>
          <p:nvPr/>
        </p:nvCxnSpPr>
        <p:spPr bwMode="auto">
          <a:xfrm flipV="1">
            <a:off x="79038" y="1178726"/>
            <a:ext cx="2057400" cy="335280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0" name="TextBox 9"/>
          <p:cNvSpPr txBox="1"/>
          <p:nvPr/>
        </p:nvSpPr>
        <p:spPr bwMode="ltGray">
          <a:xfrm rot="18142470">
            <a:off x="-294273" y="2626526"/>
            <a:ext cx="2438400" cy="4572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dirty="0">
                <a:solidFill>
                  <a:schemeClr val="bg1"/>
                </a:solidFill>
                <a:latin typeface="Calibri" pitchFamily="34" charset="0"/>
              </a:rPr>
              <a:t>Access Frequency</a:t>
            </a:r>
          </a:p>
        </p:txBody>
      </p:sp>
      <p:pic>
        <p:nvPicPr>
          <p:cNvPr id="11" name="Picture 10"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096" y="1576046"/>
            <a:ext cx="781025" cy="364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3.amazonaws.com/info-mongodb-com/_com_assets/media/mongodb-logo-rgb.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9223" y="1474019"/>
            <a:ext cx="721932" cy="27565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https://upload.wikimedia.org/wikipedia/commons/thumb/5/5e/Cassandra_logo.svg/2000px-Cassandra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37826" y="952173"/>
            <a:ext cx="488636" cy="464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a:stretch>
            <a:fillRect/>
          </a:stretch>
        </p:blipFill>
        <p:spPr>
          <a:xfrm>
            <a:off x="3147503" y="1172891"/>
            <a:ext cx="960694" cy="208835"/>
          </a:xfrm>
          <a:prstGeom prst="rect">
            <a:avLst/>
          </a:prstGeom>
        </p:spPr>
      </p:pic>
      <p:pic>
        <p:nvPicPr>
          <p:cNvPr id="18" name="Picture 6" descr="https://www.govloop.com/blogs/2001-3000/2790-oracle_logo.gif?width=12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44183" y="2650331"/>
            <a:ext cx="820001" cy="1400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aw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2174" y="4209639"/>
            <a:ext cx="750057" cy="3000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azu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8586" y="4100890"/>
            <a:ext cx="774737" cy="5810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oogle cloud platform"/>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3227" y="3812501"/>
            <a:ext cx="651848" cy="456350"/>
          </a:xfrm>
          <a:prstGeom prst="rect">
            <a:avLst/>
          </a:prstGeom>
          <a:noFill/>
          <a:extLst>
            <a:ext uri="{909E8E84-426E-40DD-AFC4-6F175D3DCCD1}">
              <a14:hiddenFill xmlns:a14="http://schemas.microsoft.com/office/drawing/2010/main">
                <a:solidFill>
                  <a:srgbClr val="FFFFFF"/>
                </a:solidFill>
              </a14:hiddenFill>
            </a:ext>
          </a:extLst>
        </p:spPr>
      </p:pic>
      <p:sp>
        <p:nvSpPr>
          <p:cNvPr id="28" name="Arrow: Down 27"/>
          <p:cNvSpPr/>
          <p:nvPr/>
        </p:nvSpPr>
        <p:spPr bwMode="auto">
          <a:xfrm rot="10800000">
            <a:off x="1714076" y="3528569"/>
            <a:ext cx="1243427" cy="403157"/>
          </a:xfrm>
          <a:prstGeom prst="downArrow">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9" name="Isosceles Triangle 28"/>
          <p:cNvSpPr/>
          <p:nvPr/>
        </p:nvSpPr>
        <p:spPr bwMode="auto">
          <a:xfrm>
            <a:off x="5486400" y="1076967"/>
            <a:ext cx="2746038" cy="2155157"/>
          </a:xfrm>
          <a:prstGeom prst="triangle">
            <a:avLst/>
          </a:prstGeom>
          <a:solidFill>
            <a:srgbClr val="60DF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a:ln>
                  <a:noFill/>
                </a:ln>
                <a:solidFill>
                  <a:schemeClr val="bg1"/>
                </a:solidFill>
                <a:effectLst/>
                <a:latin typeface="+mn-lt"/>
              </a:rPr>
              <a:t>Low Latency Arrays</a:t>
            </a:r>
          </a:p>
        </p:txBody>
      </p:sp>
      <p:sp>
        <p:nvSpPr>
          <p:cNvPr id="31" name="Trapezoid 30"/>
          <p:cNvSpPr/>
          <p:nvPr/>
        </p:nvSpPr>
        <p:spPr bwMode="auto">
          <a:xfrm>
            <a:off x="4663700" y="3287681"/>
            <a:ext cx="4419600" cy="1313146"/>
          </a:xfrm>
          <a:prstGeom prst="trapezoid">
            <a:avLst>
              <a:gd name="adj" fmla="val 63446"/>
            </a:avLst>
          </a:prstGeom>
          <a:solidFill>
            <a:schemeClr val="accent4">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a:ln>
                  <a:noFill/>
                </a:ln>
                <a:solidFill>
                  <a:schemeClr val="bg1"/>
                </a:solidFill>
                <a:effectLst/>
                <a:latin typeface="+mn-lt"/>
              </a:rPr>
              <a:t>Off-</a:t>
            </a:r>
            <a:r>
              <a:rPr kumimoji="0" lang="en-US" sz="1600" i="0" u="none" strike="noStrike" cap="none" normalizeH="0" baseline="0" dirty="0" err="1">
                <a:ln>
                  <a:noFill/>
                </a:ln>
                <a:solidFill>
                  <a:schemeClr val="bg1"/>
                </a:solidFill>
                <a:effectLst/>
                <a:latin typeface="+mn-lt"/>
              </a:rPr>
              <a:t>Premesis</a:t>
            </a:r>
            <a:r>
              <a:rPr kumimoji="0" lang="en-US" sz="1600" i="0" u="none" strike="noStrike" cap="none" normalizeH="0" dirty="0">
                <a:ln>
                  <a:noFill/>
                </a:ln>
                <a:solidFill>
                  <a:schemeClr val="bg1"/>
                </a:solidFill>
                <a:effectLst/>
                <a:latin typeface="+mn-lt"/>
              </a:rPr>
              <a:t> Cloud Storage</a:t>
            </a:r>
            <a:endParaRPr kumimoji="0" lang="en-US" sz="1600" i="0" u="none" strike="noStrike" cap="none" normalizeH="0" baseline="0" dirty="0">
              <a:ln>
                <a:noFill/>
              </a:ln>
              <a:solidFill>
                <a:schemeClr val="bg1"/>
              </a:solidFill>
              <a:effectLst/>
              <a:latin typeface="+mn-lt"/>
            </a:endParaRPr>
          </a:p>
        </p:txBody>
      </p:sp>
      <p:sp>
        <p:nvSpPr>
          <p:cNvPr id="25" name="Arrow: Right 24"/>
          <p:cNvSpPr/>
          <p:nvPr/>
        </p:nvSpPr>
        <p:spPr bwMode="auto">
          <a:xfrm>
            <a:off x="4503606" y="2393687"/>
            <a:ext cx="876987" cy="286979"/>
          </a:xfrm>
          <a:prstGeom prst="rightArrow">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5" name="Arrow: Down 34"/>
          <p:cNvSpPr/>
          <p:nvPr/>
        </p:nvSpPr>
        <p:spPr bwMode="auto">
          <a:xfrm>
            <a:off x="1737538" y="2413618"/>
            <a:ext cx="1243427" cy="403157"/>
          </a:xfrm>
          <a:prstGeom prst="downArrow">
            <a:avLst/>
          </a:prstGeom>
          <a:solidFill>
            <a:schemeClr val="bg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352329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Product Evolution – History is Repeating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18536674"/>
              </p:ext>
            </p:extLst>
          </p:nvPr>
        </p:nvGraphicFramePr>
        <p:xfrm>
          <a:off x="304800" y="1123950"/>
          <a:ext cx="87630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13</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1834854999"/>
              </p:ext>
            </p:extLst>
          </p:nvPr>
        </p:nvGraphicFramePr>
        <p:xfrm>
          <a:off x="304800" y="2800350"/>
          <a:ext cx="87630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4" descr="http://ko.com.ua/files/u5101/p-logo-curre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9625" y="4125303"/>
            <a:ext cx="764148" cy="135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90475" y="4463649"/>
            <a:ext cx="512639" cy="175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80019" y="4443347"/>
            <a:ext cx="951987" cy="195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peiron Data System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32006" y="4033125"/>
            <a:ext cx="829579" cy="302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74702" y="4052380"/>
            <a:ext cx="1327138" cy="294422"/>
          </a:xfrm>
          <a:prstGeom prst="rect">
            <a:avLst/>
          </a:prstGeom>
        </p:spPr>
      </p:pic>
    </p:spTree>
    <p:extLst>
      <p:ext uri="{BB962C8B-B14F-4D97-AF65-F5344CB8AC3E}">
        <p14:creationId xmlns:p14="http://schemas.microsoft.com/office/powerpoint/2010/main" val="84780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Penetration Strategy</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14</a:t>
            </a:fld>
            <a:endParaRPr lang="en-US" dirty="0"/>
          </a:p>
        </p:txBody>
      </p:sp>
      <p:grpSp>
        <p:nvGrpSpPr>
          <p:cNvPr id="4" name="Group 3"/>
          <p:cNvGrpSpPr/>
          <p:nvPr/>
        </p:nvGrpSpPr>
        <p:grpSpPr>
          <a:xfrm>
            <a:off x="1495758" y="1017244"/>
            <a:ext cx="7053137" cy="3287159"/>
            <a:chOff x="952500" y="1220673"/>
            <a:chExt cx="7253037" cy="3287159"/>
          </a:xfrm>
        </p:grpSpPr>
        <p:cxnSp>
          <p:nvCxnSpPr>
            <p:cNvPr id="5" name="Straight Connector 4"/>
            <p:cNvCxnSpPr/>
            <p:nvPr/>
          </p:nvCxnSpPr>
          <p:spPr bwMode="auto">
            <a:xfrm>
              <a:off x="956511" y="1220673"/>
              <a:ext cx="0" cy="3276600"/>
            </a:xfrm>
            <a:prstGeom prst="line">
              <a:avLst/>
            </a:prstGeom>
            <a:solidFill>
              <a:schemeClr val="accent1"/>
            </a:solidFill>
            <a:ln w="19050" cap="flat" cmpd="sng" algn="ctr">
              <a:solidFill>
                <a:schemeClr val="bg1"/>
              </a:solidFill>
              <a:prstDash val="solid"/>
              <a:round/>
              <a:headEnd type="none" w="med" len="med"/>
              <a:tailEnd type="none" w="med" len="med"/>
            </a:ln>
            <a:effectLst/>
          </p:spPr>
        </p:cxnSp>
        <p:cxnSp>
          <p:nvCxnSpPr>
            <p:cNvPr id="6" name="Straight Connector 5"/>
            <p:cNvCxnSpPr/>
            <p:nvPr/>
          </p:nvCxnSpPr>
          <p:spPr bwMode="auto">
            <a:xfrm flipH="1" flipV="1">
              <a:off x="952500" y="4497273"/>
              <a:ext cx="7253037" cy="10559"/>
            </a:xfrm>
            <a:prstGeom prst="line">
              <a:avLst/>
            </a:prstGeom>
            <a:solidFill>
              <a:schemeClr val="accent1"/>
            </a:solidFill>
            <a:ln w="19050" cap="flat" cmpd="sng" algn="ctr">
              <a:solidFill>
                <a:schemeClr val="bg1"/>
              </a:solidFill>
              <a:prstDash val="solid"/>
              <a:round/>
              <a:headEnd type="none" w="med" len="med"/>
              <a:tailEnd type="none" w="med" len="med"/>
            </a:ln>
            <a:effectLst/>
          </p:spPr>
        </p:cxnSp>
      </p:grpSp>
      <p:sp>
        <p:nvSpPr>
          <p:cNvPr id="9" name="Oval 8"/>
          <p:cNvSpPr/>
          <p:nvPr/>
        </p:nvSpPr>
        <p:spPr bwMode="auto">
          <a:xfrm>
            <a:off x="2969696" y="3367259"/>
            <a:ext cx="152400" cy="152400"/>
          </a:xfrm>
          <a:prstGeom prst="ellipse">
            <a:avLst/>
          </a:prstGeom>
          <a:solidFill>
            <a:srgbClr val="C0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1" name="Straight Connector 10"/>
          <p:cNvCxnSpPr/>
          <p:nvPr/>
        </p:nvCxnSpPr>
        <p:spPr bwMode="auto">
          <a:xfrm>
            <a:off x="1343358" y="3262939"/>
            <a:ext cx="3048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12" name="Content Placeholder 2"/>
          <p:cNvSpPr txBox="1">
            <a:spLocks/>
          </p:cNvSpPr>
          <p:nvPr/>
        </p:nvSpPr>
        <p:spPr>
          <a:xfrm>
            <a:off x="156234" y="3065741"/>
            <a:ext cx="1211839" cy="3943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dirty="0">
                <a:solidFill>
                  <a:srgbClr val="C00000"/>
                </a:solidFill>
              </a:rPr>
              <a:t>Latency-Sensitive Applications</a:t>
            </a:r>
            <a:endParaRPr lang="en-US" sz="1600" dirty="0">
              <a:solidFill>
                <a:srgbClr val="C00000"/>
              </a:solidFill>
            </a:endParaRPr>
          </a:p>
          <a:p>
            <a:pPr lvl="1">
              <a:buClr>
                <a:srgbClr val="60AD00"/>
              </a:buClr>
              <a:buFont typeface="Wingdings" panose="05000000000000000000" pitchFamily="2" charset="2"/>
              <a:buChar char="ü"/>
            </a:pPr>
            <a:endParaRPr lang="en-US" sz="1400" dirty="0">
              <a:solidFill>
                <a:srgbClr val="C00000"/>
              </a:solidFill>
            </a:endParaRPr>
          </a:p>
        </p:txBody>
      </p:sp>
      <p:sp>
        <p:nvSpPr>
          <p:cNvPr id="13" name="Oval 12"/>
          <p:cNvSpPr/>
          <p:nvPr/>
        </p:nvSpPr>
        <p:spPr bwMode="auto">
          <a:xfrm>
            <a:off x="4800600" y="2737124"/>
            <a:ext cx="152400" cy="152400"/>
          </a:xfrm>
          <a:prstGeom prst="ellipse">
            <a:avLst/>
          </a:prstGeom>
          <a:solidFill>
            <a:srgbClr val="C0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4" name="Straight Connector 13"/>
          <p:cNvCxnSpPr/>
          <p:nvPr/>
        </p:nvCxnSpPr>
        <p:spPr bwMode="auto">
          <a:xfrm>
            <a:off x="1343358" y="2511591"/>
            <a:ext cx="3048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15" name="Content Placeholder 2"/>
          <p:cNvSpPr txBox="1">
            <a:spLocks/>
          </p:cNvSpPr>
          <p:nvPr/>
        </p:nvSpPr>
        <p:spPr>
          <a:xfrm>
            <a:off x="156234" y="2392553"/>
            <a:ext cx="1211839" cy="3943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dirty="0">
                <a:solidFill>
                  <a:srgbClr val="C00000"/>
                </a:solidFill>
              </a:rPr>
              <a:t>Virtualization</a:t>
            </a:r>
            <a:endParaRPr lang="en-US" sz="1600" dirty="0">
              <a:solidFill>
                <a:srgbClr val="C00000"/>
              </a:solidFill>
            </a:endParaRPr>
          </a:p>
          <a:p>
            <a:pPr lvl="1">
              <a:buClr>
                <a:srgbClr val="60AD00"/>
              </a:buClr>
              <a:buFont typeface="Wingdings" panose="05000000000000000000" pitchFamily="2" charset="2"/>
              <a:buChar char="ü"/>
            </a:pPr>
            <a:endParaRPr lang="en-US" sz="1400" dirty="0">
              <a:solidFill>
                <a:srgbClr val="C00000"/>
              </a:solidFill>
            </a:endParaRPr>
          </a:p>
        </p:txBody>
      </p:sp>
      <p:sp>
        <p:nvSpPr>
          <p:cNvPr id="16" name="Content Placeholder 2"/>
          <p:cNvSpPr txBox="1">
            <a:spLocks/>
          </p:cNvSpPr>
          <p:nvPr/>
        </p:nvSpPr>
        <p:spPr>
          <a:xfrm>
            <a:off x="156233" y="1070250"/>
            <a:ext cx="1211839" cy="39439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100" b="1" i="1" dirty="0">
                <a:solidFill>
                  <a:srgbClr val="C00000"/>
                </a:solidFill>
              </a:rPr>
              <a:t>All (Block &amp; File)</a:t>
            </a:r>
            <a:endParaRPr lang="en-US" sz="2000" dirty="0">
              <a:solidFill>
                <a:srgbClr val="C00000"/>
              </a:solidFill>
            </a:endParaRPr>
          </a:p>
          <a:p>
            <a:pPr lvl="1">
              <a:buClr>
                <a:srgbClr val="60AD00"/>
              </a:buClr>
              <a:buFont typeface="Wingdings" panose="05000000000000000000" pitchFamily="2" charset="2"/>
              <a:buChar char="ü"/>
            </a:pPr>
            <a:endParaRPr lang="en-US" sz="1800" dirty="0">
              <a:solidFill>
                <a:srgbClr val="C00000"/>
              </a:solidFill>
            </a:endParaRPr>
          </a:p>
        </p:txBody>
      </p:sp>
      <p:cxnSp>
        <p:nvCxnSpPr>
          <p:cNvPr id="17" name="Straight Connector 16"/>
          <p:cNvCxnSpPr/>
          <p:nvPr/>
        </p:nvCxnSpPr>
        <p:spPr bwMode="auto">
          <a:xfrm>
            <a:off x="1343358" y="1185969"/>
            <a:ext cx="304800" cy="0"/>
          </a:xfrm>
          <a:prstGeom prst="line">
            <a:avLst/>
          </a:prstGeom>
          <a:solidFill>
            <a:schemeClr val="accent1"/>
          </a:solidFill>
          <a:ln w="19050" cap="flat" cmpd="sng" algn="ctr">
            <a:solidFill>
              <a:schemeClr val="bg1"/>
            </a:solidFill>
            <a:prstDash val="solid"/>
            <a:round/>
            <a:headEnd type="none" w="med" len="med"/>
            <a:tailEnd type="none" w="med" len="med"/>
          </a:ln>
          <a:effectLst/>
        </p:spPr>
      </p:cxnSp>
      <p:sp>
        <p:nvSpPr>
          <p:cNvPr id="18" name="Oval 17"/>
          <p:cNvSpPr/>
          <p:nvPr/>
        </p:nvSpPr>
        <p:spPr bwMode="auto">
          <a:xfrm>
            <a:off x="7315200" y="1109769"/>
            <a:ext cx="152400" cy="152400"/>
          </a:xfrm>
          <a:prstGeom prst="ellipse">
            <a:avLst/>
          </a:prstGeom>
          <a:solidFill>
            <a:srgbClr val="C0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0" name="Straight Connector 19"/>
          <p:cNvCxnSpPr>
            <a:endCxn id="9" idx="3"/>
          </p:cNvCxnSpPr>
          <p:nvPr/>
        </p:nvCxnSpPr>
        <p:spPr bwMode="auto">
          <a:xfrm flipV="1">
            <a:off x="1495758" y="3497341"/>
            <a:ext cx="1496256" cy="796503"/>
          </a:xfrm>
          <a:prstGeom prst="line">
            <a:avLst/>
          </a:prstGeom>
          <a:solidFill>
            <a:schemeClr val="accent1"/>
          </a:solidFill>
          <a:ln w="12700" cap="flat" cmpd="sng" algn="ctr">
            <a:solidFill>
              <a:srgbClr val="C00000"/>
            </a:solidFill>
            <a:prstDash val="sysDash"/>
            <a:round/>
            <a:headEnd type="none" w="med" len="med"/>
            <a:tailEnd type="triangle" w="med" len="med"/>
          </a:ln>
          <a:effectLst/>
        </p:spPr>
      </p:cxnSp>
      <p:cxnSp>
        <p:nvCxnSpPr>
          <p:cNvPr id="22" name="Straight Connector 21"/>
          <p:cNvCxnSpPr>
            <a:stCxn id="9" idx="6"/>
            <a:endCxn id="13" idx="3"/>
          </p:cNvCxnSpPr>
          <p:nvPr/>
        </p:nvCxnSpPr>
        <p:spPr bwMode="auto">
          <a:xfrm flipV="1">
            <a:off x="3122096" y="2867206"/>
            <a:ext cx="1700822" cy="576253"/>
          </a:xfrm>
          <a:prstGeom prst="line">
            <a:avLst/>
          </a:prstGeom>
          <a:solidFill>
            <a:schemeClr val="accent1"/>
          </a:solidFill>
          <a:ln w="12700" cap="flat" cmpd="sng" algn="ctr">
            <a:solidFill>
              <a:srgbClr val="C00000"/>
            </a:solidFill>
            <a:prstDash val="sysDash"/>
            <a:round/>
            <a:headEnd type="none" w="med" len="med"/>
            <a:tailEnd type="triangle" w="med" len="med"/>
          </a:ln>
          <a:effectLst/>
        </p:spPr>
      </p:cxnSp>
      <p:cxnSp>
        <p:nvCxnSpPr>
          <p:cNvPr id="24" name="Straight Connector 23"/>
          <p:cNvCxnSpPr>
            <a:stCxn id="13" idx="7"/>
            <a:endCxn id="18" idx="3"/>
          </p:cNvCxnSpPr>
          <p:nvPr/>
        </p:nvCxnSpPr>
        <p:spPr bwMode="auto">
          <a:xfrm flipV="1">
            <a:off x="4930682" y="1239851"/>
            <a:ext cx="2406836" cy="1519591"/>
          </a:xfrm>
          <a:prstGeom prst="line">
            <a:avLst/>
          </a:prstGeom>
          <a:solidFill>
            <a:schemeClr val="accent1"/>
          </a:solidFill>
          <a:ln w="12700" cap="flat" cmpd="sng" algn="ctr">
            <a:solidFill>
              <a:srgbClr val="C00000"/>
            </a:solidFill>
            <a:prstDash val="sysDash"/>
            <a:round/>
            <a:headEnd type="none" w="med" len="med"/>
            <a:tailEnd type="triangle" w="med" len="med"/>
          </a:ln>
          <a:effectLst/>
        </p:spPr>
      </p:cxnSp>
    </p:spTree>
    <p:extLst>
      <p:ext uri="{BB962C8B-B14F-4D97-AF65-F5344CB8AC3E}">
        <p14:creationId xmlns:p14="http://schemas.microsoft.com/office/powerpoint/2010/main" val="243880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15</a:t>
            </a:fld>
            <a:endParaRPr lang="en-US" dirty="0"/>
          </a:p>
        </p:txBody>
      </p:sp>
      <p:sp>
        <p:nvSpPr>
          <p:cNvPr id="3" name="Title 2"/>
          <p:cNvSpPr>
            <a:spLocks noGrp="1"/>
          </p:cNvSpPr>
          <p:nvPr>
            <p:ph type="ctrTitle"/>
          </p:nvPr>
        </p:nvSpPr>
        <p:spPr>
          <a:xfrm>
            <a:off x="751915" y="2190750"/>
            <a:ext cx="7772400" cy="685800"/>
          </a:xfrm>
        </p:spPr>
        <p:txBody>
          <a:bodyPr/>
          <a:lstStyle/>
          <a:p>
            <a:r>
              <a:rPr lang="en-US" dirty="0"/>
              <a:t>Product Overview</a:t>
            </a:r>
            <a:br>
              <a:rPr lang="en-US" dirty="0"/>
            </a:br>
            <a:endParaRPr lang="en-US" sz="2800" dirty="0"/>
          </a:p>
        </p:txBody>
      </p:sp>
    </p:spTree>
    <p:extLst>
      <p:ext uri="{BB962C8B-B14F-4D97-AF65-F5344CB8AC3E}">
        <p14:creationId xmlns:p14="http://schemas.microsoft.com/office/powerpoint/2010/main" val="3796289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NVMe Basics</a:t>
            </a:r>
          </a:p>
        </p:txBody>
      </p:sp>
      <p:sp>
        <p:nvSpPr>
          <p:cNvPr id="3" name="Content Placeholder 2"/>
          <p:cNvSpPr>
            <a:spLocks noGrp="1"/>
          </p:cNvSpPr>
          <p:nvPr>
            <p:ph idx="1"/>
          </p:nvPr>
        </p:nvSpPr>
        <p:spPr>
          <a:xfrm>
            <a:off x="381000" y="1047750"/>
            <a:ext cx="8610600" cy="4095750"/>
          </a:xfrm>
        </p:spPr>
        <p:txBody>
          <a:bodyPr>
            <a:normAutofit/>
          </a:bodyPr>
          <a:lstStyle/>
          <a:p>
            <a:r>
              <a:rPr lang="en-US"/>
              <a:t>All other transports use interrupts and the SCSI stack</a:t>
            </a:r>
          </a:p>
          <a:p>
            <a:pPr lvl="1"/>
            <a:r>
              <a:rPr lang="en-US"/>
              <a:t>Slows down all CPUs and bottlenecks on a single I/O queue: serial execution</a:t>
            </a:r>
          </a:p>
          <a:p>
            <a:r>
              <a:rPr lang="en-US"/>
              <a:t>Non Volatile Memory express uses Remote Direct Memory Access (RDMA) with no interrupts and huge per-CPU I/O queues</a:t>
            </a:r>
          </a:p>
          <a:p>
            <a:r>
              <a:rPr lang="en-US"/>
              <a:t>Doesn’t use the ancient SCSI stack</a:t>
            </a:r>
          </a:p>
          <a:p>
            <a:pPr lvl="1"/>
            <a:r>
              <a:rPr lang="en-US"/>
              <a:t>Scales linearly with CPU count</a:t>
            </a:r>
          </a:p>
          <a:p>
            <a:pPr lvl="1"/>
            <a:r>
              <a:rPr lang="en-US"/>
              <a:t>Avoids many data copies for each I/O</a:t>
            </a:r>
          </a:p>
          <a:p>
            <a:pPr lvl="1"/>
            <a:r>
              <a:rPr lang="en-US"/>
              <a:t>Reduces latency to sub micro-second</a:t>
            </a:r>
          </a:p>
          <a:p>
            <a:pPr lvl="1"/>
            <a:r>
              <a:rPr lang="en-US"/>
              <a:t>Uses same I/O stack for DAS and SAN</a:t>
            </a:r>
          </a:p>
        </p:txBody>
      </p:sp>
      <p:pic>
        <p:nvPicPr>
          <p:cNvPr id="4" name="Picture 3"/>
          <p:cNvPicPr>
            <a:picLocks noChangeAspect="1"/>
          </p:cNvPicPr>
          <p:nvPr/>
        </p:nvPicPr>
        <p:blipFill>
          <a:blip r:embed="rId3"/>
          <a:stretch>
            <a:fillRect/>
          </a:stretch>
        </p:blipFill>
        <p:spPr>
          <a:xfrm>
            <a:off x="5029200" y="2724150"/>
            <a:ext cx="3810000" cy="1817955"/>
          </a:xfrm>
          <a:prstGeom prst="rect">
            <a:avLst/>
          </a:prstGeom>
        </p:spPr>
      </p:pic>
      <p:pic>
        <p:nvPicPr>
          <p:cNvPr id="5" name="Picture 4"/>
          <p:cNvPicPr>
            <a:picLocks noChangeAspect="1"/>
          </p:cNvPicPr>
          <p:nvPr/>
        </p:nvPicPr>
        <p:blipFill>
          <a:blip r:embed="rId4"/>
          <a:stretch>
            <a:fillRect/>
          </a:stretch>
        </p:blipFill>
        <p:spPr>
          <a:xfrm>
            <a:off x="5029200" y="2718547"/>
            <a:ext cx="1308100" cy="1962150"/>
          </a:xfrm>
          <a:prstGeom prst="rect">
            <a:avLst/>
          </a:prstGeom>
        </p:spPr>
      </p:pic>
      <p:sp>
        <p:nvSpPr>
          <p:cNvPr id="6" name="TextBox 5"/>
          <p:cNvSpPr txBox="1"/>
          <p:nvPr/>
        </p:nvSpPr>
        <p:spPr bwMode="ltGray">
          <a:xfrm>
            <a:off x="6477000" y="2724150"/>
            <a:ext cx="914400" cy="914400"/>
          </a:xfrm>
          <a:prstGeom prst="rect">
            <a:avLst/>
          </a:prstGeom>
          <a:noFill/>
          <a:ln w="9525">
            <a:noFill/>
            <a:miter lim="800000"/>
            <a:headEnd/>
            <a:tailEnd/>
          </a:ln>
        </p:spPr>
        <p:txBody>
          <a:bodyPr wrap="none" lIns="91419" tIns="45710" rIns="91419" bIns="45710" rtlCol="0" anchor="t" anchorCtr="0">
            <a:noAutofit/>
          </a:bodyPr>
          <a:lstStyle/>
          <a:p>
            <a:pPr algn="l">
              <a:lnSpc>
                <a:spcPct val="90000"/>
              </a:lnSpc>
              <a:spcBef>
                <a:spcPts val="0"/>
              </a:spcBef>
              <a:spcAft>
                <a:spcPts val="800"/>
              </a:spcAft>
            </a:pPr>
            <a:r>
              <a:rPr lang="en-US" sz="2000" dirty="0">
                <a:solidFill>
                  <a:schemeClr val="bg1"/>
                </a:solidFill>
                <a:latin typeface="Calibri" pitchFamily="34" charset="0"/>
              </a:rPr>
              <a:t>On average, latency</a:t>
            </a:r>
          </a:p>
          <a:p>
            <a:pPr algn="l">
              <a:lnSpc>
                <a:spcPct val="90000"/>
              </a:lnSpc>
              <a:spcBef>
                <a:spcPts val="0"/>
              </a:spcBef>
              <a:spcAft>
                <a:spcPts val="800"/>
              </a:spcAft>
            </a:pPr>
            <a:r>
              <a:rPr lang="en-US" sz="2000" dirty="0">
                <a:solidFill>
                  <a:schemeClr val="bg1"/>
                </a:solidFill>
                <a:latin typeface="Calibri" pitchFamily="34" charset="0"/>
              </a:rPr>
              <a:t>and CPU utilization</a:t>
            </a:r>
          </a:p>
          <a:p>
            <a:pPr algn="l">
              <a:lnSpc>
                <a:spcPct val="90000"/>
              </a:lnSpc>
              <a:spcBef>
                <a:spcPts val="0"/>
              </a:spcBef>
              <a:spcAft>
                <a:spcPts val="800"/>
              </a:spcAft>
            </a:pPr>
            <a:r>
              <a:rPr lang="en-US" sz="2000" dirty="0">
                <a:solidFill>
                  <a:schemeClr val="bg1"/>
                </a:solidFill>
                <a:latin typeface="Calibri" pitchFamily="34" charset="0"/>
              </a:rPr>
              <a:t>are reduced by 50+%</a:t>
            </a:r>
          </a:p>
          <a:p>
            <a:pPr algn="l">
              <a:lnSpc>
                <a:spcPct val="90000"/>
              </a:lnSpc>
              <a:spcBef>
                <a:spcPts val="0"/>
              </a:spcBef>
              <a:spcAft>
                <a:spcPts val="800"/>
              </a:spcAft>
            </a:pPr>
            <a:r>
              <a:rPr lang="en-US" sz="2000" dirty="0">
                <a:solidFill>
                  <a:schemeClr val="bg1"/>
                </a:solidFill>
                <a:latin typeface="Calibri" pitchFamily="34" charset="0"/>
              </a:rPr>
              <a:t>by using NVMe vs </a:t>
            </a:r>
          </a:p>
          <a:p>
            <a:pPr algn="l">
              <a:lnSpc>
                <a:spcPct val="90000"/>
              </a:lnSpc>
              <a:spcBef>
                <a:spcPts val="0"/>
              </a:spcBef>
              <a:spcAft>
                <a:spcPts val="800"/>
              </a:spcAft>
            </a:pPr>
            <a:r>
              <a:rPr lang="en-US" sz="2000" dirty="0">
                <a:solidFill>
                  <a:schemeClr val="bg1"/>
                </a:solidFill>
                <a:latin typeface="Calibri" pitchFamily="34" charset="0"/>
              </a:rPr>
              <a:t>using SCSI</a:t>
            </a:r>
          </a:p>
        </p:txBody>
      </p:sp>
      <p:pic>
        <p:nvPicPr>
          <p:cNvPr id="7" name="Picture 6"/>
          <p:cNvPicPr>
            <a:picLocks noChangeAspect="1"/>
          </p:cNvPicPr>
          <p:nvPr/>
        </p:nvPicPr>
        <p:blipFill>
          <a:blip r:embed="rId5"/>
          <a:stretch>
            <a:fillRect/>
          </a:stretch>
        </p:blipFill>
        <p:spPr>
          <a:xfrm>
            <a:off x="6280961" y="2571750"/>
            <a:ext cx="1415239" cy="2117351"/>
          </a:xfrm>
          <a:prstGeom prst="rect">
            <a:avLst/>
          </a:prstGeom>
        </p:spPr>
      </p:pic>
    </p:spTree>
    <p:extLst>
      <p:ext uri="{BB962C8B-B14F-4D97-AF65-F5344CB8AC3E}">
        <p14:creationId xmlns:p14="http://schemas.microsoft.com/office/powerpoint/2010/main" val="30648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4"/>
                                        </p:tgtEl>
                                        <p:attrNameLst>
                                          <p:attrName>style.visibility</p:attrName>
                                        </p:attrNameLst>
                                      </p:cBhvr>
                                      <p:to>
                                        <p:strVal val="hidden"/>
                                      </p:to>
                                    </p:set>
                                  </p:childTnLst>
                                </p:cTn>
                              </p:par>
                            </p:childTnLst>
                          </p:cTn>
                        </p:par>
                        <p:par>
                          <p:cTn id="49" fill="hold">
                            <p:stCondLst>
                              <p:cond delay="0"/>
                            </p:stCondLst>
                            <p:childTnLst>
                              <p:par>
                                <p:cTn id="50" presetID="1" presetClass="entr" presetSubtype="0"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Kind of All-Memory Shared Storage Array</a:t>
            </a:r>
          </a:p>
        </p:txBody>
      </p:sp>
      <p:sp>
        <p:nvSpPr>
          <p:cNvPr id="3" name="Content Placeholder 2"/>
          <p:cNvSpPr>
            <a:spLocks noGrp="1"/>
          </p:cNvSpPr>
          <p:nvPr>
            <p:ph idx="1"/>
          </p:nvPr>
        </p:nvSpPr>
        <p:spPr>
          <a:xfrm>
            <a:off x="334639" y="985727"/>
            <a:ext cx="2941961" cy="3640836"/>
          </a:xfrm>
        </p:spPr>
        <p:txBody>
          <a:bodyPr/>
          <a:lstStyle/>
          <a:p>
            <a:r>
              <a:rPr lang="en-US" dirty="0">
                <a:solidFill>
                  <a:schemeClr val="bg1"/>
                </a:solidFill>
              </a:rPr>
              <a:t>Powerful</a:t>
            </a:r>
          </a:p>
          <a:p>
            <a:pPr lvl="1"/>
            <a:r>
              <a:rPr lang="en-US" dirty="0">
                <a:solidFill>
                  <a:schemeClr val="bg1"/>
                </a:solidFill>
              </a:rPr>
              <a:t>Half PB in 4U</a:t>
            </a:r>
          </a:p>
          <a:p>
            <a:pPr lvl="1"/>
            <a:r>
              <a:rPr lang="en-US" dirty="0">
                <a:solidFill>
                  <a:schemeClr val="bg1"/>
                </a:solidFill>
              </a:rPr>
              <a:t>Up to 20 Million 4K IOPS</a:t>
            </a:r>
          </a:p>
          <a:p>
            <a:pPr lvl="1"/>
            <a:r>
              <a:rPr lang="en-US" dirty="0">
                <a:solidFill>
                  <a:schemeClr val="bg1"/>
                </a:solidFill>
              </a:rPr>
              <a:t>Up to 120 GB/s Bandwidth</a:t>
            </a:r>
          </a:p>
          <a:p>
            <a:pPr lvl="1"/>
            <a:r>
              <a:rPr lang="en-US" dirty="0">
                <a:solidFill>
                  <a:schemeClr val="bg1"/>
                </a:solidFill>
              </a:rPr>
              <a:t>40 x 40 Gbe Ports</a:t>
            </a:r>
          </a:p>
          <a:p>
            <a:pPr lvl="1"/>
            <a:endParaRPr lang="en-US"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17</a:t>
            </a:fld>
            <a:endParaRPr lang="en-US" dirty="0"/>
          </a:p>
        </p:txBody>
      </p:sp>
      <p:sp>
        <p:nvSpPr>
          <p:cNvPr id="5" name="Content Placeholder 2"/>
          <p:cNvSpPr txBox="1">
            <a:spLocks/>
          </p:cNvSpPr>
          <p:nvPr/>
        </p:nvSpPr>
        <p:spPr bwMode="auto">
          <a:xfrm>
            <a:off x="3186545" y="985727"/>
            <a:ext cx="2941961"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US" kern="0" dirty="0">
                <a:solidFill>
                  <a:schemeClr val="bg1"/>
                </a:solidFill>
              </a:rPr>
              <a:t>Enterprise Class</a:t>
            </a:r>
          </a:p>
          <a:p>
            <a:pPr lvl="1"/>
            <a:r>
              <a:rPr lang="en-US" kern="0" dirty="0">
                <a:solidFill>
                  <a:schemeClr val="bg1"/>
                </a:solidFill>
              </a:rPr>
              <a:t>Frictionless Deployment</a:t>
            </a:r>
          </a:p>
          <a:p>
            <a:pPr lvl="1"/>
            <a:r>
              <a:rPr lang="en-US" kern="0" dirty="0">
                <a:solidFill>
                  <a:schemeClr val="bg1"/>
                </a:solidFill>
              </a:rPr>
              <a:t>Data Resiliency &amp; HA</a:t>
            </a:r>
          </a:p>
          <a:p>
            <a:pPr lvl="1"/>
            <a:r>
              <a:rPr lang="en-US" kern="0" dirty="0">
                <a:solidFill>
                  <a:schemeClr val="bg1"/>
                </a:solidFill>
              </a:rPr>
              <a:t>Guaranteed QOS</a:t>
            </a:r>
          </a:p>
          <a:p>
            <a:pPr lvl="1"/>
            <a:r>
              <a:rPr lang="en-US" kern="0" dirty="0">
                <a:solidFill>
                  <a:schemeClr val="bg1"/>
                </a:solidFill>
              </a:rPr>
              <a:t>Scalable Data Copies</a:t>
            </a:r>
          </a:p>
          <a:p>
            <a:pPr lvl="1"/>
            <a:r>
              <a:rPr lang="en-US" kern="0" dirty="0">
                <a:solidFill>
                  <a:schemeClr val="bg1"/>
                </a:solidFill>
              </a:rPr>
              <a:t>Full Management Suite</a:t>
            </a:r>
          </a:p>
          <a:p>
            <a:pPr lvl="1"/>
            <a:endParaRPr lang="en-US" kern="0" dirty="0">
              <a:solidFill>
                <a:schemeClr val="bg1"/>
              </a:solidFill>
            </a:endParaRPr>
          </a:p>
        </p:txBody>
      </p:sp>
      <p:sp>
        <p:nvSpPr>
          <p:cNvPr id="6" name="Content Placeholder 2"/>
          <p:cNvSpPr txBox="1">
            <a:spLocks/>
          </p:cNvSpPr>
          <p:nvPr/>
        </p:nvSpPr>
        <p:spPr bwMode="auto">
          <a:xfrm>
            <a:off x="6038451" y="1015168"/>
            <a:ext cx="2941961"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US" kern="0" dirty="0">
                <a:solidFill>
                  <a:schemeClr val="bg1"/>
                </a:solidFill>
              </a:rPr>
              <a:t>Superior Value</a:t>
            </a:r>
          </a:p>
          <a:p>
            <a:pPr lvl="1"/>
            <a:r>
              <a:rPr lang="en-US" kern="0" dirty="0">
                <a:solidFill>
                  <a:schemeClr val="bg1"/>
                </a:solidFill>
              </a:rPr>
              <a:t>Pay-As-You-Grow </a:t>
            </a:r>
          </a:p>
          <a:p>
            <a:pPr lvl="1"/>
            <a:r>
              <a:rPr lang="en-US" kern="0" dirty="0">
                <a:solidFill>
                  <a:schemeClr val="bg1"/>
                </a:solidFill>
              </a:rPr>
              <a:t>Increase Storage Utilization 10X+</a:t>
            </a:r>
          </a:p>
          <a:p>
            <a:pPr lvl="1"/>
            <a:r>
              <a:rPr lang="en-US" kern="0" dirty="0">
                <a:solidFill>
                  <a:schemeClr val="bg1"/>
                </a:solidFill>
              </a:rPr>
              <a:t>Increase the Value of Data</a:t>
            </a:r>
          </a:p>
          <a:p>
            <a:pPr lvl="1"/>
            <a:r>
              <a:rPr lang="en-US" kern="0" dirty="0">
                <a:solidFill>
                  <a:schemeClr val="bg1"/>
                </a:solidFill>
              </a:rPr>
              <a:t>Leverages Commodity SSDs</a:t>
            </a:r>
          </a:p>
          <a:p>
            <a:pPr lvl="1"/>
            <a:endParaRPr lang="en-US" kern="0" dirty="0">
              <a:solidFill>
                <a:schemeClr val="bg1"/>
              </a:solidFill>
            </a:endParaRPr>
          </a:p>
        </p:txBody>
      </p:sp>
    </p:spTree>
    <p:extLst>
      <p:ext uri="{BB962C8B-B14F-4D97-AF65-F5344CB8AC3E}">
        <p14:creationId xmlns:p14="http://schemas.microsoft.com/office/powerpoint/2010/main" val="166391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Right 12"/>
          <p:cNvSpPr/>
          <p:nvPr/>
        </p:nvSpPr>
        <p:spPr bwMode="auto">
          <a:xfrm rot="20797379">
            <a:off x="256651" y="2606064"/>
            <a:ext cx="8915783" cy="1288040"/>
          </a:xfrm>
          <a:prstGeom prst="rightArrow">
            <a:avLst/>
          </a:prstGeom>
          <a:solidFill>
            <a:schemeClr val="tx1">
              <a:lumMod val="8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 name="Title 1"/>
          <p:cNvSpPr>
            <a:spLocks noGrp="1"/>
          </p:cNvSpPr>
          <p:nvPr>
            <p:ph type="title"/>
          </p:nvPr>
        </p:nvSpPr>
        <p:spPr/>
        <p:txBody>
          <a:bodyPr/>
          <a:lstStyle/>
          <a:p>
            <a:r>
              <a:rPr lang="en-US" dirty="0"/>
              <a:t>Pavilion Product Family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18</a:t>
            </a:fld>
            <a:endParaRPr lang="en-US" dirty="0"/>
          </a:p>
        </p:txBody>
      </p:sp>
      <p:pic>
        <p:nvPicPr>
          <p:cNvPr id="5" name="Picture 4"/>
          <p:cNvPicPr>
            <a:picLocks noChangeAspect="1"/>
          </p:cNvPicPr>
          <p:nvPr/>
        </p:nvPicPr>
        <p:blipFill>
          <a:blip r:embed="rId2"/>
          <a:stretch>
            <a:fillRect/>
          </a:stretch>
        </p:blipFill>
        <p:spPr>
          <a:xfrm>
            <a:off x="578118" y="2355233"/>
            <a:ext cx="1464784" cy="669913"/>
          </a:xfrm>
          <a:prstGeom prst="rect">
            <a:avLst/>
          </a:prstGeom>
        </p:spPr>
      </p:pic>
      <p:graphicFrame>
        <p:nvGraphicFramePr>
          <p:cNvPr id="7" name="Table 6"/>
          <p:cNvGraphicFramePr>
            <a:graphicFrameLocks noGrp="1"/>
          </p:cNvGraphicFramePr>
          <p:nvPr/>
        </p:nvGraphicFramePr>
        <p:xfrm>
          <a:off x="228600" y="3117236"/>
          <a:ext cx="2072510" cy="1438476"/>
        </p:xfrm>
        <a:graphic>
          <a:graphicData uri="http://schemas.openxmlformats.org/drawingml/2006/table">
            <a:tbl>
              <a:tblPr firstRow="1" bandRow="1">
                <a:tableStyleId>{17292A2E-F333-43FB-9621-5CBBE7FDCDCB}</a:tableStyleId>
              </a:tblPr>
              <a:tblGrid>
                <a:gridCol w="1143000">
                  <a:extLst>
                    <a:ext uri="{9D8B030D-6E8A-4147-A177-3AD203B41FA5}">
                      <a16:colId xmlns:a16="http://schemas.microsoft.com/office/drawing/2014/main" val="2628771900"/>
                    </a:ext>
                  </a:extLst>
                </a:gridCol>
                <a:gridCol w="929510">
                  <a:extLst>
                    <a:ext uri="{9D8B030D-6E8A-4147-A177-3AD203B41FA5}">
                      <a16:colId xmlns:a16="http://schemas.microsoft.com/office/drawing/2014/main" val="1464344451"/>
                    </a:ext>
                  </a:extLst>
                </a:gridCol>
              </a:tblGrid>
              <a:tr h="268650">
                <a:tc gridSpan="2">
                  <a:txBody>
                    <a:bodyPr/>
                    <a:lstStyle/>
                    <a:p>
                      <a:pPr algn="ctr"/>
                      <a:r>
                        <a:rPr lang="en-US" sz="1400" dirty="0">
                          <a:solidFill>
                            <a:schemeClr val="tx1"/>
                          </a:solidFill>
                        </a:rPr>
                        <a:t>RF-108</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464138637"/>
                  </a:ext>
                </a:extLst>
              </a:tr>
              <a:tr h="228352">
                <a:tc>
                  <a:txBody>
                    <a:bodyPr/>
                    <a:lstStyle/>
                    <a:p>
                      <a:r>
                        <a:rPr lang="en-US" sz="1100" b="1" dirty="0">
                          <a:solidFill>
                            <a:schemeClr val="bg1"/>
                          </a:solidFill>
                        </a:rPr>
                        <a:t>Ports (40 Gbe)</a:t>
                      </a:r>
                    </a:p>
                  </a:txBody>
                  <a:tcPr/>
                </a:tc>
                <a:tc>
                  <a:txBody>
                    <a:bodyPr/>
                    <a:lstStyle/>
                    <a:p>
                      <a:pPr algn="ctr"/>
                      <a:r>
                        <a:rPr lang="en-US" sz="1100" b="1" dirty="0">
                          <a:solidFill>
                            <a:schemeClr val="bg1"/>
                          </a:solidFill>
                        </a:rPr>
                        <a:t>8</a:t>
                      </a:r>
                    </a:p>
                  </a:txBody>
                  <a:tcPr/>
                </a:tc>
                <a:extLst>
                  <a:ext uri="{0D108BD9-81ED-4DB2-BD59-A6C34878D82A}">
                    <a16:rowId xmlns:a16="http://schemas.microsoft.com/office/drawing/2014/main" val="1740186697"/>
                  </a:ext>
                </a:extLst>
              </a:tr>
              <a:tr h="283650">
                <a:tc>
                  <a:txBody>
                    <a:bodyPr/>
                    <a:lstStyle/>
                    <a:p>
                      <a:r>
                        <a:rPr lang="en-US" sz="1100" b="1" dirty="0">
                          <a:solidFill>
                            <a:schemeClr val="bg1"/>
                          </a:solidFill>
                        </a:rPr>
                        <a:t>Capacity (TB)</a:t>
                      </a:r>
                    </a:p>
                  </a:txBody>
                  <a:tcPr/>
                </a:tc>
                <a:tc>
                  <a:txBody>
                    <a:bodyPr/>
                    <a:lstStyle/>
                    <a:p>
                      <a:pPr algn="ctr"/>
                      <a:r>
                        <a:rPr lang="en-US" sz="1100" b="1" dirty="0">
                          <a:solidFill>
                            <a:schemeClr val="bg1"/>
                          </a:solidFill>
                        </a:rPr>
                        <a:t>14 / 28 / 57</a:t>
                      </a:r>
                    </a:p>
                  </a:txBody>
                  <a:tcPr/>
                </a:tc>
                <a:extLst>
                  <a:ext uri="{0D108BD9-81ED-4DB2-BD59-A6C34878D82A}">
                    <a16:rowId xmlns:a16="http://schemas.microsoft.com/office/drawing/2014/main" val="3720278301"/>
                  </a:ext>
                </a:extLst>
              </a:tr>
              <a:tr h="295473">
                <a:tc>
                  <a:txBody>
                    <a:bodyPr/>
                    <a:lstStyle/>
                    <a:p>
                      <a:r>
                        <a:rPr lang="en-US" sz="1100" b="1" dirty="0">
                          <a:solidFill>
                            <a:schemeClr val="bg1"/>
                          </a:solidFill>
                        </a:rPr>
                        <a:t>Read Bandwidth</a:t>
                      </a:r>
                    </a:p>
                  </a:txBody>
                  <a:tcPr/>
                </a:tc>
                <a:tc>
                  <a:txBody>
                    <a:bodyPr/>
                    <a:lstStyle/>
                    <a:p>
                      <a:pPr algn="ctr"/>
                      <a:r>
                        <a:rPr lang="en-US" sz="1100" b="1" dirty="0">
                          <a:solidFill>
                            <a:schemeClr val="bg1"/>
                          </a:solidFill>
                        </a:rPr>
                        <a:t>24 GB/s</a:t>
                      </a:r>
                    </a:p>
                  </a:txBody>
                  <a:tcPr/>
                </a:tc>
                <a:extLst>
                  <a:ext uri="{0D108BD9-81ED-4DB2-BD59-A6C34878D82A}">
                    <a16:rowId xmlns:a16="http://schemas.microsoft.com/office/drawing/2014/main" val="4278969830"/>
                  </a:ext>
                </a:extLst>
              </a:tr>
              <a:tr h="295473">
                <a:tc>
                  <a:txBody>
                    <a:bodyPr/>
                    <a:lstStyle/>
                    <a:p>
                      <a:r>
                        <a:rPr lang="en-US" sz="1100" b="1" dirty="0">
                          <a:solidFill>
                            <a:schemeClr val="bg1"/>
                          </a:solidFill>
                        </a:rPr>
                        <a:t>4K Read IOPS</a:t>
                      </a:r>
                    </a:p>
                  </a:txBody>
                  <a:tcPr/>
                </a:tc>
                <a:tc>
                  <a:txBody>
                    <a:bodyPr/>
                    <a:lstStyle/>
                    <a:p>
                      <a:pPr algn="ctr"/>
                      <a:r>
                        <a:rPr lang="en-US" sz="1100" b="1" dirty="0">
                          <a:solidFill>
                            <a:schemeClr val="bg1"/>
                          </a:solidFill>
                        </a:rPr>
                        <a:t>4 Million</a:t>
                      </a:r>
                    </a:p>
                  </a:txBody>
                  <a:tcPr/>
                </a:tc>
                <a:extLst>
                  <a:ext uri="{0D108BD9-81ED-4DB2-BD59-A6C34878D82A}">
                    <a16:rowId xmlns:a16="http://schemas.microsoft.com/office/drawing/2014/main" val="2236504510"/>
                  </a:ext>
                </a:extLst>
              </a:tr>
            </a:tbl>
          </a:graphicData>
        </a:graphic>
      </p:graphicFrame>
      <p:pic>
        <p:nvPicPr>
          <p:cNvPr id="8" name="Picture 7"/>
          <p:cNvPicPr>
            <a:picLocks noChangeAspect="1"/>
          </p:cNvPicPr>
          <p:nvPr/>
        </p:nvPicPr>
        <p:blipFill>
          <a:blip r:embed="rId2"/>
          <a:stretch>
            <a:fillRect/>
          </a:stretch>
        </p:blipFill>
        <p:spPr>
          <a:xfrm>
            <a:off x="3719724" y="1648824"/>
            <a:ext cx="1464784" cy="669913"/>
          </a:xfrm>
          <a:prstGeom prst="rect">
            <a:avLst/>
          </a:prstGeom>
        </p:spPr>
      </p:pic>
      <p:graphicFrame>
        <p:nvGraphicFramePr>
          <p:cNvPr id="9" name="Table 8"/>
          <p:cNvGraphicFramePr>
            <a:graphicFrameLocks noGrp="1"/>
          </p:cNvGraphicFramePr>
          <p:nvPr/>
        </p:nvGraphicFramePr>
        <p:xfrm>
          <a:off x="3332623" y="2397998"/>
          <a:ext cx="2238985" cy="1438476"/>
        </p:xfrm>
        <a:graphic>
          <a:graphicData uri="http://schemas.openxmlformats.org/drawingml/2006/table">
            <a:tbl>
              <a:tblPr firstRow="1" bandRow="1">
                <a:tableStyleId>{17292A2E-F333-43FB-9621-5CBBE7FDCDCB}</a:tableStyleId>
              </a:tblPr>
              <a:tblGrid>
                <a:gridCol w="1234812">
                  <a:extLst>
                    <a:ext uri="{9D8B030D-6E8A-4147-A177-3AD203B41FA5}">
                      <a16:colId xmlns:a16="http://schemas.microsoft.com/office/drawing/2014/main" val="2628771900"/>
                    </a:ext>
                  </a:extLst>
                </a:gridCol>
                <a:gridCol w="1004173">
                  <a:extLst>
                    <a:ext uri="{9D8B030D-6E8A-4147-A177-3AD203B41FA5}">
                      <a16:colId xmlns:a16="http://schemas.microsoft.com/office/drawing/2014/main" val="1464344451"/>
                    </a:ext>
                  </a:extLst>
                </a:gridCol>
              </a:tblGrid>
              <a:tr h="268650">
                <a:tc gridSpan="2">
                  <a:txBody>
                    <a:bodyPr/>
                    <a:lstStyle/>
                    <a:p>
                      <a:pPr algn="ctr"/>
                      <a:r>
                        <a:rPr lang="en-US" sz="1400" dirty="0">
                          <a:solidFill>
                            <a:schemeClr val="tx1"/>
                          </a:solidFill>
                        </a:rPr>
                        <a:t>RF-116</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464138637"/>
                  </a:ext>
                </a:extLst>
              </a:tr>
              <a:tr h="228352">
                <a:tc>
                  <a:txBody>
                    <a:bodyPr/>
                    <a:lstStyle/>
                    <a:p>
                      <a:r>
                        <a:rPr lang="en-US" sz="1100" b="1" dirty="0">
                          <a:solidFill>
                            <a:schemeClr val="bg1"/>
                          </a:solidFill>
                        </a:rPr>
                        <a:t>Ports (40 Gbe)</a:t>
                      </a:r>
                    </a:p>
                  </a:txBody>
                  <a:tcPr/>
                </a:tc>
                <a:tc>
                  <a:txBody>
                    <a:bodyPr/>
                    <a:lstStyle/>
                    <a:p>
                      <a:pPr algn="ctr"/>
                      <a:r>
                        <a:rPr lang="en-US" sz="1100" b="1" dirty="0">
                          <a:solidFill>
                            <a:schemeClr val="bg1"/>
                          </a:solidFill>
                        </a:rPr>
                        <a:t>16</a:t>
                      </a:r>
                    </a:p>
                  </a:txBody>
                  <a:tcPr/>
                </a:tc>
                <a:extLst>
                  <a:ext uri="{0D108BD9-81ED-4DB2-BD59-A6C34878D82A}">
                    <a16:rowId xmlns:a16="http://schemas.microsoft.com/office/drawing/2014/main" val="1740186697"/>
                  </a:ext>
                </a:extLst>
              </a:tr>
              <a:tr h="283650">
                <a:tc>
                  <a:txBody>
                    <a:bodyPr/>
                    <a:lstStyle/>
                    <a:p>
                      <a:r>
                        <a:rPr lang="en-US" sz="1100" b="1" dirty="0">
                          <a:solidFill>
                            <a:schemeClr val="bg1"/>
                          </a:solidFill>
                        </a:rPr>
                        <a:t>Capacity (TB)</a:t>
                      </a:r>
                    </a:p>
                  </a:txBody>
                  <a:tcPr/>
                </a:tc>
                <a:tc>
                  <a:txBody>
                    <a:bodyPr/>
                    <a:lstStyle/>
                    <a:p>
                      <a:pPr algn="ctr"/>
                      <a:r>
                        <a:rPr lang="en-US" sz="1100" b="1" dirty="0">
                          <a:solidFill>
                            <a:schemeClr val="bg1"/>
                          </a:solidFill>
                        </a:rPr>
                        <a:t>28 / 57 / 115</a:t>
                      </a:r>
                    </a:p>
                  </a:txBody>
                  <a:tcPr/>
                </a:tc>
                <a:extLst>
                  <a:ext uri="{0D108BD9-81ED-4DB2-BD59-A6C34878D82A}">
                    <a16:rowId xmlns:a16="http://schemas.microsoft.com/office/drawing/2014/main" val="3720278301"/>
                  </a:ext>
                </a:extLst>
              </a:tr>
              <a:tr h="295473">
                <a:tc>
                  <a:txBody>
                    <a:bodyPr/>
                    <a:lstStyle/>
                    <a:p>
                      <a:r>
                        <a:rPr lang="en-US" sz="1100" b="1" dirty="0">
                          <a:solidFill>
                            <a:schemeClr val="bg1"/>
                          </a:solidFill>
                        </a:rPr>
                        <a:t>Read Bandwidth</a:t>
                      </a:r>
                    </a:p>
                  </a:txBody>
                  <a:tcPr/>
                </a:tc>
                <a:tc>
                  <a:txBody>
                    <a:bodyPr/>
                    <a:lstStyle/>
                    <a:p>
                      <a:pPr algn="ctr"/>
                      <a:r>
                        <a:rPr lang="en-US" sz="1100" b="1" dirty="0">
                          <a:solidFill>
                            <a:schemeClr val="bg1"/>
                          </a:solidFill>
                        </a:rPr>
                        <a:t>48 GB/s</a:t>
                      </a:r>
                    </a:p>
                  </a:txBody>
                  <a:tcPr/>
                </a:tc>
                <a:extLst>
                  <a:ext uri="{0D108BD9-81ED-4DB2-BD59-A6C34878D82A}">
                    <a16:rowId xmlns:a16="http://schemas.microsoft.com/office/drawing/2014/main" val="4278969830"/>
                  </a:ext>
                </a:extLst>
              </a:tr>
              <a:tr h="295473">
                <a:tc>
                  <a:txBody>
                    <a:bodyPr/>
                    <a:lstStyle/>
                    <a:p>
                      <a:r>
                        <a:rPr lang="en-US" sz="1100" b="1" dirty="0">
                          <a:solidFill>
                            <a:schemeClr val="bg1"/>
                          </a:solidFill>
                        </a:rPr>
                        <a:t>4K Read IOPS</a:t>
                      </a:r>
                    </a:p>
                  </a:txBody>
                  <a:tcPr/>
                </a:tc>
                <a:tc>
                  <a:txBody>
                    <a:bodyPr/>
                    <a:lstStyle/>
                    <a:p>
                      <a:pPr algn="ctr"/>
                      <a:r>
                        <a:rPr lang="en-US" sz="1100" b="1" dirty="0">
                          <a:solidFill>
                            <a:schemeClr val="bg1"/>
                          </a:solidFill>
                        </a:rPr>
                        <a:t>8 Million</a:t>
                      </a:r>
                    </a:p>
                  </a:txBody>
                  <a:tcPr/>
                </a:tc>
                <a:extLst>
                  <a:ext uri="{0D108BD9-81ED-4DB2-BD59-A6C34878D82A}">
                    <a16:rowId xmlns:a16="http://schemas.microsoft.com/office/drawing/2014/main" val="2236504510"/>
                  </a:ext>
                </a:extLst>
              </a:tr>
            </a:tbl>
          </a:graphicData>
        </a:graphic>
      </p:graphicFrame>
      <p:pic>
        <p:nvPicPr>
          <p:cNvPr id="10" name="Picture 9"/>
          <p:cNvPicPr>
            <a:picLocks noChangeAspect="1"/>
          </p:cNvPicPr>
          <p:nvPr/>
        </p:nvPicPr>
        <p:blipFill>
          <a:blip r:embed="rId2"/>
          <a:stretch>
            <a:fillRect/>
          </a:stretch>
        </p:blipFill>
        <p:spPr>
          <a:xfrm>
            <a:off x="6958740" y="893928"/>
            <a:ext cx="1464784" cy="669913"/>
          </a:xfrm>
          <a:prstGeom prst="rect">
            <a:avLst/>
          </a:prstGeom>
        </p:spPr>
      </p:pic>
      <p:graphicFrame>
        <p:nvGraphicFramePr>
          <p:cNvPr id="11" name="Table 10"/>
          <p:cNvGraphicFramePr>
            <a:graphicFrameLocks noGrp="1"/>
          </p:cNvGraphicFramePr>
          <p:nvPr/>
        </p:nvGraphicFramePr>
        <p:xfrm>
          <a:off x="6319532" y="1648824"/>
          <a:ext cx="2743200" cy="1438476"/>
        </p:xfrm>
        <a:graphic>
          <a:graphicData uri="http://schemas.openxmlformats.org/drawingml/2006/table">
            <a:tbl>
              <a:tblPr firstRow="1" bandRow="1">
                <a:tableStyleId>{17292A2E-F333-43FB-9621-5CBBE7FDCDCB}</a:tableStyleId>
              </a:tblPr>
              <a:tblGrid>
                <a:gridCol w="1130386">
                  <a:extLst>
                    <a:ext uri="{9D8B030D-6E8A-4147-A177-3AD203B41FA5}">
                      <a16:colId xmlns:a16="http://schemas.microsoft.com/office/drawing/2014/main" val="2628771900"/>
                    </a:ext>
                  </a:extLst>
                </a:gridCol>
                <a:gridCol w="1612814">
                  <a:extLst>
                    <a:ext uri="{9D8B030D-6E8A-4147-A177-3AD203B41FA5}">
                      <a16:colId xmlns:a16="http://schemas.microsoft.com/office/drawing/2014/main" val="1464344451"/>
                    </a:ext>
                  </a:extLst>
                </a:gridCol>
              </a:tblGrid>
              <a:tr h="268650">
                <a:tc gridSpan="2">
                  <a:txBody>
                    <a:bodyPr/>
                    <a:lstStyle/>
                    <a:p>
                      <a:pPr algn="ctr"/>
                      <a:r>
                        <a:rPr lang="en-US" sz="1400" dirty="0">
                          <a:solidFill>
                            <a:schemeClr val="tx1"/>
                          </a:solidFill>
                        </a:rPr>
                        <a:t>RF-140</a:t>
                      </a:r>
                    </a:p>
                  </a:txBody>
                  <a:tcPr/>
                </a:tc>
                <a:tc hMerge="1">
                  <a:txBody>
                    <a:bodyPr/>
                    <a:lstStyle/>
                    <a:p>
                      <a:endParaRPr lang="en-US" dirty="0">
                        <a:solidFill>
                          <a:schemeClr val="tx1"/>
                        </a:solidFill>
                      </a:endParaRPr>
                    </a:p>
                  </a:txBody>
                  <a:tcPr/>
                </a:tc>
                <a:extLst>
                  <a:ext uri="{0D108BD9-81ED-4DB2-BD59-A6C34878D82A}">
                    <a16:rowId xmlns:a16="http://schemas.microsoft.com/office/drawing/2014/main" val="1464138637"/>
                  </a:ext>
                </a:extLst>
              </a:tr>
              <a:tr h="228352">
                <a:tc>
                  <a:txBody>
                    <a:bodyPr/>
                    <a:lstStyle/>
                    <a:p>
                      <a:r>
                        <a:rPr lang="en-US" sz="1100" b="1" dirty="0">
                          <a:solidFill>
                            <a:schemeClr val="bg1"/>
                          </a:solidFill>
                        </a:rPr>
                        <a:t>Ports (40 Gbe)</a:t>
                      </a:r>
                    </a:p>
                  </a:txBody>
                  <a:tcPr/>
                </a:tc>
                <a:tc>
                  <a:txBody>
                    <a:bodyPr/>
                    <a:lstStyle/>
                    <a:p>
                      <a:pPr algn="ctr"/>
                      <a:r>
                        <a:rPr lang="en-US" sz="1100" b="1" dirty="0">
                          <a:solidFill>
                            <a:schemeClr val="bg1"/>
                          </a:solidFill>
                        </a:rPr>
                        <a:t>40</a:t>
                      </a:r>
                    </a:p>
                  </a:txBody>
                  <a:tcPr/>
                </a:tc>
                <a:extLst>
                  <a:ext uri="{0D108BD9-81ED-4DB2-BD59-A6C34878D82A}">
                    <a16:rowId xmlns:a16="http://schemas.microsoft.com/office/drawing/2014/main" val="1740186697"/>
                  </a:ext>
                </a:extLst>
              </a:tr>
              <a:tr h="283650">
                <a:tc>
                  <a:txBody>
                    <a:bodyPr/>
                    <a:lstStyle/>
                    <a:p>
                      <a:r>
                        <a:rPr lang="en-US" sz="1100" b="1" dirty="0">
                          <a:solidFill>
                            <a:schemeClr val="bg1"/>
                          </a:solidFill>
                        </a:rPr>
                        <a:t>Capacity (TB)</a:t>
                      </a:r>
                    </a:p>
                  </a:txBody>
                  <a:tcPr/>
                </a:tc>
                <a:tc>
                  <a:txBody>
                    <a:bodyPr/>
                    <a:lstStyle/>
                    <a:p>
                      <a:pPr algn="ctr"/>
                      <a:r>
                        <a:rPr lang="en-US" sz="1100" b="1" dirty="0">
                          <a:solidFill>
                            <a:schemeClr val="bg1"/>
                          </a:solidFill>
                        </a:rPr>
                        <a:t>115 / 230 / 460 / 920</a:t>
                      </a:r>
                    </a:p>
                  </a:txBody>
                  <a:tcPr/>
                </a:tc>
                <a:extLst>
                  <a:ext uri="{0D108BD9-81ED-4DB2-BD59-A6C34878D82A}">
                    <a16:rowId xmlns:a16="http://schemas.microsoft.com/office/drawing/2014/main" val="3720278301"/>
                  </a:ext>
                </a:extLst>
              </a:tr>
              <a:tr h="295473">
                <a:tc>
                  <a:txBody>
                    <a:bodyPr/>
                    <a:lstStyle/>
                    <a:p>
                      <a:r>
                        <a:rPr lang="en-US" sz="1100" b="1" dirty="0">
                          <a:solidFill>
                            <a:schemeClr val="bg1"/>
                          </a:solidFill>
                        </a:rPr>
                        <a:t>Read BW</a:t>
                      </a:r>
                    </a:p>
                  </a:txBody>
                  <a:tcPr/>
                </a:tc>
                <a:tc>
                  <a:txBody>
                    <a:bodyPr/>
                    <a:lstStyle/>
                    <a:p>
                      <a:pPr algn="ctr"/>
                      <a:r>
                        <a:rPr lang="en-US" sz="1100" b="1" dirty="0">
                          <a:solidFill>
                            <a:schemeClr val="bg1"/>
                          </a:solidFill>
                        </a:rPr>
                        <a:t>120 GB/s</a:t>
                      </a:r>
                    </a:p>
                  </a:txBody>
                  <a:tcPr/>
                </a:tc>
                <a:extLst>
                  <a:ext uri="{0D108BD9-81ED-4DB2-BD59-A6C34878D82A}">
                    <a16:rowId xmlns:a16="http://schemas.microsoft.com/office/drawing/2014/main" val="4278969830"/>
                  </a:ext>
                </a:extLst>
              </a:tr>
              <a:tr h="295473">
                <a:tc>
                  <a:txBody>
                    <a:bodyPr/>
                    <a:lstStyle/>
                    <a:p>
                      <a:r>
                        <a:rPr lang="en-US" sz="1100" b="1" dirty="0">
                          <a:solidFill>
                            <a:schemeClr val="bg1"/>
                          </a:solidFill>
                        </a:rPr>
                        <a:t>4K Read IOPS</a:t>
                      </a:r>
                    </a:p>
                  </a:txBody>
                  <a:tcPr/>
                </a:tc>
                <a:tc>
                  <a:txBody>
                    <a:bodyPr/>
                    <a:lstStyle/>
                    <a:p>
                      <a:pPr algn="ctr"/>
                      <a:r>
                        <a:rPr lang="en-US" sz="1100" b="1" dirty="0">
                          <a:solidFill>
                            <a:schemeClr val="bg1"/>
                          </a:solidFill>
                        </a:rPr>
                        <a:t>20 Million</a:t>
                      </a:r>
                    </a:p>
                  </a:txBody>
                  <a:tcPr/>
                </a:tc>
                <a:extLst>
                  <a:ext uri="{0D108BD9-81ED-4DB2-BD59-A6C34878D82A}">
                    <a16:rowId xmlns:a16="http://schemas.microsoft.com/office/drawing/2014/main" val="2236504510"/>
                  </a:ext>
                </a:extLst>
              </a:tr>
            </a:tbl>
          </a:graphicData>
        </a:graphic>
      </p:graphicFrame>
      <p:graphicFrame>
        <p:nvGraphicFramePr>
          <p:cNvPr id="12" name="Table 11"/>
          <p:cNvGraphicFramePr>
            <a:graphicFrameLocks noGrp="1"/>
          </p:cNvGraphicFramePr>
          <p:nvPr/>
        </p:nvGraphicFramePr>
        <p:xfrm>
          <a:off x="5867399" y="3810463"/>
          <a:ext cx="3243943" cy="841750"/>
        </p:xfrm>
        <a:graphic>
          <a:graphicData uri="http://schemas.openxmlformats.org/drawingml/2006/table">
            <a:tbl>
              <a:tblPr firstRow="1" bandRow="1">
                <a:tableStyleId>{17292A2E-F333-43FB-9621-5CBBE7FDCDCB}</a:tableStyleId>
              </a:tblPr>
              <a:tblGrid>
                <a:gridCol w="3243943">
                  <a:extLst>
                    <a:ext uri="{9D8B030D-6E8A-4147-A177-3AD203B41FA5}">
                      <a16:colId xmlns:a16="http://schemas.microsoft.com/office/drawing/2014/main" val="2628771900"/>
                    </a:ext>
                  </a:extLst>
                </a:gridCol>
              </a:tblGrid>
              <a:tr h="298589">
                <a:tc>
                  <a:txBody>
                    <a:bodyPr/>
                    <a:lstStyle/>
                    <a:p>
                      <a:pPr algn="ctr"/>
                      <a:r>
                        <a:rPr lang="en-US" sz="1400" dirty="0">
                          <a:solidFill>
                            <a:schemeClr val="tx1"/>
                          </a:solidFill>
                        </a:rPr>
                        <a:t>Expansion Options for any model</a:t>
                      </a:r>
                    </a:p>
                  </a:txBody>
                  <a:tcPr/>
                </a:tc>
                <a:extLst>
                  <a:ext uri="{0D108BD9-81ED-4DB2-BD59-A6C34878D82A}">
                    <a16:rowId xmlns:a16="http://schemas.microsoft.com/office/drawing/2014/main" val="1464138637"/>
                  </a:ext>
                </a:extLst>
              </a:tr>
              <a:tr h="253801">
                <a:tc>
                  <a:txBody>
                    <a:bodyPr/>
                    <a:lstStyle/>
                    <a:p>
                      <a:r>
                        <a:rPr lang="en-US" sz="1100" b="1" dirty="0">
                          <a:solidFill>
                            <a:schemeClr val="bg1"/>
                          </a:solidFill>
                        </a:rPr>
                        <a:t>IO Line Card (4 x 40 Gbe Ports, 2 Storage Controllers)</a:t>
                      </a:r>
                    </a:p>
                  </a:txBody>
                  <a:tcPr/>
                </a:tc>
                <a:extLst>
                  <a:ext uri="{0D108BD9-81ED-4DB2-BD59-A6C34878D82A}">
                    <a16:rowId xmlns:a16="http://schemas.microsoft.com/office/drawing/2014/main" val="1740186697"/>
                  </a:ext>
                </a:extLst>
              </a:tr>
              <a:tr h="277870">
                <a:tc>
                  <a:txBody>
                    <a:bodyPr/>
                    <a:lstStyle/>
                    <a:p>
                      <a:r>
                        <a:rPr lang="en-US" sz="1100" b="1" dirty="0">
                          <a:solidFill>
                            <a:schemeClr val="bg1"/>
                          </a:solidFill>
                        </a:rPr>
                        <a:t>Capacity Expansion Packs - 7, 14, 28, or 57 TB</a:t>
                      </a:r>
                    </a:p>
                  </a:txBody>
                  <a:tcPr/>
                </a:tc>
                <a:extLst>
                  <a:ext uri="{0D108BD9-81ED-4DB2-BD59-A6C34878D82A}">
                    <a16:rowId xmlns:a16="http://schemas.microsoft.com/office/drawing/2014/main" val="3720278301"/>
                  </a:ext>
                </a:extLst>
              </a:tr>
            </a:tbl>
          </a:graphicData>
        </a:graphic>
      </p:graphicFrame>
      <p:sp>
        <p:nvSpPr>
          <p:cNvPr id="14" name="Content Placeholder 2"/>
          <p:cNvSpPr txBox="1">
            <a:spLocks/>
          </p:cNvSpPr>
          <p:nvPr/>
        </p:nvSpPr>
        <p:spPr>
          <a:xfrm>
            <a:off x="3869439" y="4818046"/>
            <a:ext cx="3833606" cy="2686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i="1" dirty="0">
                <a:solidFill>
                  <a:schemeClr val="bg1"/>
                </a:solidFill>
              </a:rPr>
              <a:t>*Bandwidth measured using block sizes &gt;= 32K</a:t>
            </a:r>
          </a:p>
        </p:txBody>
      </p:sp>
    </p:spTree>
    <p:extLst>
      <p:ext uri="{BB962C8B-B14F-4D97-AF65-F5344CB8AC3E}">
        <p14:creationId xmlns:p14="http://schemas.microsoft.com/office/powerpoint/2010/main" val="98538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73547" y="2878240"/>
            <a:ext cx="1616422" cy="1165852"/>
          </a:xfrm>
          <a:prstGeom prst="rect">
            <a:avLst/>
          </a:prstGeom>
        </p:spPr>
      </p:pic>
      <p:pic>
        <p:nvPicPr>
          <p:cNvPr id="32" name="Picture 3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7696" y="2878240"/>
            <a:ext cx="1616422" cy="1165852"/>
          </a:xfrm>
          <a:prstGeom prst="rect">
            <a:avLst/>
          </a:prstGeom>
        </p:spPr>
      </p:pic>
      <p:pic>
        <p:nvPicPr>
          <p:cNvPr id="33" name="Picture 3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27221" y="1216128"/>
            <a:ext cx="1616422" cy="1165852"/>
          </a:xfrm>
          <a:prstGeom prst="rect">
            <a:avLst/>
          </a:prstGeom>
        </p:spPr>
      </p:pic>
      <p:pic>
        <p:nvPicPr>
          <p:cNvPr id="34" name="Picture 3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61277" y="1198159"/>
            <a:ext cx="1616422" cy="1165852"/>
          </a:xfrm>
          <a:prstGeom prst="rect">
            <a:avLst/>
          </a:prstGeom>
        </p:spPr>
      </p:pic>
      <p:pic>
        <p:nvPicPr>
          <p:cNvPr id="29" name="Picture 2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352" y="2892988"/>
            <a:ext cx="1616422" cy="1165852"/>
          </a:xfrm>
          <a:prstGeom prst="rect">
            <a:avLst/>
          </a:prstGeom>
        </p:spPr>
      </p:pic>
      <p:pic>
        <p:nvPicPr>
          <p:cNvPr id="30" name="Picture 2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65501" y="2892988"/>
            <a:ext cx="1616422" cy="1165852"/>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5026" y="1230876"/>
            <a:ext cx="1616422" cy="1165852"/>
          </a:xfrm>
          <a:prstGeom prst="rect">
            <a:avLst/>
          </a:prstGeom>
        </p:spPr>
      </p:pic>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19</a:t>
            </a:fld>
            <a:endParaRPr lang="en-US" dirty="0"/>
          </a:p>
        </p:txBody>
      </p:sp>
      <p:sp>
        <p:nvSpPr>
          <p:cNvPr id="5" name="Title 5"/>
          <p:cNvSpPr>
            <a:spLocks noGrp="1"/>
          </p:cNvSpPr>
          <p:nvPr>
            <p:ph type="title"/>
          </p:nvPr>
        </p:nvSpPr>
        <p:spPr>
          <a:xfrm>
            <a:off x="246063" y="57150"/>
            <a:ext cx="8814489" cy="756666"/>
          </a:xfrm>
        </p:spPr>
        <p:txBody>
          <a:bodyPr>
            <a:noAutofit/>
          </a:bodyPr>
          <a:lstStyle/>
          <a:p>
            <a:r>
              <a:rPr lang="en-US" dirty="0"/>
              <a:t>Key Features</a:t>
            </a:r>
          </a:p>
        </p:txBody>
      </p:sp>
      <p:sp>
        <p:nvSpPr>
          <p:cNvPr id="3" name="TextBox 2"/>
          <p:cNvSpPr txBox="1"/>
          <p:nvPr/>
        </p:nvSpPr>
        <p:spPr bwMode="ltGray">
          <a:xfrm>
            <a:off x="175826" y="1329829"/>
            <a:ext cx="1447800" cy="6991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Up To 120 GB/S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Bandwidth</a:t>
            </a:r>
            <a:br>
              <a:rPr lang="en-US" sz="1400" b="1" dirty="0">
                <a:solidFill>
                  <a:schemeClr val="bg1"/>
                </a:solidFill>
                <a:latin typeface="Bradley Hand ITC" panose="03070402050302030203" pitchFamily="66" charset="0"/>
              </a:rPr>
            </a:br>
            <a:br>
              <a:rPr lang="en-US" sz="700" b="1" i="1" dirty="0">
                <a:solidFill>
                  <a:schemeClr val="bg1"/>
                </a:solidFill>
                <a:latin typeface="Arial Black" panose="020B0A04020102020204" pitchFamily="34" charset="0"/>
              </a:rPr>
            </a:br>
            <a:endParaRPr lang="en-US" sz="900" b="1" i="1" dirty="0">
              <a:solidFill>
                <a:schemeClr val="bg1"/>
              </a:solidFill>
              <a:latin typeface="Arial Black" panose="020B0A04020102020204" pitchFamily="34" charset="0"/>
            </a:endParaRPr>
          </a:p>
        </p:txBody>
      </p:sp>
      <p:sp>
        <p:nvSpPr>
          <p:cNvPr id="10" name="TextBox 9"/>
          <p:cNvSpPr txBox="1"/>
          <p:nvPr/>
        </p:nvSpPr>
        <p:spPr bwMode="ltGray">
          <a:xfrm>
            <a:off x="311282" y="1813802"/>
            <a:ext cx="1136561" cy="7569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Up To 20 Million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4K IOPS </a:t>
            </a:r>
            <a:br>
              <a:rPr lang="en-US" sz="1400" b="1" dirty="0">
                <a:solidFill>
                  <a:schemeClr val="bg1"/>
                </a:solidFill>
                <a:latin typeface="Bradley Hand ITC" panose="03070402050302030203" pitchFamily="66" charset="0"/>
              </a:rPr>
            </a:br>
            <a:br>
              <a:rPr lang="en-US" sz="1100" b="1" dirty="0">
                <a:solidFill>
                  <a:schemeClr val="bg1"/>
                </a:solidFill>
                <a:latin typeface="Bradley Hand ITC" panose="03070402050302030203" pitchFamily="66" charset="0"/>
              </a:rPr>
            </a:br>
            <a:br>
              <a:rPr lang="en-US" sz="1000" b="1" i="1" dirty="0">
                <a:solidFill>
                  <a:schemeClr val="bg1"/>
                </a:solidFill>
                <a:latin typeface="Arial Black" panose="020B0A04020102020204" pitchFamily="34" charset="0"/>
              </a:rPr>
            </a:br>
            <a:br>
              <a:rPr lang="en-US" sz="1000" b="1" i="1" dirty="0">
                <a:solidFill>
                  <a:schemeClr val="bg1"/>
                </a:solidFill>
                <a:latin typeface="Arial Black" panose="020B0A04020102020204" pitchFamily="34" charset="0"/>
              </a:rPr>
            </a:br>
            <a:endParaRPr lang="en-US" sz="1100" b="1" i="1" dirty="0">
              <a:solidFill>
                <a:schemeClr val="bg1"/>
              </a:solidFill>
              <a:latin typeface="Arial Black" panose="020B0A04020102020204" pitchFamily="34" charset="0"/>
            </a:endParaRPr>
          </a:p>
        </p:txBody>
      </p:sp>
      <p:sp>
        <p:nvSpPr>
          <p:cNvPr id="15" name="TextBox 14"/>
          <p:cNvSpPr txBox="1"/>
          <p:nvPr/>
        </p:nvSpPr>
        <p:spPr bwMode="ltGray">
          <a:xfrm>
            <a:off x="162247" y="3118059"/>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Up To 40 x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40 Gb/S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Ports</a:t>
            </a:r>
            <a:endParaRPr lang="en-US" sz="900" b="1" i="1" dirty="0">
              <a:solidFill>
                <a:schemeClr val="bg1"/>
              </a:solidFill>
              <a:latin typeface="Arial Black" panose="020B0A04020102020204" pitchFamily="34" charset="0"/>
            </a:endParaRPr>
          </a:p>
        </p:txBody>
      </p:sp>
      <p:sp>
        <p:nvSpPr>
          <p:cNvPr id="18" name="TextBox 17"/>
          <p:cNvSpPr txBox="1"/>
          <p:nvPr/>
        </p:nvSpPr>
        <p:spPr bwMode="ltGray">
          <a:xfrm>
            <a:off x="5883961" y="3129601"/>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High Speed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Data Copies/</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Clones</a:t>
            </a:r>
            <a:endParaRPr lang="en-US" sz="900" b="1" i="1" dirty="0">
              <a:solidFill>
                <a:schemeClr val="bg1"/>
              </a:solidFill>
              <a:latin typeface="Arial Black" panose="020B0A04020102020204" pitchFamily="34" charset="0"/>
            </a:endParaRPr>
          </a:p>
        </p:txBody>
      </p:sp>
      <p:sp>
        <p:nvSpPr>
          <p:cNvPr id="20" name="TextBox 19"/>
          <p:cNvSpPr txBox="1"/>
          <p:nvPr/>
        </p:nvSpPr>
        <p:spPr bwMode="ltGray">
          <a:xfrm>
            <a:off x="5857858" y="1357374"/>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Thin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Provisioning</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RAID-6</a:t>
            </a:r>
            <a:endParaRPr lang="en-US" sz="900" b="1" i="1" dirty="0">
              <a:solidFill>
                <a:schemeClr val="bg1"/>
              </a:solidFill>
              <a:latin typeface="Arial Black" panose="020B0A04020102020204" pitchFamily="34" charset="0"/>
            </a:endParaRPr>
          </a:p>
        </p:txBody>
      </p:sp>
      <p:sp>
        <p:nvSpPr>
          <p:cNvPr id="22" name="TextBox 21"/>
          <p:cNvSpPr txBox="1"/>
          <p:nvPr/>
        </p:nvSpPr>
        <p:spPr bwMode="ltGray">
          <a:xfrm>
            <a:off x="1848627" y="3038385"/>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Pay-As-You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Grow Scalability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in 4U Chassis</a:t>
            </a:r>
            <a:endParaRPr lang="en-US" sz="900" b="1" i="1" dirty="0">
              <a:solidFill>
                <a:schemeClr val="bg1"/>
              </a:solidFill>
              <a:latin typeface="Arial Black" panose="020B0A04020102020204" pitchFamily="34" charset="0"/>
            </a:endParaRPr>
          </a:p>
        </p:txBody>
      </p:sp>
      <p:sp>
        <p:nvSpPr>
          <p:cNvPr id="8" name="TextBox 7"/>
          <p:cNvSpPr txBox="1"/>
          <p:nvPr/>
        </p:nvSpPr>
        <p:spPr bwMode="ltGray">
          <a:xfrm>
            <a:off x="7649004" y="1376733"/>
            <a:ext cx="1219200" cy="8382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Zero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Host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Footprint</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br>
              <a:rPr lang="en-US" sz="1400" b="1" i="1" dirty="0">
                <a:solidFill>
                  <a:schemeClr val="bg1"/>
                </a:solidFill>
                <a:latin typeface="Arial Black" panose="020B0A04020102020204" pitchFamily="34" charset="0"/>
              </a:rPr>
            </a:br>
            <a:endParaRPr lang="en-US" sz="1400" b="1" i="1" dirty="0">
              <a:solidFill>
                <a:schemeClr val="bg1"/>
              </a:solidFill>
              <a:latin typeface="Arial Black" panose="020B0A04020102020204" pitchFamily="34" charset="0"/>
            </a:endParaRPr>
          </a:p>
        </p:txBody>
      </p:sp>
      <p:sp>
        <p:nvSpPr>
          <p:cNvPr id="23" name="TextBox 22"/>
          <p:cNvSpPr txBox="1"/>
          <p:nvPr/>
        </p:nvSpPr>
        <p:spPr bwMode="ltGray">
          <a:xfrm>
            <a:off x="7552007" y="2680530"/>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Symmetric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Active-Active </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Controllers</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Full HA Support</a:t>
            </a:r>
            <a:endParaRPr lang="en-US" sz="900" b="1" i="1" dirty="0">
              <a:solidFill>
                <a:schemeClr val="bg1"/>
              </a:solidFill>
              <a:latin typeface="Arial Black" panose="020B0A04020102020204" pitchFamily="34" charset="0"/>
            </a:endParaRPr>
          </a:p>
        </p:txBody>
      </p:sp>
      <p:pic>
        <p:nvPicPr>
          <p:cNvPr id="25" name="Picture 2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42164" y="894139"/>
            <a:ext cx="2431383" cy="1418656"/>
          </a:xfrm>
          <a:prstGeom prst="rect">
            <a:avLst/>
          </a:prstGeom>
        </p:spPr>
      </p:pic>
      <p:pic>
        <p:nvPicPr>
          <p:cNvPr id="27" name="Picture 2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59082" y="1212907"/>
            <a:ext cx="1616422" cy="1165852"/>
          </a:xfrm>
          <a:prstGeom prst="rect">
            <a:avLst/>
          </a:prstGeom>
        </p:spPr>
      </p:pic>
      <p:sp>
        <p:nvSpPr>
          <p:cNvPr id="13" name="TextBox 12"/>
          <p:cNvSpPr txBox="1"/>
          <p:nvPr/>
        </p:nvSpPr>
        <p:spPr bwMode="ltGray">
          <a:xfrm>
            <a:off x="2005431" y="1336736"/>
            <a:ext cx="1136561" cy="7569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b="1" dirty="0">
                <a:solidFill>
                  <a:schemeClr val="bg1"/>
                </a:solidFill>
                <a:latin typeface="Bradley Hand ITC" panose="03070402050302030203" pitchFamily="66" charset="0"/>
              </a:rPr>
              <a:t>Half PB</a:t>
            </a:r>
            <a:br>
              <a:rPr lang="en-US" sz="1400" b="1" dirty="0">
                <a:solidFill>
                  <a:schemeClr val="bg1"/>
                </a:solidFill>
                <a:latin typeface="Bradley Hand ITC" panose="03070402050302030203" pitchFamily="66" charset="0"/>
              </a:rPr>
            </a:br>
            <a:r>
              <a:rPr lang="en-US" sz="1400" b="1" dirty="0">
                <a:solidFill>
                  <a:schemeClr val="bg1"/>
                </a:solidFill>
                <a:latin typeface="Bradley Hand ITC" panose="03070402050302030203" pitchFamily="66" charset="0"/>
              </a:rPr>
              <a:t>Capacity (4U)</a:t>
            </a:r>
          </a:p>
          <a:p>
            <a:pPr>
              <a:lnSpc>
                <a:spcPct val="90000"/>
              </a:lnSpc>
              <a:spcBef>
                <a:spcPts val="0"/>
              </a:spcBef>
              <a:spcAft>
                <a:spcPts val="800"/>
              </a:spcAft>
            </a:pPr>
            <a:r>
              <a:rPr lang="en-US" sz="1400" b="1" dirty="0">
                <a:solidFill>
                  <a:schemeClr val="bg1"/>
                </a:solidFill>
                <a:latin typeface="Bradley Hand ITC" panose="03070402050302030203" pitchFamily="66" charset="0"/>
              </a:rPr>
              <a:t>*1 PB in mid-2017</a:t>
            </a:r>
            <a:br>
              <a:rPr lang="en-US" sz="1400" b="1" dirty="0">
                <a:solidFill>
                  <a:schemeClr val="bg1"/>
                </a:solidFill>
                <a:latin typeface="Bradley Hand ITC" panose="03070402050302030203" pitchFamily="66" charset="0"/>
              </a:rPr>
            </a:br>
            <a:br>
              <a:rPr lang="en-US" sz="1400" b="1" dirty="0">
                <a:solidFill>
                  <a:schemeClr val="bg1"/>
                </a:solidFill>
                <a:latin typeface="Bradley Hand ITC" panose="03070402050302030203" pitchFamily="66" charset="0"/>
              </a:rPr>
            </a:br>
            <a:br>
              <a:rPr lang="en-US" sz="1400" b="1" i="1" dirty="0">
                <a:solidFill>
                  <a:schemeClr val="bg1"/>
                </a:solidFill>
                <a:latin typeface="Arial Black" panose="020B0A04020102020204" pitchFamily="34" charset="0"/>
              </a:rPr>
            </a:br>
            <a:br>
              <a:rPr lang="en-US" sz="1400" b="1" i="1" dirty="0">
                <a:solidFill>
                  <a:schemeClr val="bg1"/>
                </a:solidFill>
                <a:latin typeface="Arial Black" panose="020B0A04020102020204" pitchFamily="34" charset="0"/>
              </a:rPr>
            </a:br>
            <a:endParaRPr lang="en-US" sz="1400" b="1" i="1" dirty="0">
              <a:solidFill>
                <a:schemeClr val="bg1"/>
              </a:solidFill>
              <a:latin typeface="Arial Black" panose="020B0A04020102020204" pitchFamily="34" charset="0"/>
            </a:endParaRPr>
          </a:p>
        </p:txBody>
      </p:sp>
      <p:pic>
        <p:nvPicPr>
          <p:cNvPr id="28" name="Picture 2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42164" y="2294259"/>
            <a:ext cx="2496060" cy="2523414"/>
          </a:xfrm>
          <a:prstGeom prst="rect">
            <a:avLst/>
          </a:prstGeom>
        </p:spPr>
      </p:pic>
    </p:spTree>
    <p:extLst>
      <p:ext uri="{BB962C8B-B14F-4D97-AF65-F5344CB8AC3E}">
        <p14:creationId xmlns:p14="http://schemas.microsoft.com/office/powerpoint/2010/main" val="739420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p:txBody>
          <a:bodyPr/>
          <a:lstStyle/>
          <a:p>
            <a:r>
              <a:rPr lang="en-US" dirty="0"/>
              <a:t>Company Overview &amp; Strategy</a:t>
            </a:r>
          </a:p>
          <a:p>
            <a:r>
              <a:rPr lang="en-US" dirty="0"/>
              <a:t>Product</a:t>
            </a:r>
          </a:p>
          <a:p>
            <a:r>
              <a:rPr lang="en-US" dirty="0"/>
              <a:t>Target Applications &amp; Objection Handling</a:t>
            </a:r>
          </a:p>
          <a:p>
            <a:r>
              <a:rPr lang="en-US" dirty="0"/>
              <a:t>Configurations, Schedule, Roadmap, Launch Planning, Pricing</a:t>
            </a:r>
          </a:p>
          <a:p>
            <a:r>
              <a:rPr lang="en-US" dirty="0"/>
              <a:t>Competition</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a:t>
            </a:fld>
            <a:endParaRPr lang="en-US" dirty="0"/>
          </a:p>
        </p:txBody>
      </p:sp>
    </p:spTree>
    <p:extLst>
      <p:ext uri="{BB962C8B-B14F-4D97-AF65-F5344CB8AC3E}">
        <p14:creationId xmlns:p14="http://schemas.microsoft.com/office/powerpoint/2010/main" val="3915763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8686800" cy="756666"/>
          </a:xfrm>
        </p:spPr>
        <p:txBody>
          <a:bodyPr/>
          <a:lstStyle/>
          <a:p>
            <a:r>
              <a:rPr lang="en-US" dirty="0"/>
              <a:t>Storage Array Designed Like a Switch</a:t>
            </a:r>
          </a:p>
        </p:txBody>
      </p:sp>
      <p:sp>
        <p:nvSpPr>
          <p:cNvPr id="3" name="Slide Number Placeholder 2"/>
          <p:cNvSpPr>
            <a:spLocks noGrp="1"/>
          </p:cNvSpPr>
          <p:nvPr>
            <p:ph type="sldNum" sz="quarter" idx="11"/>
          </p:nvPr>
        </p:nvSpPr>
        <p:spPr>
          <a:xfrm>
            <a:off x="8630121" y="4781550"/>
            <a:ext cx="153888" cy="115416"/>
          </a:xfrm>
        </p:spPr>
        <p:txBody>
          <a:bodyPr/>
          <a:lstStyle/>
          <a:p>
            <a:pPr>
              <a:defRPr/>
            </a:pPr>
            <a:fld id="{446C9BED-6FD4-4BA4-B6B0-4A26058AC9EF}" type="slidenum">
              <a:rPr lang="en-US" smtClean="0"/>
              <a:pPr>
                <a:defRPr/>
              </a:pPr>
              <a:t>20</a:t>
            </a:fld>
            <a:endParaRPr lang="en-US" dirty="0"/>
          </a:p>
        </p:txBody>
      </p:sp>
      <p:sp>
        <p:nvSpPr>
          <p:cNvPr id="150" name="Rectangle 149"/>
          <p:cNvSpPr/>
          <p:nvPr/>
        </p:nvSpPr>
        <p:spPr bwMode="auto">
          <a:xfrm>
            <a:off x="1219200" y="922399"/>
            <a:ext cx="6400800" cy="3746992"/>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55" name="Group 154"/>
          <p:cNvGrpSpPr/>
          <p:nvPr/>
        </p:nvGrpSpPr>
        <p:grpSpPr>
          <a:xfrm>
            <a:off x="2964163" y="4014507"/>
            <a:ext cx="774738" cy="378522"/>
            <a:chOff x="5576301" y="2667712"/>
            <a:chExt cx="549108" cy="265997"/>
          </a:xfrm>
        </p:grpSpPr>
        <p:sp>
          <p:nvSpPr>
            <p:cNvPr id="237" name="Rectangle 236"/>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Rounded Rectangle 237"/>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9" name="Rounded Rectangle 238"/>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6" name="Group 155"/>
          <p:cNvGrpSpPr/>
          <p:nvPr/>
        </p:nvGrpSpPr>
        <p:grpSpPr>
          <a:xfrm>
            <a:off x="2961478" y="3547933"/>
            <a:ext cx="774738" cy="378522"/>
            <a:chOff x="5576301" y="2667712"/>
            <a:chExt cx="549108" cy="265997"/>
          </a:xfrm>
        </p:grpSpPr>
        <p:sp>
          <p:nvSpPr>
            <p:cNvPr id="234" name="Rectangle 233"/>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Rounded Rectangle 234"/>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6" name="Rounded Rectangle 235"/>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7" name="Group 156"/>
          <p:cNvGrpSpPr/>
          <p:nvPr/>
        </p:nvGrpSpPr>
        <p:grpSpPr>
          <a:xfrm>
            <a:off x="2961358" y="3076652"/>
            <a:ext cx="774738" cy="378522"/>
            <a:chOff x="5576301" y="2667712"/>
            <a:chExt cx="549108" cy="265997"/>
          </a:xfrm>
        </p:grpSpPr>
        <p:sp>
          <p:nvSpPr>
            <p:cNvPr id="231" name="Rectangle 23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Rounded Rectangle 23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3" name="Rounded Rectangle 23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sp>
        <p:nvSpPr>
          <p:cNvPr id="159" name="Content Placeholder 2"/>
          <p:cNvSpPr txBox="1">
            <a:spLocks/>
          </p:cNvSpPr>
          <p:nvPr/>
        </p:nvSpPr>
        <p:spPr>
          <a:xfrm>
            <a:off x="2253035" y="2521099"/>
            <a:ext cx="1159829" cy="2947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u="sng" dirty="0">
                <a:solidFill>
                  <a:schemeClr val="bg1"/>
                </a:solidFill>
              </a:rPr>
              <a:t>10 Line Cards </a:t>
            </a:r>
            <a:br>
              <a:rPr lang="en-US" sz="1000" b="1" i="1" dirty="0">
                <a:solidFill>
                  <a:schemeClr val="bg1"/>
                </a:solidFill>
              </a:rPr>
            </a:br>
            <a:r>
              <a:rPr lang="en-US" sz="1000" b="1" i="1" dirty="0">
                <a:solidFill>
                  <a:schemeClr val="bg1"/>
                </a:solidFill>
              </a:rPr>
              <a:t>4 ports each</a:t>
            </a:r>
            <a:br>
              <a:rPr lang="en-US" sz="1000" b="1" i="1" dirty="0">
                <a:solidFill>
                  <a:schemeClr val="bg1"/>
                </a:solidFill>
              </a:rPr>
            </a:br>
            <a:r>
              <a:rPr lang="en-US" sz="1000" b="1" i="1" dirty="0">
                <a:solidFill>
                  <a:schemeClr val="bg1"/>
                </a:solidFill>
              </a:rPr>
              <a:t>20 I/O Controllers</a:t>
            </a:r>
            <a:br>
              <a:rPr lang="en-US" sz="1000" b="1" i="1" dirty="0">
                <a:solidFill>
                  <a:schemeClr val="bg1"/>
                </a:solidFill>
              </a:rPr>
            </a:br>
            <a:endParaRPr lang="en-US" sz="1000" b="1" i="1" dirty="0">
              <a:solidFill>
                <a:schemeClr val="bg1"/>
              </a:solidFill>
            </a:endParaRPr>
          </a:p>
          <a:p>
            <a:pPr>
              <a:buClr>
                <a:srgbClr val="60AD00"/>
              </a:buClr>
              <a:buFont typeface="Wingdings" panose="05000000000000000000" pitchFamily="2" charset="2"/>
              <a:buChar char="ü"/>
            </a:pPr>
            <a:endParaRPr lang="en-US" sz="1050" dirty="0">
              <a:solidFill>
                <a:schemeClr val="bg1"/>
              </a:solidFill>
            </a:endParaRPr>
          </a:p>
          <a:p>
            <a:pPr lvl="1">
              <a:buClr>
                <a:srgbClr val="60AD00"/>
              </a:buClr>
              <a:buFont typeface="Wingdings" panose="05000000000000000000" pitchFamily="2" charset="2"/>
              <a:buChar char="ü"/>
            </a:pPr>
            <a:endParaRPr lang="en-US" sz="1000" dirty="0">
              <a:solidFill>
                <a:schemeClr val="bg1"/>
              </a:solidFill>
            </a:endParaRPr>
          </a:p>
        </p:txBody>
      </p:sp>
      <p:grpSp>
        <p:nvGrpSpPr>
          <p:cNvPr id="160" name="Group 159"/>
          <p:cNvGrpSpPr/>
          <p:nvPr/>
        </p:nvGrpSpPr>
        <p:grpSpPr>
          <a:xfrm flipH="1">
            <a:off x="3327612" y="2578625"/>
            <a:ext cx="64505" cy="256517"/>
            <a:chOff x="1076638" y="2434336"/>
            <a:chExt cx="48801" cy="382326"/>
          </a:xfrm>
        </p:grpSpPr>
        <p:sp>
          <p:nvSpPr>
            <p:cNvPr id="228" name="Oval 227"/>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29" name="Oval 228"/>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30" name="Oval 229"/>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170" name="Group 169"/>
          <p:cNvGrpSpPr/>
          <p:nvPr/>
        </p:nvGrpSpPr>
        <p:grpSpPr>
          <a:xfrm>
            <a:off x="2961358" y="1992038"/>
            <a:ext cx="774738" cy="378522"/>
            <a:chOff x="5576301" y="2667712"/>
            <a:chExt cx="549108" cy="265997"/>
          </a:xfrm>
        </p:grpSpPr>
        <p:sp>
          <p:nvSpPr>
            <p:cNvPr id="225" name="Rectangle 22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6" name="Rounded Rectangle 22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7" name="Rounded Rectangle 22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3" name="Group 172"/>
          <p:cNvGrpSpPr/>
          <p:nvPr/>
        </p:nvGrpSpPr>
        <p:grpSpPr>
          <a:xfrm>
            <a:off x="2957841" y="1510089"/>
            <a:ext cx="774738" cy="378522"/>
            <a:chOff x="5576301" y="2667712"/>
            <a:chExt cx="549108" cy="265997"/>
          </a:xfrm>
        </p:grpSpPr>
        <p:sp>
          <p:nvSpPr>
            <p:cNvPr id="222" name="Rectangle 221"/>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3" name="Rounded Rectangle 22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4" name="Rounded Rectangle 22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4" name="Group 173"/>
          <p:cNvGrpSpPr/>
          <p:nvPr/>
        </p:nvGrpSpPr>
        <p:grpSpPr>
          <a:xfrm>
            <a:off x="2689669" y="1561627"/>
            <a:ext cx="206158" cy="333119"/>
            <a:chOff x="5552609" y="1039882"/>
            <a:chExt cx="146118" cy="234091"/>
          </a:xfrm>
        </p:grpSpPr>
        <p:cxnSp>
          <p:nvCxnSpPr>
            <p:cNvPr id="218" name="Straight Arrow Connector 21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9" name="Straight Arrow Connector 21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0" name="Straight Arrow Connector 21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1" name="Straight Arrow Connector 22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5" name="Group 174"/>
          <p:cNvGrpSpPr/>
          <p:nvPr/>
        </p:nvGrpSpPr>
        <p:grpSpPr>
          <a:xfrm>
            <a:off x="2685088" y="2040403"/>
            <a:ext cx="206158" cy="333119"/>
            <a:chOff x="5552609" y="1039882"/>
            <a:chExt cx="146118" cy="234091"/>
          </a:xfrm>
        </p:grpSpPr>
        <p:cxnSp>
          <p:nvCxnSpPr>
            <p:cNvPr id="214" name="Straight Arrow Connector 213"/>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5" name="Straight Arrow Connector 214"/>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6" name="Straight Arrow Connector 215"/>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7" name="Straight Arrow Connector 216"/>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6" name="Group 175"/>
          <p:cNvGrpSpPr/>
          <p:nvPr/>
        </p:nvGrpSpPr>
        <p:grpSpPr>
          <a:xfrm>
            <a:off x="2676324" y="3122055"/>
            <a:ext cx="206158" cy="333119"/>
            <a:chOff x="5552609" y="1039882"/>
            <a:chExt cx="146118" cy="234091"/>
          </a:xfrm>
        </p:grpSpPr>
        <p:cxnSp>
          <p:nvCxnSpPr>
            <p:cNvPr id="210" name="Straight Arrow Connector 209"/>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1" name="Straight Arrow Connector 210"/>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2" name="Straight Arrow Connector 211"/>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3" name="Straight Arrow Connector 212"/>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7" name="Group 176"/>
          <p:cNvGrpSpPr/>
          <p:nvPr/>
        </p:nvGrpSpPr>
        <p:grpSpPr>
          <a:xfrm>
            <a:off x="2674782" y="3605711"/>
            <a:ext cx="206158" cy="333119"/>
            <a:chOff x="5552609" y="1039882"/>
            <a:chExt cx="146118" cy="234091"/>
          </a:xfrm>
        </p:grpSpPr>
        <p:cxnSp>
          <p:nvCxnSpPr>
            <p:cNvPr id="206" name="Straight Arrow Connector 205"/>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7" name="Straight Arrow Connector 206"/>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8" name="Straight Arrow Connector 207"/>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9" name="Straight Arrow Connector 208"/>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6" name="Group 185"/>
          <p:cNvGrpSpPr/>
          <p:nvPr/>
        </p:nvGrpSpPr>
        <p:grpSpPr>
          <a:xfrm>
            <a:off x="2674782" y="4079734"/>
            <a:ext cx="206158" cy="333119"/>
            <a:chOff x="5552609" y="1039882"/>
            <a:chExt cx="146118" cy="234091"/>
          </a:xfrm>
        </p:grpSpPr>
        <p:cxnSp>
          <p:nvCxnSpPr>
            <p:cNvPr id="202" name="Straight Arrow Connector 201"/>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3" name="Straight Arrow Connector 202"/>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4" name="Straight Arrow Connector 203"/>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5" name="Straight Arrow Connector 204"/>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sp>
        <p:nvSpPr>
          <p:cNvPr id="194" name="Left Brace 193"/>
          <p:cNvSpPr/>
          <p:nvPr/>
        </p:nvSpPr>
        <p:spPr bwMode="auto">
          <a:xfrm>
            <a:off x="2166212" y="1510089"/>
            <a:ext cx="215021" cy="2990480"/>
          </a:xfrm>
          <a:prstGeom prst="leftBrace">
            <a:avLst>
              <a:gd name="adj1" fmla="val 8333"/>
              <a:gd name="adj2" fmla="val 50534"/>
            </a:avLst>
          </a:prstGeom>
          <a:noFill/>
          <a:ln w="635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196" name="Content Placeholder 2"/>
          <p:cNvSpPr txBox="1">
            <a:spLocks/>
          </p:cNvSpPr>
          <p:nvPr/>
        </p:nvSpPr>
        <p:spPr>
          <a:xfrm>
            <a:off x="1298482" y="2620515"/>
            <a:ext cx="1132820" cy="4281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40 x </a:t>
            </a:r>
            <a:br>
              <a:rPr lang="en-US" sz="1400" b="1" i="1" dirty="0">
                <a:solidFill>
                  <a:schemeClr val="bg1"/>
                </a:solidFill>
              </a:rPr>
            </a:br>
            <a:r>
              <a:rPr lang="en-US" sz="1400" b="1" i="1" dirty="0">
                <a:solidFill>
                  <a:schemeClr val="bg1"/>
                </a:solidFill>
              </a:rPr>
              <a:t>40 Gbe</a:t>
            </a:r>
            <a:br>
              <a:rPr lang="en-US" sz="1400" b="1" i="1" dirty="0">
                <a:solidFill>
                  <a:schemeClr val="bg1"/>
                </a:solidFill>
              </a:rPr>
            </a:br>
            <a:r>
              <a:rPr lang="en-US" sz="1400" b="1" i="1" dirty="0">
                <a:solidFill>
                  <a:schemeClr val="bg1"/>
                </a:solidFill>
              </a:rPr>
              <a:t>Ports</a:t>
            </a:r>
          </a:p>
          <a:p>
            <a:pPr>
              <a:buClr>
                <a:srgbClr val="60AD00"/>
              </a:buClr>
              <a:buFont typeface="Wingdings" panose="05000000000000000000" pitchFamily="2" charset="2"/>
              <a:buChar char="ü"/>
            </a:pP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
        <p:nvSpPr>
          <p:cNvPr id="199" name="Content Placeholder 2"/>
          <p:cNvSpPr txBox="1">
            <a:spLocks/>
          </p:cNvSpPr>
          <p:nvPr/>
        </p:nvSpPr>
        <p:spPr>
          <a:xfrm>
            <a:off x="2276443" y="1070833"/>
            <a:ext cx="4898483"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Storing and Retrieving Data At A Terabit Per Second</a:t>
            </a:r>
            <a:endParaRPr lang="en-US" sz="1600" dirty="0">
              <a:solidFill>
                <a:schemeClr val="bg1"/>
              </a:solidFill>
            </a:endParaRPr>
          </a:p>
        </p:txBody>
      </p:sp>
      <p:sp>
        <p:nvSpPr>
          <p:cNvPr id="5" name="Rectangle: Rounded Corners 4"/>
          <p:cNvSpPr/>
          <p:nvPr/>
        </p:nvSpPr>
        <p:spPr bwMode="auto">
          <a:xfrm>
            <a:off x="3864521" y="1510089"/>
            <a:ext cx="1371600" cy="2902272"/>
          </a:xfrm>
          <a:prstGeom prst="round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00" name="Straight Arrow Connector 99"/>
          <p:cNvCxnSpPr/>
          <p:nvPr/>
        </p:nvCxnSpPr>
        <p:spPr bwMode="auto">
          <a:xfrm flipV="1">
            <a:off x="4238070" y="2019365"/>
            <a:ext cx="616836" cy="1904347"/>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sp>
        <p:nvSpPr>
          <p:cNvPr id="8" name="Arc 7"/>
          <p:cNvSpPr/>
          <p:nvPr/>
        </p:nvSpPr>
        <p:spPr bwMode="auto">
          <a:xfrm rot="17291947">
            <a:off x="4850027" y="1959148"/>
            <a:ext cx="228600" cy="249737"/>
          </a:xfrm>
          <a:prstGeom prst="arc">
            <a:avLst>
              <a:gd name="adj1" fmla="val 16200000"/>
              <a:gd name="adj2" fmla="val 20858784"/>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04" name="Arc 103"/>
          <p:cNvSpPr/>
          <p:nvPr/>
        </p:nvSpPr>
        <p:spPr bwMode="auto">
          <a:xfrm rot="6624117">
            <a:off x="4014992" y="3740601"/>
            <a:ext cx="228600" cy="249737"/>
          </a:xfrm>
          <a:prstGeom prst="arc">
            <a:avLst>
              <a:gd name="adj1" fmla="val 16200000"/>
              <a:gd name="adj2" fmla="val 20341727"/>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10" name="Straight Arrow Connector 9"/>
          <p:cNvCxnSpPr/>
          <p:nvPr/>
        </p:nvCxnSpPr>
        <p:spPr bwMode="auto">
          <a:xfrm>
            <a:off x="5029891" y="1961160"/>
            <a:ext cx="141073"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08" name="Straight Arrow Connector 107"/>
          <p:cNvCxnSpPr/>
          <p:nvPr/>
        </p:nvCxnSpPr>
        <p:spPr bwMode="auto">
          <a:xfrm flipH="1">
            <a:off x="3899491" y="3990504"/>
            <a:ext cx="145839" cy="1261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1" name="Straight Arrow Connector 110"/>
          <p:cNvCxnSpPr>
            <a:endCxn id="112" idx="2"/>
          </p:cNvCxnSpPr>
          <p:nvPr/>
        </p:nvCxnSpPr>
        <p:spPr bwMode="auto">
          <a:xfrm flipH="1" flipV="1">
            <a:off x="4320872" y="2093133"/>
            <a:ext cx="473932" cy="1828762"/>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sp>
        <p:nvSpPr>
          <p:cNvPr id="112" name="Arc 111"/>
          <p:cNvSpPr/>
          <p:nvPr/>
        </p:nvSpPr>
        <p:spPr bwMode="auto">
          <a:xfrm rot="21369969">
            <a:off x="4102453" y="1999191"/>
            <a:ext cx="222308" cy="250160"/>
          </a:xfrm>
          <a:prstGeom prst="arc">
            <a:avLst>
              <a:gd name="adj1" fmla="val 16200000"/>
              <a:gd name="adj2" fmla="val 20858784"/>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13" name="Arc 112"/>
          <p:cNvSpPr/>
          <p:nvPr/>
        </p:nvSpPr>
        <p:spPr bwMode="auto">
          <a:xfrm rot="10385137">
            <a:off x="4780871" y="3733944"/>
            <a:ext cx="228600" cy="249737"/>
          </a:xfrm>
          <a:prstGeom prst="arc">
            <a:avLst>
              <a:gd name="adj1" fmla="val 16200000"/>
              <a:gd name="adj2" fmla="val 20341727"/>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114" name="Straight Arrow Connector 113"/>
          <p:cNvCxnSpPr/>
          <p:nvPr/>
        </p:nvCxnSpPr>
        <p:spPr bwMode="auto">
          <a:xfrm>
            <a:off x="5004371" y="3997052"/>
            <a:ext cx="141073"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5" name="Straight Arrow Connector 114"/>
          <p:cNvCxnSpPr/>
          <p:nvPr/>
        </p:nvCxnSpPr>
        <p:spPr bwMode="auto">
          <a:xfrm flipH="1">
            <a:off x="3932141" y="1972744"/>
            <a:ext cx="145839" cy="1261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9" name="Straight Arrow Connector 118"/>
          <p:cNvCxnSpPr/>
          <p:nvPr/>
        </p:nvCxnSpPr>
        <p:spPr bwMode="auto">
          <a:xfrm flipH="1" flipV="1">
            <a:off x="4950838" y="1966225"/>
            <a:ext cx="122641" cy="13038"/>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23" name="Straight Arrow Connector 122"/>
          <p:cNvCxnSpPr>
            <a:stCxn id="112" idx="0"/>
          </p:cNvCxnSpPr>
          <p:nvPr/>
        </p:nvCxnSpPr>
        <p:spPr bwMode="auto">
          <a:xfrm flipH="1" flipV="1">
            <a:off x="4096286" y="1990439"/>
            <a:ext cx="108958" cy="9032"/>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29" name="Straight Arrow Connector 128"/>
          <p:cNvCxnSpPr/>
          <p:nvPr/>
        </p:nvCxnSpPr>
        <p:spPr bwMode="auto">
          <a:xfrm flipH="1" flipV="1">
            <a:off x="4895171" y="3981472"/>
            <a:ext cx="108958" cy="9032"/>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30" name="Straight Arrow Connector 129"/>
          <p:cNvCxnSpPr/>
          <p:nvPr/>
        </p:nvCxnSpPr>
        <p:spPr bwMode="auto">
          <a:xfrm flipH="1" flipV="1">
            <a:off x="4045330" y="3971842"/>
            <a:ext cx="111056" cy="4516"/>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grpSp>
        <p:nvGrpSpPr>
          <p:cNvPr id="26" name="Group 25"/>
          <p:cNvGrpSpPr/>
          <p:nvPr/>
        </p:nvGrpSpPr>
        <p:grpSpPr>
          <a:xfrm>
            <a:off x="5358664" y="1527904"/>
            <a:ext cx="1065388" cy="2881295"/>
            <a:chOff x="5358664" y="1527904"/>
            <a:chExt cx="1065388" cy="2881295"/>
          </a:xfrm>
        </p:grpSpPr>
        <p:grpSp>
          <p:nvGrpSpPr>
            <p:cNvPr id="132" name="Group 131"/>
            <p:cNvGrpSpPr/>
            <p:nvPr/>
          </p:nvGrpSpPr>
          <p:grpSpPr>
            <a:xfrm>
              <a:off x="5361741" y="1527904"/>
              <a:ext cx="774738" cy="378522"/>
              <a:chOff x="5576301" y="2667712"/>
              <a:chExt cx="549108" cy="265997"/>
            </a:xfrm>
          </p:grpSpPr>
          <p:sp>
            <p:nvSpPr>
              <p:cNvPr id="133" name="Rectangle 132"/>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4" name="Rounded Rectangle 22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35" name="Rounded Rectangle 22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36" name="Group 135"/>
            <p:cNvGrpSpPr/>
            <p:nvPr/>
          </p:nvGrpSpPr>
          <p:grpSpPr>
            <a:xfrm>
              <a:off x="5361469" y="4012569"/>
              <a:ext cx="774738" cy="378522"/>
              <a:chOff x="5576301" y="2667712"/>
              <a:chExt cx="549108" cy="265997"/>
            </a:xfrm>
          </p:grpSpPr>
          <p:sp>
            <p:nvSpPr>
              <p:cNvPr id="137" name="Rectangle 136"/>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8" name="Rounded Rectangle 237"/>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39" name="Rounded Rectangle 238"/>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40" name="Group 139"/>
            <p:cNvGrpSpPr/>
            <p:nvPr/>
          </p:nvGrpSpPr>
          <p:grpSpPr>
            <a:xfrm>
              <a:off x="5358784" y="3545995"/>
              <a:ext cx="774738" cy="378522"/>
              <a:chOff x="5576301" y="2667712"/>
              <a:chExt cx="549108" cy="265997"/>
            </a:xfrm>
          </p:grpSpPr>
          <p:sp>
            <p:nvSpPr>
              <p:cNvPr id="141" name="Rectangle 14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2" name="Rounded Rectangle 234"/>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43" name="Rounded Rectangle 235"/>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44" name="Group 143"/>
            <p:cNvGrpSpPr/>
            <p:nvPr/>
          </p:nvGrpSpPr>
          <p:grpSpPr>
            <a:xfrm>
              <a:off x="5358664" y="3074714"/>
              <a:ext cx="774738" cy="378522"/>
              <a:chOff x="5576301" y="2667712"/>
              <a:chExt cx="549108" cy="265997"/>
            </a:xfrm>
          </p:grpSpPr>
          <p:sp>
            <p:nvSpPr>
              <p:cNvPr id="145" name="Rectangle 14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6" name="Rounded Rectangle 23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47" name="Rounded Rectangle 23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48" name="Group 147"/>
            <p:cNvGrpSpPr/>
            <p:nvPr/>
          </p:nvGrpSpPr>
          <p:grpSpPr>
            <a:xfrm flipH="1">
              <a:off x="5724918" y="2576687"/>
              <a:ext cx="64505" cy="256517"/>
              <a:chOff x="1076638" y="2434336"/>
              <a:chExt cx="48801" cy="382326"/>
            </a:xfrm>
          </p:grpSpPr>
          <p:sp>
            <p:nvSpPr>
              <p:cNvPr id="149" name="Oval 148"/>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153" name="Oval 152"/>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161" name="Oval 160"/>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162" name="Group 161"/>
            <p:cNvGrpSpPr/>
            <p:nvPr/>
          </p:nvGrpSpPr>
          <p:grpSpPr>
            <a:xfrm>
              <a:off x="5358664" y="1990100"/>
              <a:ext cx="774738" cy="378522"/>
              <a:chOff x="5576301" y="2667712"/>
              <a:chExt cx="549108" cy="265997"/>
            </a:xfrm>
          </p:grpSpPr>
          <p:sp>
            <p:nvSpPr>
              <p:cNvPr id="163" name="Rectangle 162"/>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4" name="Rounded Rectangle 22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65" name="Rounded Rectangle 22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66" name="Group 165"/>
            <p:cNvGrpSpPr/>
            <p:nvPr/>
          </p:nvGrpSpPr>
          <p:grpSpPr>
            <a:xfrm>
              <a:off x="6217894" y="1557973"/>
              <a:ext cx="206158" cy="333119"/>
              <a:chOff x="5552609" y="1039882"/>
              <a:chExt cx="146118" cy="234091"/>
            </a:xfrm>
          </p:grpSpPr>
          <p:cxnSp>
            <p:nvCxnSpPr>
              <p:cNvPr id="167" name="Straight Arrow Connector 166"/>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68" name="Straight Arrow Connector 167"/>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69" name="Straight Arrow Connector 168"/>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71" name="Straight Arrow Connector 17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2" name="Group 171"/>
            <p:cNvGrpSpPr/>
            <p:nvPr/>
          </p:nvGrpSpPr>
          <p:grpSpPr>
            <a:xfrm>
              <a:off x="6213313" y="2036749"/>
              <a:ext cx="206158" cy="333119"/>
              <a:chOff x="5552609" y="1039882"/>
              <a:chExt cx="146118" cy="234091"/>
            </a:xfrm>
          </p:grpSpPr>
          <p:cxnSp>
            <p:nvCxnSpPr>
              <p:cNvPr id="178" name="Straight Arrow Connector 17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79" name="Straight Arrow Connector 17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0" name="Straight Arrow Connector 17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1" name="Straight Arrow Connector 18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2" name="Group 181"/>
            <p:cNvGrpSpPr/>
            <p:nvPr/>
          </p:nvGrpSpPr>
          <p:grpSpPr>
            <a:xfrm>
              <a:off x="6204549" y="3118401"/>
              <a:ext cx="206158" cy="333119"/>
              <a:chOff x="5552609" y="1039882"/>
              <a:chExt cx="146118" cy="234091"/>
            </a:xfrm>
          </p:grpSpPr>
          <p:cxnSp>
            <p:nvCxnSpPr>
              <p:cNvPr id="183" name="Straight Arrow Connector 182"/>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4" name="Straight Arrow Connector 183"/>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5" name="Straight Arrow Connector 184"/>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7" name="Straight Arrow Connector 186"/>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8" name="Group 187"/>
            <p:cNvGrpSpPr/>
            <p:nvPr/>
          </p:nvGrpSpPr>
          <p:grpSpPr>
            <a:xfrm>
              <a:off x="6203007" y="3602057"/>
              <a:ext cx="206158" cy="333119"/>
              <a:chOff x="5552609" y="1039882"/>
              <a:chExt cx="146118" cy="234091"/>
            </a:xfrm>
          </p:grpSpPr>
          <p:cxnSp>
            <p:nvCxnSpPr>
              <p:cNvPr id="189" name="Straight Arrow Connector 188"/>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90" name="Straight Arrow Connector 189"/>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91" name="Straight Arrow Connector 190"/>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92" name="Straight Arrow Connector 191"/>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93" name="Group 192"/>
            <p:cNvGrpSpPr/>
            <p:nvPr/>
          </p:nvGrpSpPr>
          <p:grpSpPr>
            <a:xfrm>
              <a:off x="6203007" y="4076080"/>
              <a:ext cx="206158" cy="333119"/>
              <a:chOff x="5552609" y="1039882"/>
              <a:chExt cx="146118" cy="234091"/>
            </a:xfrm>
          </p:grpSpPr>
          <p:cxnSp>
            <p:nvCxnSpPr>
              <p:cNvPr id="195" name="Straight Arrow Connector 194"/>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0" name="Straight Arrow Connector 199"/>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1" name="Straight Arrow Connector 200"/>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51" name="Straight Arrow Connector 25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sp>
        <p:nvSpPr>
          <p:cNvPr id="252" name="Rounded Rectangle 151"/>
          <p:cNvSpPr/>
          <p:nvPr/>
        </p:nvSpPr>
        <p:spPr bwMode="auto">
          <a:xfrm>
            <a:off x="5319753" y="1377831"/>
            <a:ext cx="2143848" cy="3166788"/>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Content Placeholder 2"/>
          <p:cNvSpPr txBox="1">
            <a:spLocks/>
          </p:cNvSpPr>
          <p:nvPr/>
        </p:nvSpPr>
        <p:spPr>
          <a:xfrm>
            <a:off x="5764632" y="2327432"/>
            <a:ext cx="1329085" cy="14608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800" b="1" i="1" dirty="0" err="1">
                <a:solidFill>
                  <a:schemeClr val="bg1"/>
                </a:solidFill>
              </a:rPr>
              <a:t>NVMe</a:t>
            </a:r>
            <a:r>
              <a:rPr lang="en-US" sz="1800" b="1" i="1" dirty="0">
                <a:solidFill>
                  <a:schemeClr val="bg1"/>
                </a:solidFill>
              </a:rPr>
              <a:t> </a:t>
            </a:r>
            <a:br>
              <a:rPr lang="en-US" sz="1800" b="1" i="1" dirty="0">
                <a:solidFill>
                  <a:schemeClr val="bg1"/>
                </a:solidFill>
              </a:rPr>
            </a:br>
            <a:r>
              <a:rPr lang="en-US" sz="1800" b="1" i="1" dirty="0">
                <a:solidFill>
                  <a:schemeClr val="bg1"/>
                </a:solidFill>
              </a:rPr>
              <a:t>Drive </a:t>
            </a:r>
            <a:br>
              <a:rPr lang="en-US" sz="1800" b="1" i="1" dirty="0">
                <a:solidFill>
                  <a:schemeClr val="bg1"/>
                </a:solidFill>
              </a:rPr>
            </a:br>
            <a:r>
              <a:rPr lang="en-US" sz="1800" b="1" i="1" dirty="0">
                <a:solidFill>
                  <a:schemeClr val="bg1"/>
                </a:solidFill>
              </a:rPr>
              <a:t>Array</a:t>
            </a:r>
          </a:p>
          <a:p>
            <a:pPr>
              <a:buClr>
                <a:srgbClr val="60AD00"/>
              </a:buClr>
              <a:buFont typeface="Wingdings" panose="05000000000000000000" pitchFamily="2" charset="2"/>
              <a:buChar char="ü"/>
            </a:pPr>
            <a:endParaRPr lang="en-US" sz="2000" dirty="0">
              <a:solidFill>
                <a:schemeClr val="bg1"/>
              </a:solidFill>
            </a:endParaRPr>
          </a:p>
          <a:p>
            <a:pPr lvl="1">
              <a:buClr>
                <a:srgbClr val="60AD00"/>
              </a:buClr>
              <a:buFont typeface="Wingdings" panose="05000000000000000000" pitchFamily="2" charset="2"/>
              <a:buChar char="ü"/>
            </a:pPr>
            <a:endParaRPr lang="en-US" sz="1800" dirty="0">
              <a:solidFill>
                <a:schemeClr val="bg1"/>
              </a:solidFill>
            </a:endParaRPr>
          </a:p>
        </p:txBody>
      </p:sp>
      <p:sp>
        <p:nvSpPr>
          <p:cNvPr id="125" name="Content Placeholder 2"/>
          <p:cNvSpPr txBox="1">
            <a:spLocks/>
          </p:cNvSpPr>
          <p:nvPr/>
        </p:nvSpPr>
        <p:spPr>
          <a:xfrm>
            <a:off x="7674934" y="2261302"/>
            <a:ext cx="1211839" cy="13767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u="sng" dirty="0">
                <a:solidFill>
                  <a:schemeClr val="bg1"/>
                </a:solidFill>
              </a:rPr>
              <a:t>Patented 8,966,172 B2 </a:t>
            </a:r>
            <a:endParaRPr lang="en-US" sz="1600" u="sng" dirty="0">
              <a:solidFill>
                <a:schemeClr val="bg1"/>
              </a:solidFill>
            </a:endParaRPr>
          </a:p>
          <a:p>
            <a:pPr lvl="1">
              <a:buClr>
                <a:srgbClr val="60AD00"/>
              </a:buClr>
              <a:buFont typeface="Wingdings" panose="05000000000000000000" pitchFamily="2" charset="2"/>
              <a:buChar char="ü"/>
            </a:pPr>
            <a:endParaRPr lang="en-US" sz="1400" u="sng" dirty="0">
              <a:solidFill>
                <a:schemeClr val="bg1"/>
              </a:solidFill>
            </a:endParaRPr>
          </a:p>
        </p:txBody>
      </p:sp>
      <p:sp>
        <p:nvSpPr>
          <p:cNvPr id="126" name="Content Placeholder 2"/>
          <p:cNvSpPr txBox="1">
            <a:spLocks/>
          </p:cNvSpPr>
          <p:nvPr/>
        </p:nvSpPr>
        <p:spPr>
          <a:xfrm>
            <a:off x="2183918" y="1069495"/>
            <a:ext cx="5165502"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Switch Traffic Processed At A Terabit per Second</a:t>
            </a: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Tree>
    <p:extLst>
      <p:ext uri="{BB962C8B-B14F-4D97-AF65-F5344CB8AC3E}">
        <p14:creationId xmlns:p14="http://schemas.microsoft.com/office/powerpoint/2010/main" val="296688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hidden"/>
                                      </p:to>
                                    </p:se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dissolve">
                                      <p:cBhvr>
                                        <p:cTn id="13" dur="500"/>
                                        <p:tgtEl>
                                          <p:spTgt spid="2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2"/>
                                        </p:tgtEl>
                                        <p:attrNameLst>
                                          <p:attrName>style.visibility</p:attrName>
                                        </p:attrNameLst>
                                      </p:cBhvr>
                                      <p:to>
                                        <p:strVal val="visible"/>
                                      </p:to>
                                    </p:set>
                                    <p:animEffect transition="in" filter="dissolve">
                                      <p:cBhvr>
                                        <p:cTn id="16" dur="500"/>
                                        <p:tgtEl>
                                          <p:spTgt spid="25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dissolve">
                                      <p:cBhvr>
                                        <p:cTn id="19" dur="500"/>
                                        <p:tgtEl>
                                          <p:spTgt spid="12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9"/>
                                        </p:tgtEl>
                                        <p:attrNameLst>
                                          <p:attrName>style.visibility</p:attrName>
                                        </p:attrNameLst>
                                      </p:cBhvr>
                                      <p:to>
                                        <p:strVal val="visible"/>
                                      </p:to>
                                    </p:set>
                                    <p:animEffect transition="in" filter="dissolve">
                                      <p:cBhvr>
                                        <p:cTn id="22"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52" grpId="0" animBg="1"/>
      <p:bldP spid="258" grpId="0"/>
      <p:bldP spid="125" grpId="0"/>
      <p:bldP spid="1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ual ported n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302614" y="1552581"/>
            <a:ext cx="846740" cy="8467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771" y="25617"/>
            <a:ext cx="9069563" cy="756666"/>
          </a:xfrm>
        </p:spPr>
        <p:txBody>
          <a:bodyPr/>
          <a:lstStyle/>
          <a:p>
            <a:r>
              <a:rPr lang="en-US" dirty="0"/>
              <a:t>Only </a:t>
            </a:r>
            <a:r>
              <a:rPr lang="en-US" dirty="0" err="1"/>
              <a:t>NVMe</a:t>
            </a:r>
            <a:r>
              <a:rPr lang="en-US" dirty="0"/>
              <a:t> Array with Symmetric Active-Active Controllers</a:t>
            </a:r>
          </a:p>
        </p:txBody>
      </p:sp>
      <p:sp>
        <p:nvSpPr>
          <p:cNvPr id="4" name="Slide Number Placeholder 3"/>
          <p:cNvSpPr>
            <a:spLocks noGrp="1"/>
          </p:cNvSpPr>
          <p:nvPr>
            <p:ph type="sldNum" sz="quarter" idx="11"/>
          </p:nvPr>
        </p:nvSpPr>
        <p:spPr>
          <a:xfrm>
            <a:off x="9220200" y="4683058"/>
            <a:ext cx="153888" cy="115416"/>
          </a:xfrm>
        </p:spPr>
        <p:txBody>
          <a:bodyPr/>
          <a:lstStyle/>
          <a:p>
            <a:pPr>
              <a:defRPr/>
            </a:pPr>
            <a:fld id="{446C9BED-6FD4-4BA4-B6B0-4A26058AC9EF}" type="slidenum">
              <a:rPr lang="en-US" smtClean="0"/>
              <a:pPr>
                <a:defRPr/>
              </a:pPr>
              <a:t>21</a:t>
            </a:fld>
            <a:endParaRPr lang="en-US" dirty="0"/>
          </a:p>
        </p:txBody>
      </p:sp>
      <p:pic>
        <p:nvPicPr>
          <p:cNvPr id="19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671304" y="637744"/>
            <a:ext cx="2789592" cy="2362199"/>
          </a:xfrm>
          <a:prstGeom prst="rect">
            <a:avLst/>
          </a:prstGeom>
          <a:noFill/>
        </p:spPr>
      </p:pic>
      <p:sp>
        <p:nvSpPr>
          <p:cNvPr id="213" name="Flowchart: Magnetic Disk 212"/>
          <p:cNvSpPr/>
          <p:nvPr/>
        </p:nvSpPr>
        <p:spPr bwMode="auto">
          <a:xfrm>
            <a:off x="1890504" y="1846734"/>
            <a:ext cx="663552" cy="448361"/>
          </a:xfrm>
          <a:prstGeom prst="flowChartMagneticDisk">
            <a:avLst/>
          </a:prstGeom>
          <a:ln>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09" name="Group 108"/>
          <p:cNvGrpSpPr/>
          <p:nvPr/>
        </p:nvGrpSpPr>
        <p:grpSpPr>
          <a:xfrm>
            <a:off x="5407058" y="919575"/>
            <a:ext cx="1815175" cy="1061926"/>
            <a:chOff x="5576301" y="2667712"/>
            <a:chExt cx="549108" cy="265997"/>
          </a:xfrm>
        </p:grpSpPr>
        <p:sp>
          <p:nvSpPr>
            <p:cNvPr id="110" name="Rectangle 109"/>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1" name="Rounded Rectangle 225"/>
            <p:cNvSpPr/>
            <p:nvPr/>
          </p:nvSpPr>
          <p:spPr>
            <a:xfrm>
              <a:off x="5667820" y="2699677"/>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12" name="Rounded Rectangle 226"/>
            <p:cNvSpPr/>
            <p:nvPr/>
          </p:nvSpPr>
          <p:spPr>
            <a:xfrm>
              <a:off x="5667820" y="2818183"/>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14" name="Group 113"/>
          <p:cNvGrpSpPr/>
          <p:nvPr/>
        </p:nvGrpSpPr>
        <p:grpSpPr>
          <a:xfrm>
            <a:off x="5414735" y="2276018"/>
            <a:ext cx="1809981" cy="1036045"/>
            <a:chOff x="5576301" y="2667712"/>
            <a:chExt cx="549108" cy="265997"/>
          </a:xfrm>
        </p:grpSpPr>
        <p:sp>
          <p:nvSpPr>
            <p:cNvPr id="115" name="Rectangle 11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6" name="Rounded Rectangle 225"/>
            <p:cNvSpPr/>
            <p:nvPr/>
          </p:nvSpPr>
          <p:spPr>
            <a:xfrm>
              <a:off x="5667058" y="26830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17" name="Rounded Rectangle 226"/>
            <p:cNvSpPr/>
            <p:nvPr/>
          </p:nvSpPr>
          <p:spPr>
            <a:xfrm>
              <a:off x="5667058" y="2798663"/>
              <a:ext cx="104234" cy="87852"/>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cxnSp>
        <p:nvCxnSpPr>
          <p:cNvPr id="118" name="Straight Arrow Connector 117"/>
          <p:cNvCxnSpPr>
            <a:cxnSpLocks/>
            <a:endCxn id="117" idx="1"/>
          </p:cNvCxnSpPr>
          <p:nvPr/>
        </p:nvCxnSpPr>
        <p:spPr bwMode="auto">
          <a:xfrm>
            <a:off x="3980211" y="2108980"/>
            <a:ext cx="1733679" cy="848176"/>
          </a:xfrm>
          <a:prstGeom prst="straightConnector1">
            <a:avLst/>
          </a:prstGeom>
          <a:solidFill>
            <a:schemeClr val="accent1"/>
          </a:solidFill>
          <a:ln w="38100" cap="flat" cmpd="sng" algn="ctr">
            <a:solidFill>
              <a:schemeClr val="accent2"/>
            </a:solidFill>
            <a:prstDash val="solid"/>
            <a:round/>
            <a:headEnd type="triangle" w="med" len="med"/>
            <a:tailEnd type="triangle"/>
          </a:ln>
          <a:effectLst/>
        </p:spPr>
      </p:cxnSp>
      <p:cxnSp>
        <p:nvCxnSpPr>
          <p:cNvPr id="120" name="Straight Arrow Connector 119"/>
          <p:cNvCxnSpPr>
            <a:cxnSpLocks/>
            <a:endCxn id="111" idx="1"/>
          </p:cNvCxnSpPr>
          <p:nvPr/>
        </p:nvCxnSpPr>
        <p:spPr bwMode="auto">
          <a:xfrm flipV="1">
            <a:off x="3975524" y="1220868"/>
            <a:ext cx="1734066" cy="675074"/>
          </a:xfrm>
          <a:prstGeom prst="straightConnector1">
            <a:avLst/>
          </a:prstGeom>
          <a:solidFill>
            <a:schemeClr val="accent1"/>
          </a:solidFill>
          <a:ln w="38100" cap="flat" cmpd="sng" algn="ctr">
            <a:solidFill>
              <a:schemeClr val="accent2"/>
            </a:solidFill>
            <a:prstDash val="solid"/>
            <a:round/>
            <a:headEnd type="triangle" w="med" len="med"/>
            <a:tailEnd type="triangle"/>
          </a:ln>
          <a:effectLst/>
        </p:spPr>
      </p:cxnSp>
      <p:sp>
        <p:nvSpPr>
          <p:cNvPr id="122" name="Content Placeholder 2"/>
          <p:cNvSpPr txBox="1">
            <a:spLocks/>
          </p:cNvSpPr>
          <p:nvPr/>
        </p:nvSpPr>
        <p:spPr>
          <a:xfrm>
            <a:off x="4254301" y="1077867"/>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Network Path A</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3" name="Content Placeholder 2"/>
          <p:cNvSpPr txBox="1">
            <a:spLocks/>
          </p:cNvSpPr>
          <p:nvPr/>
        </p:nvSpPr>
        <p:spPr>
          <a:xfrm>
            <a:off x="4267825" y="2656398"/>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Network Path B</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4" name="Content Placeholder 2"/>
          <p:cNvSpPr txBox="1">
            <a:spLocks/>
          </p:cNvSpPr>
          <p:nvPr/>
        </p:nvSpPr>
        <p:spPr>
          <a:xfrm>
            <a:off x="1821796" y="1999514"/>
            <a:ext cx="859296"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ln w="0"/>
                <a:solidFill>
                  <a:schemeClr val="tx1"/>
                </a:solidFill>
                <a:effectLst>
                  <a:outerShdw blurRad="38100" dist="19050" dir="2700000" algn="tl" rotWithShape="0">
                    <a:schemeClr val="dk1">
                      <a:alpha val="40000"/>
                    </a:schemeClr>
                  </a:outerShdw>
                </a:effectLst>
              </a:rPr>
              <a:t>V1</a:t>
            </a:r>
          </a:p>
          <a:p>
            <a:pPr>
              <a:buClr>
                <a:srgbClr val="C00000"/>
              </a:buClr>
            </a:pPr>
            <a:endParaRPr lang="en-US" sz="1200" dirty="0">
              <a:ln w="0"/>
              <a:solidFill>
                <a:schemeClr val="tx1"/>
              </a:solidFill>
              <a:effectLst>
                <a:outerShdw blurRad="38100" dist="19050" dir="2700000" algn="tl" rotWithShape="0">
                  <a:schemeClr val="dk1">
                    <a:alpha val="40000"/>
                  </a:schemeClr>
                </a:outerShdw>
              </a:effectLst>
            </a:endParaRPr>
          </a:p>
          <a:p>
            <a:pPr marL="457200" lvl="1" indent="0">
              <a:buFont typeface="Wingdings" charset="2"/>
              <a:buNone/>
            </a:pPr>
            <a:endParaRPr lang="en-US" sz="1100" dirty="0">
              <a:ln w="0"/>
              <a:solidFill>
                <a:schemeClr val="tx1"/>
              </a:solidFill>
              <a:effectLst>
                <a:outerShdw blurRad="38100" dist="19050" dir="2700000" algn="tl" rotWithShape="0">
                  <a:schemeClr val="dk1">
                    <a:alpha val="40000"/>
                  </a:schemeClr>
                </a:outerShdw>
              </a:effectLst>
            </a:endParaRPr>
          </a:p>
        </p:txBody>
      </p:sp>
      <p:sp>
        <p:nvSpPr>
          <p:cNvPr id="126" name="Content Placeholder 2"/>
          <p:cNvSpPr txBox="1">
            <a:spLocks/>
          </p:cNvSpPr>
          <p:nvPr/>
        </p:nvSpPr>
        <p:spPr>
          <a:xfrm>
            <a:off x="5634453" y="1096499"/>
            <a:ext cx="476302" cy="3384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7" name="Content Placeholder 2"/>
          <p:cNvSpPr txBox="1">
            <a:spLocks/>
          </p:cNvSpPr>
          <p:nvPr/>
        </p:nvSpPr>
        <p:spPr>
          <a:xfrm>
            <a:off x="5650559" y="1571652"/>
            <a:ext cx="476302" cy="3384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C2</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8" name="Content Placeholder 2"/>
          <p:cNvSpPr txBox="1">
            <a:spLocks/>
          </p:cNvSpPr>
          <p:nvPr/>
        </p:nvSpPr>
        <p:spPr>
          <a:xfrm>
            <a:off x="5682583" y="2385575"/>
            <a:ext cx="412255" cy="3448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C3</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29" name="Content Placeholder 2"/>
          <p:cNvSpPr txBox="1">
            <a:spLocks/>
          </p:cNvSpPr>
          <p:nvPr/>
        </p:nvSpPr>
        <p:spPr>
          <a:xfrm>
            <a:off x="5677791" y="2839996"/>
            <a:ext cx="414661" cy="3522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C4</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nvGrpSpPr>
          <p:cNvPr id="11" name="Group 10"/>
          <p:cNvGrpSpPr/>
          <p:nvPr/>
        </p:nvGrpSpPr>
        <p:grpSpPr>
          <a:xfrm>
            <a:off x="6486916" y="996882"/>
            <a:ext cx="690178" cy="445496"/>
            <a:chOff x="2635365" y="3333750"/>
            <a:chExt cx="859296" cy="609600"/>
          </a:xfrm>
        </p:grpSpPr>
        <p:sp>
          <p:nvSpPr>
            <p:cNvPr id="10" name="Flowchart: Magnetic Disk 9"/>
            <p:cNvSpPr/>
            <p:nvPr/>
          </p:nvSpPr>
          <p:spPr bwMode="auto">
            <a:xfrm>
              <a:off x="2789592" y="3333750"/>
              <a:ext cx="533554" cy="609600"/>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0" name="Content Placeholder 2"/>
            <p:cNvSpPr txBox="1">
              <a:spLocks/>
            </p:cNvSpPr>
            <p:nvPr/>
          </p:nvSpPr>
          <p:spPr>
            <a:xfrm>
              <a:off x="2635365" y="3570315"/>
              <a:ext cx="859296" cy="3166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grpSp>
        <p:nvGrpSpPr>
          <p:cNvPr id="132" name="Group 131"/>
          <p:cNvGrpSpPr/>
          <p:nvPr/>
        </p:nvGrpSpPr>
        <p:grpSpPr>
          <a:xfrm>
            <a:off x="6534538" y="2727690"/>
            <a:ext cx="690178" cy="445496"/>
            <a:chOff x="2635365" y="3333750"/>
            <a:chExt cx="859296" cy="609600"/>
          </a:xfrm>
        </p:grpSpPr>
        <p:sp>
          <p:nvSpPr>
            <p:cNvPr id="133" name="Flowchart: Magnetic Disk 132"/>
            <p:cNvSpPr/>
            <p:nvPr/>
          </p:nvSpPr>
          <p:spPr bwMode="auto">
            <a:xfrm>
              <a:off x="2789592" y="3333750"/>
              <a:ext cx="533554" cy="609600"/>
            </a:xfrm>
            <a:prstGeom prst="flowChartMagneticDisk">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4" name="Content Placeholder 2"/>
            <p:cNvSpPr txBox="1">
              <a:spLocks/>
            </p:cNvSpPr>
            <p:nvPr/>
          </p:nvSpPr>
          <p:spPr>
            <a:xfrm>
              <a:off x="2635365" y="3564824"/>
              <a:ext cx="859296" cy="31668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grpSp>
      <p:cxnSp>
        <p:nvCxnSpPr>
          <p:cNvPr id="146" name="Straight Arrow Connector 145"/>
          <p:cNvCxnSpPr>
            <a:cxnSpLocks/>
          </p:cNvCxnSpPr>
          <p:nvPr/>
        </p:nvCxnSpPr>
        <p:spPr bwMode="auto">
          <a:xfrm>
            <a:off x="6086826" y="2957155"/>
            <a:ext cx="571586" cy="0"/>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sp>
        <p:nvSpPr>
          <p:cNvPr id="148" name="Content Placeholder 2"/>
          <p:cNvSpPr txBox="1">
            <a:spLocks/>
          </p:cNvSpPr>
          <p:nvPr/>
        </p:nvSpPr>
        <p:spPr>
          <a:xfrm>
            <a:off x="1470994" y="1186214"/>
            <a:ext cx="1580384" cy="6535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Pavilion </a:t>
            </a:r>
            <a:r>
              <a:rPr lang="en-US" sz="1200" dirty="0" err="1">
                <a:solidFill>
                  <a:schemeClr val="bg1"/>
                </a:solidFill>
              </a:rPr>
              <a:t>NVMe</a:t>
            </a:r>
            <a:r>
              <a:rPr lang="en-US" sz="1200" dirty="0">
                <a:solidFill>
                  <a:schemeClr val="bg1"/>
                </a:solidFill>
              </a:rPr>
              <a:t> Host Volume V1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49" name="Content Placeholder 2"/>
          <p:cNvSpPr txBox="1">
            <a:spLocks/>
          </p:cNvSpPr>
          <p:nvPr/>
        </p:nvSpPr>
        <p:spPr>
          <a:xfrm>
            <a:off x="5752808" y="1984442"/>
            <a:ext cx="1215814"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IO Line Card 1</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50" name="Content Placeholder 2"/>
          <p:cNvSpPr txBox="1">
            <a:spLocks/>
          </p:cNvSpPr>
          <p:nvPr/>
        </p:nvSpPr>
        <p:spPr>
          <a:xfrm>
            <a:off x="5740545" y="3312063"/>
            <a:ext cx="1194817"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IO Line Card 2</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sp>
        <p:nvSpPr>
          <p:cNvPr id="151" name="Content Placeholder 2"/>
          <p:cNvSpPr>
            <a:spLocks noGrp="1"/>
          </p:cNvSpPr>
          <p:nvPr>
            <p:ph idx="1"/>
          </p:nvPr>
        </p:nvSpPr>
        <p:spPr>
          <a:xfrm>
            <a:off x="21771" y="3644669"/>
            <a:ext cx="9069563" cy="1153805"/>
          </a:xfrm>
        </p:spPr>
        <p:txBody>
          <a:bodyPr>
            <a:normAutofit/>
          </a:bodyPr>
          <a:lstStyle/>
          <a:p>
            <a:pPr>
              <a:buFont typeface="Wingdings" panose="05000000000000000000" pitchFamily="2" charset="2"/>
              <a:buChar char="ü"/>
            </a:pPr>
            <a:r>
              <a:rPr lang="en-US" sz="1600" dirty="0">
                <a:solidFill>
                  <a:schemeClr val="bg1"/>
                </a:solidFill>
              </a:rPr>
              <a:t>Simultaneous, Concurrent Read/Write Access to any volume through multiple Pavilion array controllers</a:t>
            </a:r>
          </a:p>
          <a:p>
            <a:pPr>
              <a:buFont typeface="Wingdings" panose="05000000000000000000" pitchFamily="2" charset="2"/>
              <a:buChar char="ü"/>
            </a:pPr>
            <a:r>
              <a:rPr lang="en-US" sz="1600" dirty="0">
                <a:solidFill>
                  <a:schemeClr val="bg1"/>
                </a:solidFill>
              </a:rPr>
              <a:t>Provides load </a:t>
            </a:r>
            <a:r>
              <a:rPr lang="en-US" sz="1600" dirty="0"/>
              <a:t>balancing across multiple network paths and target controllers for improved performance</a:t>
            </a:r>
          </a:p>
          <a:p>
            <a:pPr>
              <a:buFont typeface="Wingdings" panose="05000000000000000000" pitchFamily="2" charset="2"/>
              <a:buChar char="ü"/>
            </a:pPr>
            <a:r>
              <a:rPr lang="en-US" sz="1600" dirty="0">
                <a:solidFill>
                  <a:schemeClr val="bg1"/>
                </a:solidFill>
              </a:rPr>
              <a:t>Delivers failover capability across up to 5 controllers for a given volume</a:t>
            </a:r>
          </a:p>
        </p:txBody>
      </p:sp>
      <p:cxnSp>
        <p:nvCxnSpPr>
          <p:cNvPr id="227" name="Straight Arrow Connector 226"/>
          <p:cNvCxnSpPr>
            <a:cxnSpLocks/>
            <a:endCxn id="10" idx="2"/>
          </p:cNvCxnSpPr>
          <p:nvPr/>
        </p:nvCxnSpPr>
        <p:spPr bwMode="auto">
          <a:xfrm flipV="1">
            <a:off x="6051553" y="1219630"/>
            <a:ext cx="559237" cy="420"/>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grpSp>
        <p:nvGrpSpPr>
          <p:cNvPr id="26" name="Group 25"/>
          <p:cNvGrpSpPr/>
          <p:nvPr/>
        </p:nvGrpSpPr>
        <p:grpSpPr>
          <a:xfrm>
            <a:off x="7503010" y="1657779"/>
            <a:ext cx="1358012" cy="962918"/>
            <a:chOff x="7381409" y="1553294"/>
            <a:chExt cx="1693711" cy="981276"/>
          </a:xfrm>
        </p:grpSpPr>
        <p:grpSp>
          <p:nvGrpSpPr>
            <p:cNvPr id="25" name="Group 24"/>
            <p:cNvGrpSpPr/>
            <p:nvPr/>
          </p:nvGrpSpPr>
          <p:grpSpPr>
            <a:xfrm>
              <a:off x="7381409" y="1553294"/>
              <a:ext cx="1680380" cy="281359"/>
              <a:chOff x="7381409" y="1553294"/>
              <a:chExt cx="1680380" cy="281359"/>
            </a:xfrm>
          </p:grpSpPr>
          <p:sp>
            <p:nvSpPr>
              <p:cNvPr id="161" name="Flowchart: Magnetic Disk 160"/>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8" name="Flowchart: Magnetic Disk 227"/>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0" name="Flowchart: Magnetic Disk 229"/>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1" name="Flowchart: Magnetic Disk 230"/>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Flowchart: Magnetic Disk 231"/>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0" name="Group 249"/>
            <p:cNvGrpSpPr/>
            <p:nvPr/>
          </p:nvGrpSpPr>
          <p:grpSpPr>
            <a:xfrm>
              <a:off x="7388075" y="1903253"/>
              <a:ext cx="1680380" cy="281359"/>
              <a:chOff x="7381409" y="1553294"/>
              <a:chExt cx="1680380" cy="281359"/>
            </a:xfrm>
          </p:grpSpPr>
          <p:sp>
            <p:nvSpPr>
              <p:cNvPr id="251" name="Flowchart: Magnetic Disk 250"/>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2" name="Flowchart: Magnetic Disk 251"/>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7" name="Group 256"/>
            <p:cNvGrpSpPr/>
            <p:nvPr/>
          </p:nvGrpSpPr>
          <p:grpSpPr>
            <a:xfrm>
              <a:off x="7394740" y="2253211"/>
              <a:ext cx="1680380" cy="281359"/>
              <a:chOff x="7381409" y="1553294"/>
              <a:chExt cx="1680380" cy="281359"/>
            </a:xfrm>
          </p:grpSpPr>
          <p:sp>
            <p:nvSpPr>
              <p:cNvPr id="258" name="Flowchart: Magnetic Disk 257"/>
              <p:cNvSpPr/>
              <p:nvPr/>
            </p:nvSpPr>
            <p:spPr bwMode="auto">
              <a:xfrm>
                <a:off x="7381409"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7677278"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797314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8275597"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8836650"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8563374" y="1553294"/>
                <a:ext cx="225139" cy="281359"/>
              </a:xfrm>
              <a:prstGeom prst="flowChartMagneticDisk">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sp>
        <p:nvSpPr>
          <p:cNvPr id="28" name="Rectangle 27"/>
          <p:cNvSpPr/>
          <p:nvPr/>
        </p:nvSpPr>
        <p:spPr bwMode="auto">
          <a:xfrm>
            <a:off x="7449628" y="1593422"/>
            <a:ext cx="1464776" cy="1091632"/>
          </a:xfrm>
          <a:prstGeom prst="rect">
            <a:avLst/>
          </a:prstGeom>
          <a:no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Content Placeholder 2"/>
          <p:cNvSpPr txBox="1">
            <a:spLocks/>
          </p:cNvSpPr>
          <p:nvPr/>
        </p:nvSpPr>
        <p:spPr>
          <a:xfrm>
            <a:off x="7609629" y="2767337"/>
            <a:ext cx="1194817" cy="3166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Shared </a:t>
            </a:r>
            <a:r>
              <a:rPr lang="en-US" sz="1200" dirty="0" err="1">
                <a:solidFill>
                  <a:schemeClr val="bg1"/>
                </a:solidFill>
              </a:rPr>
              <a:t>NVMe</a:t>
            </a:r>
            <a:r>
              <a:rPr lang="en-US" sz="1200" dirty="0">
                <a:solidFill>
                  <a:schemeClr val="bg1"/>
                </a:solidFill>
              </a:rPr>
              <a:t> Media Group</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cxnSp>
        <p:nvCxnSpPr>
          <p:cNvPr id="265" name="Straight Arrow Connector 264"/>
          <p:cNvCxnSpPr>
            <a:cxnSpLocks/>
            <a:endCxn id="28" idx="1"/>
          </p:cNvCxnSpPr>
          <p:nvPr/>
        </p:nvCxnSpPr>
        <p:spPr bwMode="auto">
          <a:xfrm flipV="1">
            <a:off x="7085961" y="2139238"/>
            <a:ext cx="363667" cy="638062"/>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cxnSp>
        <p:nvCxnSpPr>
          <p:cNvPr id="266" name="Straight Arrow Connector 265"/>
          <p:cNvCxnSpPr>
            <a:cxnSpLocks/>
            <a:endCxn id="28" idx="1"/>
          </p:cNvCxnSpPr>
          <p:nvPr/>
        </p:nvCxnSpPr>
        <p:spPr bwMode="auto">
          <a:xfrm>
            <a:off x="7052169" y="1224277"/>
            <a:ext cx="397459" cy="914961"/>
          </a:xfrm>
          <a:prstGeom prst="straightConnector1">
            <a:avLst/>
          </a:prstGeom>
          <a:solidFill>
            <a:schemeClr val="accent1"/>
          </a:solidFill>
          <a:ln w="12700" cap="flat" cmpd="sng" algn="ctr">
            <a:solidFill>
              <a:schemeClr val="bg1"/>
            </a:solidFill>
            <a:prstDash val="solid"/>
            <a:round/>
            <a:headEnd type="none" w="sm" len="sm"/>
            <a:tailEnd type="none" w="sm" len="sm"/>
          </a:ln>
          <a:effectLst/>
        </p:spPr>
      </p:cxnSp>
      <p:sp>
        <p:nvSpPr>
          <p:cNvPr id="279" name="Oval 278"/>
          <p:cNvSpPr/>
          <p:nvPr/>
        </p:nvSpPr>
        <p:spPr bwMode="auto">
          <a:xfrm flipV="1">
            <a:off x="7404832" y="2129124"/>
            <a:ext cx="90696" cy="97887"/>
          </a:xfrm>
          <a:prstGeom prst="ellipse">
            <a:avLst/>
          </a:prstGeom>
          <a:solidFill>
            <a:srgbClr val="00B0F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0" name="Oval 279"/>
          <p:cNvSpPr/>
          <p:nvPr/>
        </p:nvSpPr>
        <p:spPr bwMode="auto">
          <a:xfrm flipV="1">
            <a:off x="3960115" y="2094769"/>
            <a:ext cx="90696" cy="97887"/>
          </a:xfrm>
          <a:prstGeom prst="ellipse">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2" name="Oval 281"/>
          <p:cNvSpPr/>
          <p:nvPr/>
        </p:nvSpPr>
        <p:spPr bwMode="auto">
          <a:xfrm flipV="1">
            <a:off x="7401020" y="2027631"/>
            <a:ext cx="90696" cy="97887"/>
          </a:xfrm>
          <a:prstGeom prst="ellipse">
            <a:avLst/>
          </a:prstGeom>
          <a:solidFill>
            <a:srgbClr val="00B0F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3" name="Oval 282"/>
          <p:cNvSpPr/>
          <p:nvPr/>
        </p:nvSpPr>
        <p:spPr bwMode="auto">
          <a:xfrm flipV="1">
            <a:off x="3973783" y="1812263"/>
            <a:ext cx="90696" cy="97887"/>
          </a:xfrm>
          <a:prstGeom prst="ellipse">
            <a:avLst/>
          </a:prstGeom>
          <a:solidFill>
            <a:srgbClr val="FF0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138793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grpId="0" nodeType="afterEffect">
                                  <p:stCondLst>
                                    <p:cond delay="500"/>
                                  </p:stCondLst>
                                  <p:childTnLst>
                                    <p:animMotion origin="layout" path="M -0.00018 -0.00216 L -0.00018 -0.00216 C -0.00087 0.00031 -0.00174 0.00308 -0.00226 0.00586 C -0.00261 0.00679 -0.00261 0.00802 -0.00278 0.00895 C -0.00313 0.00987 -0.00365 0.01049 -0.00382 0.01142 C -0.00608 0.01913 -0.00243 0.00926 -0.00538 0.01697 C -0.00677 0.02376 -0.00504 0.01574 -0.00695 0.02376 C -0.00782 0.02716 -0.00712 0.02592 -0.00851 0.02932 C -0.00973 0.03179 -0.01042 0.03179 -0.01111 0.03487 C -0.01163 0.03642 -0.01163 0.03858 -0.01216 0.04043 L -0.01632 0.05154 L -0.01736 0.05401 C -0.01771 0.05524 -0.01806 0.05617 -0.01841 0.0571 L -0.01997 0.05956 C -0.02032 0.0608 -0.02066 0.06234 -0.02101 0.06327 C -0.0217 0.06543 -0.0224 0.06697 -0.02309 0.06882 C -0.02344 0.07006 -0.02396 0.07068 -0.02413 0.07191 C -0.02552 0.07654 -0.02483 0.07438 -0.02622 0.07808 C -0.02865 0.09074 -0.02604 0.07808 -0.0283 0.08734 C -0.02865 0.08827 -0.02865 0.0895 -0.02882 0.09043 C -0.02917 0.09135 -0.02969 0.09197 -0.02986 0.0929 C -0.03038 0.09413 -0.03073 0.09537 -0.03091 0.0966 C -0.03125 0.09753 -0.03125 0.09876 -0.03143 0.09969 C -0.03177 0.10061 -0.03212 0.10154 -0.03247 0.10216 C -0.03368 0.10802 -0.03229 0.10247 -0.03455 0.10771 C -0.03525 0.10926 -0.0375 0.11728 -0.0382 0.11821 L -0.03976 0.12006 C -0.04254 0.12685 -0.04098 0.12376 -0.04393 0.12932 C -0.04497 0.13395 -0.04427 0.13117 -0.04653 0.13734 C -0.04688 0.13858 -0.04723 0.1395 -0.04757 0.14043 C -0.04809 0.14105 -0.04879 0.14197 -0.04913 0.1429 C -0.05104 0.14691 -0.04931 0.14506 -0.05174 0.14845 C -0.05243 0.14938 -0.05486 0.15216 -0.05538 0.15216 C -0.05764 0.15308 -0.0599 0.15277 -0.06216 0.15339 L -0.08143 0.15216 C -0.08282 0.15216 -0.08386 0.15154 -0.08507 0.15154 C -0.0882 0.15092 -0.09132 0.15092 -0.09445 0.15031 L -0.11788 0.15216 C -0.13473 0.15401 -0.11077 0.15277 -0.13091 0.15401 C -0.16632 0.15679 -0.13455 0.1537 -0.15695 0.15617 C -0.16025 0.15586 -0.16372 0.15555 -0.16684 0.15524 C -0.16771 0.15494 -0.16823 0.15432 -0.16893 0.15401 C -0.17205 0.15339 -0.17639 0.15277 -0.17934 0.15216 C -0.18021 0.15216 -0.18125 0.15185 -0.18195 0.15154 C -0.18264 0.15123 -0.18299 0.15061 -0.18351 0.15031 C -0.19514 0.14629 -0.18629 0.15031 -0.19184 0.14784 C -0.19254 0.14722 -0.19323 0.14629 -0.19393 0.14598 C -0.19532 0.14475 -0.19636 0.14475 -0.19757 0.14413 C -0.19827 0.14382 -0.19861 0.14321 -0.19913 0.1429 C -0.19983 0.14259 -0.2007 0.14259 -0.20122 0.14228 C -0.20243 0.14166 -0.2033 0.14074 -0.20434 0.14043 C -0.20504 0.13981 -0.20591 0.13981 -0.20643 0.13919 C -0.20729 0.13889 -0.20782 0.13796 -0.20851 0.13734 C -0.20903 0.13703 -0.20955 0.13673 -0.21007 0.13673 C -0.21059 0.13611 -0.21111 0.13518 -0.21163 0.13487 C -0.21337 0.13333 -0.21528 0.13271 -0.21684 0.13179 C -0.21788 0.13055 -0.21893 0.12901 -0.21997 0.12808 C -0.22049 0.12808 -0.22118 0.12777 -0.22153 0.12747 C -0.22257 0.12654 -0.22327 0.12531 -0.22413 0.12438 C -0.225 0.12376 -0.22709 0.12314 -0.22778 0.12253 C -0.22848 0.12253 -0.22882 0.12191 -0.22934 0.12191 C -0.22986 0.12129 -0.23038 0.12037 -0.23091 0.12006 C -0.2316 0.11944 -0.23247 0.11944 -0.23299 0.11882 C -0.2342 0.11852 -0.23507 0.11759 -0.23611 0.11697 C -0.23941 0.11512 -0.23594 0.11728 -0.23976 0.1145 C -0.24063 0.11358 -0.2415 0.11296 -0.24236 0.11265 C -0.24375 0.11173 -0.24653 0.1108 -0.24653 0.1108 C -0.24983 0.10679 -0.24757 0.10926 -0.2533 0.10401 C -0.254 0.10339 -0.25486 0.10308 -0.25538 0.10216 C -0.25591 0.10154 -0.25643 0.10092 -0.25695 0.10031 C -0.25747 0.1 -0.25799 0.09969 -0.25851 0.09969 C -0.26545 0.09135 -0.25521 0.10308 -0.26163 0.0966 C -0.26285 0.09568 -0.26372 0.09382 -0.26476 0.0929 C -0.26563 0.09228 -0.26667 0.09197 -0.26736 0.09105 C -0.26858 0.09012 -0.26945 0.08858 -0.27049 0.08734 C -0.27118 0.08673 -0.27188 0.08611 -0.27257 0.08549 C -0.27344 0.08487 -0.27448 0.08456 -0.27518 0.08364 C -0.27587 0.08333 -0.27622 0.0824 -0.27674 0.08179 C -0.28004 0.07932 -0.27934 0.08117 -0.28195 0.07808 C -0.28473 0.07531 -0.28403 0.07469 -0.28716 0.07191 C -0.28837 0.07068 -0.2915 0.06821 -0.29288 0.06635 C -0.29358 0.06543 -0.29393 0.06419 -0.29445 0.06327 C -0.29514 0.06265 -0.29601 0.06234 -0.29653 0.06142 C -0.29775 0.06049 -0.29861 0.05864 -0.29966 0.05771 C -0.30157 0.05679 -0.30139 0.0571 -0.3033 0.05524 C -0.30434 0.05432 -0.30521 0.05339 -0.30591 0.05216 C -0.3066 0.05185 -0.30695 0.05092 -0.30747 0.05031 C -0.30851 0.04938 -0.30973 0.04876 -0.31059 0.04784 C -0.31129 0.04722 -0.31163 0.04629 -0.31216 0.04598 C -0.31302 0.04506 -0.31407 0.04475 -0.31476 0.04413 C -0.31632 0.0429 -0.31754 0.04105 -0.31893 0.04043 C -0.31945 0.03981 -0.32014 0.03981 -0.32049 0.03919 C -0.32205 0.03827 -0.32327 0.03642 -0.32466 0.03549 C -0.32848 0.03333 -0.32674 0.03426 -0.32986 0.03302 C -0.33038 0.0324 -0.33091 0.03148 -0.33143 0.03117 C -0.33577 0.02716 -0.33247 0.03055 -0.33559 0.02808 C -0.33646 0.02777 -0.33698 0.02685 -0.33768 0.02623 C -0.33854 0.02592 -0.3441 0.02376 -0.34497 0.02253 C -0.34601 0.02129 -0.34705 0.02006 -0.34809 0.01882 C -0.34948 0.01759 -0.35104 0.01666 -0.35226 0.01512 L -0.35695 0.00956 C -0.35712 0.00956 -0.36007 0.00617 -0.36007 0.00586 C -0.36077 0.00524 -0.36146 0.00401 -0.36216 0.00339 C -0.3632 0.00216 -0.36441 0.00154 -0.36528 0.00031 C -0.36771 -0.00186 -0.36632 -0.00093 -0.36841 -0.00402 C -0.37066 -0.00741 -0.36927 -0.00494 -0.37153 -0.0071 C -0.37223 -0.00741 -0.37257 -0.00834 -0.37309 -0.00895 C -0.37344 -0.00926 -0.37379 -0.00957 -0.37413 -0.00957 " pathEditMode="relative" ptsTypes="AAAAAAAAAAAAAAAAAAAAAAAAAAAAAAAAAAAAAAAAAAAAAAAAAAAAAAAAAAAAAAAAAAAAAAAAAAAAAAAAAAAAAAAAAAAAAAAAAAAAAAAAAAAA">
                                      <p:cBhvr>
                                        <p:cTn id="6" dur="2000" fill="hold"/>
                                        <p:tgtEl>
                                          <p:spTgt spid="279"/>
                                        </p:tgtEl>
                                        <p:attrNameLst>
                                          <p:attrName>ppt_x</p:attrName>
                                          <p:attrName>ppt_y</p:attrName>
                                        </p:attrNameLst>
                                      </p:cBhvr>
                                    </p:animMotion>
                                  </p:childTnLst>
                                </p:cTn>
                              </p:par>
                              <p:par>
                                <p:cTn id="7" presetID="0" presetClass="path" presetSubtype="0" repeatCount="indefinite" accel="50000" decel="50000" fill="hold" grpId="0" nodeType="withEffect">
                                  <p:stCondLst>
                                    <p:cond delay="0"/>
                                  </p:stCondLst>
                                  <p:childTnLst>
                                    <p:animMotion origin="layout" path="M -8.33333E-7 -0.00463 L -8.33333E-7 -0.00463 C 0.00208 -0.00402 0.00451 -0.00309 0.0066 -0.00216 C 0.01511 0.00247 0.00382 -0.00216 0.01042 0.00092 C 0.01111 0.00123 0.01215 0.00123 0.01285 0.00154 C 0.01441 0.00216 0.01701 0.00339 0.01701 0.00339 C 0.01771 0.00401 0.01806 0.00493 0.01875 0.00524 C 0.0191 0.00586 0.01979 0.00586 0.02014 0.00648 C 0.02188 0.00802 0.02222 0.00956 0.02396 0.0108 C 0.02431 0.01142 0.025 0.01142 0.02535 0.01203 C 0.03177 0.01666 0.02379 0.0108 0.02917 0.01574 C 0.02951 0.01605 0.03021 0.01635 0.03056 0.01635 C 0.0316 0.01759 0.03281 0.01882 0.03368 0.02006 C 0.03438 0.02129 0.03507 0.02222 0.03576 0.02314 C 0.03646 0.02376 0.03733 0.02407 0.03785 0.025 C 0.03854 0.02531 0.03889 0.02623 0.03958 0.02685 C 0.04184 0.0287 0.04219 0.02808 0.0441 0.02932 C 0.04514 0.02993 0.04601 0.03055 0.04688 0.03117 C 0.04757 0.03179 0.04809 0.03271 0.04896 0.03302 C 0.04948 0.03364 0.05035 0.03364 0.05104 0.03426 C 0.05521 0.03919 0.04931 0.0324 0.05451 0.03796 C 0.05608 0.03919 0.05747 0.04074 0.05868 0.04228 L 0.06181 0.04598 C 0.0625 0.0466 0.06285 0.04753 0.06354 0.04784 L 0.06493 0.04907 C 0.07014 0.05555 0.06476 0.04907 0.06875 0.05277 C 0.06997 0.0537 0.07101 0.05524 0.07222 0.05648 C 0.07292 0.05679 0.07379 0.05679 0.07431 0.0571 C 0.07552 0.05771 0.07639 0.05833 0.07743 0.05895 C 0.07813 0.05956 0.07865 0.05956 0.07917 0.06018 C 0.08021 0.06142 0.08108 0.06296 0.08229 0.06389 C 0.08333 0.0645 0.08438 0.0645 0.08542 0.06574 C 0.08906 0.07006 0.08733 0.06882 0.09063 0.07006 C 0.09132 0.07068 0.09201 0.07129 0.09271 0.07191 C 0.09323 0.07253 0.09358 0.07345 0.0941 0.07376 C 0.09479 0.07438 0.09549 0.07438 0.09618 0.075 C 0.09983 0.07901 0.09826 0.07777 0.10104 0.07932 C 0.10469 0.08395 0.1 0.07839 0.10451 0.08302 C 0.10521 0.08364 0.10573 0.08426 0.10625 0.08487 C 0.10695 0.0858 0.10747 0.08703 0.10833 0.08796 C 0.10868 0.08827 0.10938 0.08858 0.10972 0.08858 C 0.11476 0.09753 0.10677 0.08426 0.11458 0.09352 C 0.11615 0.09537 0.11632 0.09568 0.11806 0.09722 C 0.11858 0.09753 0.11927 0.09753 0.11979 0.09784 C 0.12049 0.09845 0.12101 0.09938 0.12188 0.09969 C 0.12222 0.10031 0.12292 0.10031 0.12326 0.10092 C 0.12743 0.10432 0.12257 0.10123 0.12639 0.10339 C 0.12708 0.10401 0.12743 0.10493 0.12813 0.10524 C 0.12865 0.10586 0.12951 0.10586 0.13021 0.10648 C 0.13073 0.10648 0.13108 0.1071 0.1316 0.1071 C 0.13229 0.10771 0.13316 0.10771 0.13368 0.10833 C 0.13455 0.10864 0.13507 0.10956 0.13576 0.11018 C 0.13785 0.11142 0.14011 0.11234 0.14201 0.11389 C 0.14774 0.1179 0.14549 0.11635 0.14896 0.11821 C 0.14931 0.11882 0.14983 0.11975 0.15035 0.12006 C 0.15191 0.12129 0.15347 0.12191 0.15521 0.12314 C 0.15556 0.12314 0.15625 0.12345 0.1566 0.12376 C 0.15938 0.12623 0.16042 0.12747 0.16389 0.12932 C 0.16493 0.12993 0.16615 0.13055 0.16701 0.13117 C 0.16962 0.13364 0.16979 0.13364 0.17292 0.13611 C 0.17326 0.13642 0.17396 0.13673 0.17431 0.13673 C 0.175 0.13734 0.17535 0.13827 0.17604 0.13858 C 0.17691 0.1395 0.17813 0.13981 0.17917 0.14043 C 0.17951 0.14105 0.18021 0.14105 0.18056 0.14166 C 0.18542 0.14568 0.17951 0.14074 0.18646 0.14537 C 0.19149 0.14845 0.18594 0.14598 0.18993 0.14784 C 0.19132 0.14876 0.19427 0.14969 0.19514 0.15092 C 0.19896 0.15524 0.19427 0.14969 0.19896 0.15463 C 0.19948 0.15493 0.19983 0.15586 0.20035 0.15648 C 0.20313 0.15833 0.20417 0.15833 0.20729 0.15895 L 0.23785 0.15833 C 0.23924 0.15802 0.24028 0.1574 0.24167 0.1571 L 0.24583 0.15648 L 0.29063 0.1571 C 0.29392 0.1574 0.29722 0.15864 0.30035 0.16018 C 0.30434 0.15987 0.31424 0.16018 0.32014 0.15833 C 0.32083 0.15802 0.32118 0.15771 0.32188 0.1571 L 0.325 0.15154 C 0.32535 0.15092 0.32604 0.15 0.32639 0.14907 C 0.32674 0.14784 0.32708 0.14691 0.32743 0.14598 C 0.32847 0.14352 0.32969 0.14135 0.33056 0.13858 C 0.3316 0.13642 0.33316 0.13179 0.33438 0.12932 C 0.33472 0.12839 0.33542 0.12777 0.33576 0.12685 C 0.33663 0.125 0.3375 0.12222 0.33785 0.12006 C 0.3382 0.11944 0.3382 0.11821 0.33854 0.11759 C 0.33889 0.11666 0.33958 0.11635 0.33993 0.11574 C 0.34115 0.10987 0.33976 0.11543 0.34201 0.11018 C 0.34479 0.10339 0.34254 0.10555 0.34688 0.09784 C 0.34913 0.09382 0.34792 0.09629 0.35035 0.09043 C 0.3507 0.08981 0.3507 0.08858 0.35104 0.08796 C 0.35139 0.08673 0.35208 0.08611 0.35243 0.08487 C 0.35295 0.08426 0.35313 0.08302 0.35347 0.0824 C 0.35399 0.08117 0.35469 0.08055 0.35521 0.07932 C 0.3559 0.07777 0.35729 0.07376 0.35729 0.07376 C 0.35903 0.06419 0.35712 0.07222 0.36042 0.06389 C 0.36076 0.06265 0.36094 0.06111 0.36146 0.06018 C 0.36181 0.05895 0.3625 0.05833 0.36285 0.0571 C 0.36389 0.05432 0.36441 0.05092 0.36563 0.04784 L 0.36771 0.04228 C 0.36771 0.04105 0.36788 0.03981 0.36806 0.03858 C 0.36892 0.03611 0.37014 0.03395 0.37083 0.03117 C 0.37136 0.02839 0.37188 0.02561 0.37292 0.02314 C 0.37344 0.02098 0.37431 0.01944 0.375 0.01759 C 0.37535 0.01574 0.37604 0.01389 0.37639 0.01203 C 0.37795 0.00617 0.37587 0.01203 0.37813 0.00648 C 0.37813 0.00524 0.3783 0.00432 0.37847 0.00339 C 0.37899 0.00247 0.38021 0.00092 0.38021 0.00092 " pathEditMode="relative" ptsTypes="AAAAAAAAAAAAAAAAAAAAAAAAAAAAAAAAAAAAAAAAAAAAAAAAAAAAAAAAAAAAAAAAAAAAAAAAAAAAAAAAAAAAAAAAAAAAAAAAAAAAAAAAAAA">
                                      <p:cBhvr>
                                        <p:cTn id="8" dur="2000" fill="hold"/>
                                        <p:tgtEl>
                                          <p:spTgt spid="280"/>
                                        </p:tgtEl>
                                        <p:attrNameLst>
                                          <p:attrName>ppt_x</p:attrName>
                                          <p:attrName>ppt_y</p:attrName>
                                        </p:attrNameLst>
                                      </p:cBhvr>
                                    </p:animMotion>
                                  </p:childTnLst>
                                </p:cTn>
                              </p:par>
                              <p:par>
                                <p:cTn id="9" presetID="0" presetClass="path" presetSubtype="0" repeatCount="indefinite" accel="50000" decel="50000" fill="hold" grpId="0" nodeType="withEffect">
                                  <p:stCondLst>
                                    <p:cond delay="0"/>
                                  </p:stCondLst>
                                  <p:childTnLst>
                                    <p:animMotion origin="layout" path="M -0.00018 -0.00277 L -0.00018 -0.00277 C -0.00122 -0.00524 -0.00243 -0.0071 -0.0033 -0.00956 C -0.00365 -0.01018 -0.00365 -0.01142 -0.004 -0.01203 C -0.00452 -0.01419 -0.00539 -0.01574 -0.00608 -0.01759 L -0.00712 -0.02037 C -0.00712 -0.02129 -0.0073 -0.02253 -0.00747 -0.02314 C -0.00903 -0.02839 -0.00938 -0.02839 -0.01129 -0.03148 C -0.01216 -0.03642 -0.01146 -0.03364 -0.01372 -0.03981 C -0.01407 -0.04074 -0.01459 -0.04166 -0.01476 -0.04259 C -0.01563 -0.0466 -0.01511 -0.04475 -0.0165 -0.04814 C -0.01771 -0.05524 -0.01598 -0.0466 -0.01789 -0.0537 C -0.02014 -0.06142 -0.0165 -0.05154 -0.01962 -0.05926 C -0.01997 -0.06111 -0.0198 -0.06358 -0.02066 -0.06481 C -0.02171 -0.06697 -0.0224 -0.0679 -0.02309 -0.07037 C -0.02344 -0.07129 -0.02344 -0.07253 -0.02379 -0.07314 C -0.02431 -0.0753 -0.02587 -0.0787 -0.02587 -0.0787 C -0.02709 -0.08549 -0.02535 -0.07747 -0.02726 -0.08518 C -0.02761 -0.08611 -0.02761 -0.08734 -0.02796 -0.08796 C -0.02865 -0.09135 -0.02882 -0.09166 -0.03004 -0.09444 C -0.03039 -0.09814 -0.03039 -0.09876 -0.03143 -0.10185 C -0.03195 -0.10339 -0.03264 -0.10432 -0.03316 -0.10555 C -0.03577 -0.11419 -0.03282 -0.10679 -0.03455 -0.11389 C -0.0349 -0.11512 -0.03525 -0.11574 -0.03559 -0.11666 C -0.03733 -0.12839 -0.03525 -0.11389 -0.03664 -0.12314 C -0.03837 -0.13302 -0.03577 -0.11944 -0.03837 -0.1324 L -0.03941 -0.13796 C -0.03959 -0.13889 -0.03976 -0.13981 -0.03976 -0.14074 C -0.04011 -0.14197 -0.04011 -0.14351 -0.04046 -0.14444 C -0.04046 -0.14568 -0.0408 -0.14629 -0.0408 -0.14722 C -0.04132 -0.14969 -0.0415 -0.15216 -0.04184 -0.15463 C -0.04306 -0.16265 -0.04167 -0.15401 -0.04358 -0.16203 C -0.04393 -0.16389 -0.04341 -0.16759 -0.04462 -0.16759 C -0.04757 -0.16821 -0.05868 -0.17006 -0.06025 -0.17037 L -0.06268 -0.17129 L -0.07587 -0.17037 C -0.08108 -0.17006 -0.08334 -0.16944 -0.08837 -0.16851 L -0.10955 -0.16944 L -0.13872 -0.17037 C -0.14514 -0.17098 -0.14289 -0.17129 -0.14775 -0.17222 C -0.14931 -0.17284 -0.15122 -0.17284 -0.15296 -0.17314 C -0.1573 -0.1753 -0.15643 -0.175 -0.16372 -0.175 C -0.16962 -0.175 -0.17518 -0.17438 -0.18108 -0.17407 C -0.18177 -0.17376 -0.18247 -0.17376 -0.18316 -0.17314 C -0.18421 -0.17284 -0.18507 -0.1716 -0.18629 -0.17129 L -0.1908 -0.17037 C -0.1915 -0.17006 -0.19236 -0.17006 -0.19289 -0.16944 C -0.19827 -0.16697 -0.19011 -0.17068 -0.19671 -0.16759 C -0.19705 -0.16697 -0.19757 -0.16635 -0.19809 -0.16574 C -0.19861 -0.16543 -0.19931 -0.16543 -0.19983 -0.16481 C -0.2007 -0.1645 -0.20157 -0.16389 -0.20226 -0.16296 C -0.20296 -0.16265 -0.2033 -0.16172 -0.204 -0.16111 C -0.20591 -0.15956 -0.20695 -0.16111 -0.20921 -0.15833 C -0.21268 -0.15432 -0.20816 -0.15926 -0.21337 -0.15463 C -0.21389 -0.15432 -0.21424 -0.15339 -0.21476 -0.15277 C -0.21684 -0.15154 -0.22032 -0.15 -0.22205 -0.14907 L -0.22414 -0.14814 C -0.2257 -0.1466 -0.23073 -0.14074 -0.23247 -0.13981 C -0.23316 -0.1395 -0.23386 -0.13919 -0.23455 -0.13889 C -0.23542 -0.13858 -0.23646 -0.13858 -0.23733 -0.13796 C -0.23837 -0.13765 -0.23941 -0.13672 -0.24046 -0.13611 L -0.24184 -0.13518 C -0.24254 -0.13487 -0.24289 -0.13456 -0.24358 -0.13426 C -0.24427 -0.13395 -0.24497 -0.13395 -0.24566 -0.13333 C -0.24914 -0.13148 -0.24705 -0.1321 -0.25018 -0.12963 C -0.2507 -0.12932 -0.25139 -0.12932 -0.25191 -0.1287 C -0.25591 -0.1253 -0.25105 -0.12839 -0.25504 -0.12592 C -0.25591 -0.12469 -0.25938 -0.12006 -0.26025 -0.11944 C -0.26129 -0.11882 -0.26216 -0.11821 -0.26337 -0.11759 C -0.26476 -0.11697 -0.26615 -0.11697 -0.26754 -0.11574 C -0.26823 -0.11512 -0.26893 -0.11481 -0.26962 -0.11389 C -0.27014 -0.11358 -0.27049 -0.11265 -0.27101 -0.11203 C -0.27934 -0.10586 -0.26858 -0.11574 -0.27796 -0.1074 C -0.28282 -0.10308 -0.27448 -0.10864 -0.28247 -0.1037 C -0.28316 -0.10339 -0.28351 -0.10308 -0.28421 -0.10277 C -0.2849 -0.10247 -0.28559 -0.10247 -0.28629 -0.10185 C -0.28924 -0.1003 -0.28855 -0.09969 -0.29184 -0.09814 L -0.29601 -0.09629 C -0.29671 -0.09568 -0.2974 -0.09506 -0.29809 -0.09444 C -0.29931 -0.09382 -0.3007 -0.09321 -0.30191 -0.09259 C -0.30261 -0.09197 -0.30313 -0.09135 -0.304 -0.09074 C -0.30486 -0.09012 -0.30712 -0.08889 -0.30712 -0.08889 C -0.31059 -0.08487 -0.30608 -0.08981 -0.31129 -0.08518 C -0.31181 -0.08487 -0.31216 -0.08395 -0.31268 -0.08333 C -0.31372 -0.08271 -0.3158 -0.08148 -0.3158 -0.08148 C -0.3165 -0.08086 -0.31684 -0.08024 -0.31754 -0.07963 C -0.31806 -0.07932 -0.31893 -0.07932 -0.31962 -0.0787 C -0.32014 -0.0787 -0.32066 -0.07839 -0.32101 -0.07777 C -0.32188 -0.07747 -0.3224 -0.07654 -0.32309 -0.07592 C -0.32414 -0.0753 -0.32535 -0.075 -0.32622 -0.07407 C -0.32691 -0.07345 -0.32761 -0.07284 -0.3283 -0.07222 C -0.329 -0.07191 -0.32986 -0.07191 -0.33039 -0.07129 C -0.33108 -0.07129 -0.33143 -0.07068 -0.33212 -0.07037 C -0.33247 -0.06975 -0.33299 -0.06913 -0.33351 -0.06851 C -0.33403 -0.06821 -0.33473 -0.06821 -0.33525 -0.06759 C -0.33577 -0.06697 -0.33611 -0.06574 -0.33664 -0.06481 C -0.33768 -0.06389 -0.33976 -0.06296 -0.33976 -0.06296 C -0.34046 -0.06234 -0.3408 -0.06172 -0.3415 -0.06111 C -0.34219 -0.06049 -0.34427 -0.05987 -0.34497 -0.05926 C -0.35035 -0.05679 -0.34219 -0.06049 -0.34879 -0.0574 C -0.34948 -0.05679 -0.35 -0.05617 -0.35087 -0.05555 C -0.35157 -0.05524 -0.35591 -0.05401 -0.35643 -0.0537 C -0.35816 -0.05339 -0.35868 -0.05277 -0.36025 -0.05185 C -0.36059 -0.05123 -0.36111 -0.05061 -0.36164 -0.05 C -0.3625 -0.04969 -0.36355 -0.04969 -0.36441 -0.04907 C -0.36493 -0.04907 -0.36528 -0.04845 -0.3658 -0.04814 C -0.3665 -0.04784 -0.36736 -0.04784 -0.36789 -0.04722 C -0.3691 -0.04691 -0.36997 -0.04598 -0.37101 -0.04537 C -0.37275 -0.04444 -0.37205 -0.04444 -0.37309 -0.04444 " pathEditMode="relative" ptsTypes="AAAAAAAAAAAAAAAAAAAAAAAAAAAAAAAAAAAAAAAAAAAAAAAAAAAAAAAAAAAAAAAAAAAAAAAAAAAAAAAAAAAAAAAAAAAAAAAAAAAAAAAAAAAAA">
                                      <p:cBhvr>
                                        <p:cTn id="10" dur="2000" fill="hold"/>
                                        <p:tgtEl>
                                          <p:spTgt spid="282"/>
                                        </p:tgtEl>
                                        <p:attrNameLst>
                                          <p:attrName>ppt_x</p:attrName>
                                          <p:attrName>ppt_y</p:attrName>
                                        </p:attrNameLst>
                                      </p:cBhvr>
                                    </p:animMotion>
                                  </p:childTnLst>
                                </p:cTn>
                              </p:par>
                            </p:childTnLst>
                          </p:cTn>
                        </p:par>
                        <p:par>
                          <p:cTn id="11" fill="hold">
                            <p:stCondLst>
                              <p:cond delay="2500"/>
                            </p:stCondLst>
                            <p:childTnLst>
                              <p:par>
                                <p:cTn id="12" presetID="0" presetClass="path" presetSubtype="0" repeatCount="indefinite" accel="50000" decel="50000" fill="hold" grpId="0" nodeType="afterEffect">
                                  <p:stCondLst>
                                    <p:cond delay="500"/>
                                  </p:stCondLst>
                                  <p:childTnLst>
                                    <p:animMotion origin="layout" path="M 0.00226 -0.00247 L 0.00226 -0.00247 L 0.00642 -0.00525 C 0.00677 -0.00587 0.00747 -0.00587 0.00799 -0.00617 C 0.01059 -0.00864 0.00851 -0.00895 0.01267 -0.00988 C 0.01372 -0.01019 0.01476 -0.0105 0.0158 -0.0108 C 0.01719 -0.01142 0.01858 -0.01204 0.01997 -0.01266 C 0.02066 -0.01296 0.02135 -0.01327 0.02205 -0.01358 L 0.02517 -0.01543 C 0.02517 -0.01574 0.02812 -0.01729 0.0283 -0.01729 C 0.02882 -0.0179 0.02917 -0.01883 0.02986 -0.01914 C 0.03108 -0.02037 0.03212 -0.02037 0.03351 -0.02099 C 0.0342 -0.02161 0.03472 -0.02253 0.03559 -0.02284 C 0.03594 -0.02346 0.03663 -0.02346 0.03715 -0.02377 C 0.03785 -0.02438 0.03837 -0.02531 0.03924 -0.02562 C 0.0401 -0.02654 0.04132 -0.02685 0.04236 -0.02747 L 0.04392 -0.0284 C 0.04392 -0.02871 0.04687 -0.03025 0.04705 -0.03025 C 0.04844 -0.03148 0.04983 -0.03272 0.05122 -0.03395 C 0.05174 -0.03457 0.05208 -0.0355 0.05278 -0.0358 C 0.05365 -0.03673 0.05486 -0.03704 0.0559 -0.03766 C 0.05642 -0.03796 0.05677 -0.03858 0.05747 -0.03858 C 0.06059 -0.04013 0.05885 -0.0392 0.06267 -0.04136 L 0.06424 -0.04229 L 0.0658 -0.04321 C 0.07014 -0.04938 0.06545 -0.04383 0.06997 -0.04692 C 0.07135 -0.04815 0.07257 -0.05 0.07413 -0.05062 C 0.07517 -0.05124 0.07622 -0.05154 0.07726 -0.05247 C 0.08073 -0.05679 0.07917 -0.05556 0.08194 -0.0571 C 0.08455 -0.0605 0.08229 -0.05833 0.08611 -0.05988 C 0.08715 -0.0605 0.08802 -0.06142 0.08924 -0.06173 C 0.08993 -0.06204 0.09062 -0.06235 0.09132 -0.06266 C 0.09184 -0.06296 0.09219 -0.06358 0.09288 -0.06358 C 0.0941 -0.06451 0.09566 -0.06482 0.09705 -0.06543 C 0.09774 -0.06574 0.09844 -0.06605 0.09913 -0.06636 C 0.10469 -0.06975 0.10208 -0.06883 0.10694 -0.07006 C 0.11528 -0.07531 0.10469 -0.06914 0.11319 -0.07284 C 0.11424 -0.07346 0.1151 -0.07438 0.11632 -0.07469 C 0.12101 -0.07685 0.1191 -0.07593 0.12205 -0.07747 C 0.12257 -0.07809 0.12292 -0.07901 0.12361 -0.07932 C 0.12448 -0.07994 0.12569 -0.07994 0.12674 -0.08025 C 0.1276 -0.08056 0.12847 -0.08087 0.12934 -0.08117 C 0.12986 -0.08179 0.13021 -0.08272 0.1309 -0.08303 C 0.13733 -0.08766 0.13056 -0.08148 0.13507 -0.08488 C 0.13576 -0.0855 0.13628 -0.08642 0.13715 -0.08673 C 0.13802 -0.08766 0.13924 -0.08796 0.14028 -0.08858 C 0.14236 -0.09013 0.14115 -0.08951 0.14392 -0.09043 C 0.14757 -0.09506 0.14288 -0.08951 0.14757 -0.09414 C 0.14809 -0.09475 0.14844 -0.09568 0.14913 -0.09599 C 0.14948 -0.09661 0.15017 -0.09661 0.15069 -0.09692 C 0.15122 -0.09753 0.15156 -0.09846 0.15226 -0.09877 C 0.15312 -0.09969 0.15434 -0.1 0.15538 -0.10062 L 0.15851 -0.10247 L 0.16007 -0.1034 C 0.16059 -0.10401 0.16094 -0.10494 0.16163 -0.10525 C 0.16233 -0.10587 0.16337 -0.10587 0.16424 -0.10617 C 0.16476 -0.10648 0.16528 -0.10679 0.1658 -0.1071 C 0.16632 -0.10772 0.16667 -0.10864 0.16736 -0.10895 C 0.16823 -0.10988 0.16944 -0.11019 0.17049 -0.1108 L 0.17517 -0.11358 L 0.17674 -0.11451 C 0.17726 -0.11482 0.1776 -0.11543 0.1783 -0.11543 C 0.17899 -0.11574 0.17969 -0.11605 0.18038 -0.11636 C 0.1809 -0.11667 0.18125 -0.11729 0.18194 -0.11729 C 0.18247 -0.1179 0.18333 -0.1179 0.18403 -0.11821 C 0.18507 -0.11883 0.18611 -0.11945 0.18715 -0.12006 C 0.18767 -0.12037 0.18802 -0.12099 0.18872 -0.12099 C 0.19149 -0.12253 0.18993 -0.12192 0.1934 -0.12284 C 0.19392 -0.12346 0.19427 -0.12438 0.19497 -0.12469 C 0.19601 -0.12593 0.19809 -0.12624 0.19913 -0.12654 C 0.20451 -0.12624 0.20937 -0.12593 0.21476 -0.12469 C 0.2158 -0.12469 0.21684 -0.12438 0.21788 -0.12377 C 0.21875 -0.12377 0.21944 -0.12315 0.22049 -0.12284 C 0.22274 -0.12253 0.22535 -0.12222 0.22778 -0.12192 C 0.23767 -0.12253 0.25295 -0.12253 0.26424 -0.12377 C 0.2658 -0.12408 0.26719 -0.12469 0.26892 -0.12469 C 0.27118 -0.12531 0.27378 -0.12531 0.27622 -0.12562 C 0.28264 -0.12871 0.27691 -0.12624 0.29184 -0.12747 C 0.29462 -0.12778 0.2974 -0.12809 0.30017 -0.1284 L 0.31528 -0.13025 C 0.3191 -0.12994 0.32083 -0.12994 0.32413 -0.1284 C 0.32465 -0.1284 0.32517 -0.12809 0.32569 -0.12747 C 0.32622 -0.12716 0.32656 -0.12624 0.32726 -0.12562 C 0.32795 -0.125 0.32899 -0.12469 0.32986 -0.12377 C 0.3342 -0.12006 0.33056 -0.12192 0.33455 -0.12006 C 0.33507 -0.11945 0.33559 -0.11914 0.33611 -0.11821 C 0.33681 -0.11667 0.33819 -0.11266 0.33819 -0.11266 C 0.33924 -0.10525 0.33785 -0.11266 0.33976 -0.10617 C 0.33993 -0.10556 0.33993 -0.10432 0.34028 -0.1034 C 0.34201 -0.09692 0.34045 -0.10525 0.34236 -0.09692 C 0.34271 -0.09537 0.34288 -0.09321 0.3434 -0.09136 C 0.34375 -0.09013 0.3441 -0.0892 0.34444 -0.08766 C 0.34479 -0.08642 0.34497 -0.08457 0.34549 -0.08303 C 0.34583 -0.08179 0.34653 -0.08056 0.34705 -0.07932 C 0.34792 -0.07315 0.34722 -0.07685 0.34965 -0.06821 L 0.35069 -0.06451 C 0.35156 -0.05772 0.35052 -0.06389 0.35226 -0.0571 C 0.35347 -0.05185 0.35174 -0.0571 0.35382 -0.05154 C 0.35417 -0.04969 0.35434 -0.04784 0.35486 -0.04599 C 0.35608 -0.04136 0.35677 -0.03951 0.35799 -0.03303 L 0.35955 -0.02469 C 0.35972 -0.02377 0.35972 -0.02284 0.36007 -0.02192 L 0.36215 -0.01451 C 0.36337 -0.00525 0.36163 -0.01698 0.36372 -0.0071 C 0.3651 -0.00031 0.36302 -0.00648 0.36528 -0.00062 C 0.36562 0.00123 0.36597 0.00278 0.36632 0.00494 C 0.36649 0.00617 0.36649 0.00741 0.36684 0.00864 C 0.36736 0.01111 0.3684 0.01327 0.36892 0.01605 C 0.36927 0.0179 0.36927 0.01975 0.36997 0.0216 C 0.37344 0.03117 0.36806 0.01605 0.37205 0.02808 C 0.37257 0.02994 0.37344 0.03179 0.37413 0.03364 C 0.37448 0.03457 0.37483 0.03518 0.37517 0.03642 C 0.37569 0.0395 0.37517 0.03827 0.37622 0.04012 " pathEditMode="relative" ptsTypes="AAAAAAAAAAAAAAAAAAAAAAAAAAAAAAAAAAAAAAAAAAAAAAAAAAAAAAAAAAAAAAAAAAAAAAAAAAAAAAAAAAAAAAAAAAAAAAAAAAAAAAAAAAAAAAAAA">
                                      <p:cBhvr>
                                        <p:cTn id="13" dur="2000" fill="hold"/>
                                        <p:tgtEl>
                                          <p:spTgt spid="2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 grpId="0" animBg="1"/>
      <p:bldP spid="280" grpId="0" animBg="1"/>
      <p:bldP spid="282" grpId="0" animBg="1"/>
      <p:bldP spid="2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4234" y="889604"/>
            <a:ext cx="3817509" cy="2561012"/>
            <a:chOff x="324234" y="889604"/>
            <a:chExt cx="3817509" cy="2561012"/>
          </a:xfrm>
        </p:grpSpPr>
        <p:sp>
          <p:nvSpPr>
            <p:cNvPr id="8" name="Rectangle 7"/>
            <p:cNvSpPr/>
            <p:nvPr/>
          </p:nvSpPr>
          <p:spPr bwMode="auto">
            <a:xfrm>
              <a:off x="341045" y="906586"/>
              <a:ext cx="3800698" cy="254403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5" name="Group 4"/>
            <p:cNvGrpSpPr/>
            <p:nvPr/>
          </p:nvGrpSpPr>
          <p:grpSpPr>
            <a:xfrm>
              <a:off x="324234" y="1152919"/>
              <a:ext cx="3654931" cy="2036284"/>
              <a:chOff x="379391" y="1229323"/>
              <a:chExt cx="3013502" cy="1475754"/>
            </a:xfrm>
          </p:grpSpPr>
          <p:grpSp>
            <p:nvGrpSpPr>
              <p:cNvPr id="33" name="Group 32"/>
              <p:cNvGrpSpPr/>
              <p:nvPr/>
            </p:nvGrpSpPr>
            <p:grpSpPr>
              <a:xfrm>
                <a:off x="982873" y="1331970"/>
                <a:ext cx="609600" cy="473136"/>
                <a:chOff x="1073569" y="1598550"/>
                <a:chExt cx="609600" cy="43980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1598550"/>
                  <a:ext cx="467937" cy="439800"/>
                </a:xfrm>
                <a:prstGeom prst="rect">
                  <a:avLst/>
                </a:prstGeom>
              </p:spPr>
            </p:pic>
            <p:sp>
              <p:nvSpPr>
                <p:cNvPr id="7" name="Content Placeholder 2"/>
                <p:cNvSpPr txBox="1">
                  <a:spLocks/>
                </p:cNvSpPr>
                <p:nvPr/>
              </p:nvSpPr>
              <p:spPr>
                <a:xfrm>
                  <a:off x="1073569" y="1722854"/>
                  <a:ext cx="609600" cy="263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dirty="0">
                      <a:solidFill>
                        <a:schemeClr val="bg1"/>
                      </a:solidFill>
                    </a:rPr>
                    <a:t>CPU</a:t>
                  </a:r>
                </a:p>
              </p:txBody>
            </p:sp>
          </p:grpSp>
          <p:grpSp>
            <p:nvGrpSpPr>
              <p:cNvPr id="71" name="Group 70"/>
              <p:cNvGrpSpPr/>
              <p:nvPr/>
            </p:nvGrpSpPr>
            <p:grpSpPr>
              <a:xfrm>
                <a:off x="2121363" y="1229323"/>
                <a:ext cx="1268294" cy="685800"/>
                <a:chOff x="2615349" y="1428751"/>
                <a:chExt cx="1268294" cy="685800"/>
              </a:xfrm>
            </p:grpSpPr>
            <p:sp>
              <p:nvSpPr>
                <p:cNvPr id="70" name="Rounded Rectangle 69"/>
                <p:cNvSpPr/>
                <p:nvPr/>
              </p:nvSpPr>
              <p:spPr bwMode="auto">
                <a:xfrm>
                  <a:off x="2615349" y="1428751"/>
                  <a:ext cx="1268294" cy="685800"/>
                </a:xfrm>
                <a:prstGeom prst="roundRect">
                  <a:avLst/>
                </a:prstGeom>
                <a:solidFill>
                  <a:schemeClr val="tx2">
                    <a:lumMod val="20000"/>
                    <a:lumOff val="80000"/>
                  </a:schemeClr>
                </a:solidFill>
                <a:ln w="63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53" name="Group 52"/>
                <p:cNvGrpSpPr/>
                <p:nvPr/>
              </p:nvGrpSpPr>
              <p:grpSpPr>
                <a:xfrm>
                  <a:off x="2662016" y="1504950"/>
                  <a:ext cx="1172539" cy="570153"/>
                  <a:chOff x="2662016" y="1504950"/>
                  <a:chExt cx="1172539" cy="570153"/>
                </a:xfrm>
              </p:grpSpPr>
              <p:grpSp>
                <p:nvGrpSpPr>
                  <p:cNvPr id="47" name="Group 46"/>
                  <p:cNvGrpSpPr/>
                  <p:nvPr/>
                </p:nvGrpSpPr>
                <p:grpSpPr>
                  <a:xfrm>
                    <a:off x="2662016" y="1504950"/>
                    <a:ext cx="547176" cy="546796"/>
                    <a:chOff x="3305747" y="1536351"/>
                    <a:chExt cx="547176" cy="546796"/>
                  </a:xfrm>
                </p:grpSpPr>
                <p:pic>
                  <p:nvPicPr>
                    <p:cNvPr id="49" name="Picture 4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50" name="Picture 4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52" name="Picture 5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grpSp>
                <p:nvGrpSpPr>
                  <p:cNvPr id="59" name="Group 58"/>
                  <p:cNvGrpSpPr/>
                  <p:nvPr/>
                </p:nvGrpSpPr>
                <p:grpSpPr>
                  <a:xfrm>
                    <a:off x="3287379" y="1528307"/>
                    <a:ext cx="547176" cy="546796"/>
                    <a:chOff x="3305747" y="1536351"/>
                    <a:chExt cx="547176" cy="546796"/>
                  </a:xfrm>
                </p:grpSpPr>
                <p:pic>
                  <p:nvPicPr>
                    <p:cNvPr id="60" name="Picture 5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61" name="Picture 6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62" name="Picture 6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63" name="Picture 6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sp>
                <p:nvSpPr>
                  <p:cNvPr id="69" name="Content Placeholder 2"/>
                  <p:cNvSpPr txBox="1">
                    <a:spLocks/>
                  </p:cNvSpPr>
                  <p:nvPr/>
                </p:nvSpPr>
                <p:spPr>
                  <a:xfrm>
                    <a:off x="3092504" y="1618285"/>
                    <a:ext cx="287571" cy="2186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200" b="1" i="1" dirty="0">
                        <a:solidFill>
                          <a:schemeClr val="bg1"/>
                        </a:solidFill>
                      </a:rPr>
                      <a:t>…</a:t>
                    </a:r>
                    <a:endParaRPr lang="en-US" sz="900" dirty="0">
                      <a:solidFill>
                        <a:schemeClr val="bg1"/>
                      </a:solidFill>
                    </a:endParaRPr>
                  </a:p>
                </p:txBody>
              </p:sp>
            </p:grpSp>
          </p:grpSp>
          <p:grpSp>
            <p:nvGrpSpPr>
              <p:cNvPr id="97" name="Group 96"/>
              <p:cNvGrpSpPr/>
              <p:nvPr/>
            </p:nvGrpSpPr>
            <p:grpSpPr>
              <a:xfrm>
                <a:off x="967704" y="2118832"/>
                <a:ext cx="1262855" cy="445457"/>
                <a:chOff x="1037916" y="1624278"/>
                <a:chExt cx="1262855" cy="445457"/>
              </a:xfrm>
            </p:grpSpPr>
            <p:grpSp>
              <p:nvGrpSpPr>
                <p:cNvPr id="98" name="Group 97"/>
                <p:cNvGrpSpPr/>
                <p:nvPr/>
              </p:nvGrpSpPr>
              <p:grpSpPr>
                <a:xfrm>
                  <a:off x="1037916" y="1624278"/>
                  <a:ext cx="609600" cy="445457"/>
                  <a:chOff x="1058400" y="1630228"/>
                  <a:chExt cx="609600" cy="414071"/>
                </a:xfrm>
              </p:grpSpPr>
              <p:pic>
                <p:nvPicPr>
                  <p:cNvPr id="119" name="Picture 11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79662" y="1630228"/>
                    <a:ext cx="455039" cy="414071"/>
                  </a:xfrm>
                  <a:prstGeom prst="rect">
                    <a:avLst/>
                  </a:prstGeom>
                </p:spPr>
              </p:pic>
              <p:sp>
                <p:nvSpPr>
                  <p:cNvPr id="120" name="Content Placeholder 2"/>
                  <p:cNvSpPr txBox="1">
                    <a:spLocks/>
                  </p:cNvSpPr>
                  <p:nvPr/>
                </p:nvSpPr>
                <p:spPr>
                  <a:xfrm>
                    <a:off x="1058400" y="1740848"/>
                    <a:ext cx="609600" cy="263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dirty="0">
                        <a:solidFill>
                          <a:schemeClr val="bg1"/>
                        </a:solidFill>
                      </a:rPr>
                      <a:t>CPU</a:t>
                    </a:r>
                  </a:p>
                </p:txBody>
              </p:sp>
            </p:grpSp>
            <p:grpSp>
              <p:nvGrpSpPr>
                <p:cNvPr id="114" name="Group 113"/>
                <p:cNvGrpSpPr/>
                <p:nvPr/>
              </p:nvGrpSpPr>
              <p:grpSpPr>
                <a:xfrm>
                  <a:off x="1693609" y="1755756"/>
                  <a:ext cx="607162" cy="138472"/>
                  <a:chOff x="2360908" y="1809749"/>
                  <a:chExt cx="619287" cy="190501"/>
                </a:xfrm>
              </p:grpSpPr>
              <p:cxnSp>
                <p:nvCxnSpPr>
                  <p:cNvPr id="117" name="Straight Arrow Connector 116"/>
                  <p:cNvCxnSpPr/>
                  <p:nvPr/>
                </p:nvCxnSpPr>
                <p:spPr bwMode="auto">
                  <a:xfrm>
                    <a:off x="2369303" y="1809749"/>
                    <a:ext cx="610892"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118" name="Straight Arrow Connector 117"/>
                  <p:cNvCxnSpPr/>
                  <p:nvPr/>
                </p:nvCxnSpPr>
                <p:spPr bwMode="auto">
                  <a:xfrm flipV="1">
                    <a:off x="2360908" y="2000249"/>
                    <a:ext cx="610892" cy="1"/>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pSp>
          </p:grpSp>
          <p:pic>
            <p:nvPicPr>
              <p:cNvPr id="96" name="Picture 95"/>
              <p:cNvPicPr>
                <a:picLocks noChangeAspect="1"/>
              </p:cNvPicPr>
              <p:nvPr/>
            </p:nvPicPr>
            <p:blipFill>
              <a:blip r:embed="rId6"/>
              <a:stretch>
                <a:fillRect/>
              </a:stretch>
            </p:blipFill>
            <p:spPr>
              <a:xfrm>
                <a:off x="638511" y="1351916"/>
                <a:ext cx="473091" cy="424709"/>
              </a:xfrm>
              <a:prstGeom prst="rect">
                <a:avLst/>
              </a:prstGeom>
            </p:spPr>
          </p:pic>
          <p:pic>
            <p:nvPicPr>
              <p:cNvPr id="122" name="Picture 121"/>
              <p:cNvPicPr>
                <a:picLocks noChangeAspect="1"/>
              </p:cNvPicPr>
              <p:nvPr/>
            </p:nvPicPr>
            <p:blipFill>
              <a:blip r:embed="rId6"/>
              <a:stretch>
                <a:fillRect/>
              </a:stretch>
            </p:blipFill>
            <p:spPr>
              <a:xfrm>
                <a:off x="646578" y="2112431"/>
                <a:ext cx="473091" cy="424709"/>
              </a:xfrm>
              <a:prstGeom prst="rect">
                <a:avLst/>
              </a:prstGeom>
            </p:spPr>
          </p:pic>
          <p:sp>
            <p:nvSpPr>
              <p:cNvPr id="127" name="Content Placeholder 2"/>
              <p:cNvSpPr txBox="1">
                <a:spLocks/>
              </p:cNvSpPr>
              <p:nvPr/>
            </p:nvSpPr>
            <p:spPr>
              <a:xfrm>
                <a:off x="379391" y="1754891"/>
                <a:ext cx="609600" cy="2071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900" b="1" i="1" dirty="0">
                    <a:solidFill>
                      <a:schemeClr val="bg1"/>
                    </a:solidFill>
                  </a:rPr>
                  <a:t>4</a:t>
                </a:r>
                <a:br>
                  <a:rPr lang="en-US" sz="900" b="1" i="1" dirty="0">
                    <a:solidFill>
                      <a:schemeClr val="bg1"/>
                    </a:solidFill>
                  </a:rPr>
                </a:br>
                <a:r>
                  <a:rPr lang="en-US" sz="900" b="1" i="1" dirty="0">
                    <a:solidFill>
                      <a:schemeClr val="bg1"/>
                    </a:solidFill>
                  </a:rPr>
                  <a:t>Ports</a:t>
                </a:r>
              </a:p>
              <a:p>
                <a:pPr>
                  <a:buClr>
                    <a:srgbClr val="60AD00"/>
                  </a:buClr>
                  <a:buFont typeface="Wingdings" panose="05000000000000000000" pitchFamily="2" charset="2"/>
                  <a:buChar char="ü"/>
                </a:pPr>
                <a:endParaRPr lang="en-US" sz="1000" dirty="0">
                  <a:solidFill>
                    <a:schemeClr val="bg1"/>
                  </a:solidFill>
                </a:endParaRPr>
              </a:p>
              <a:p>
                <a:pPr lvl="1">
                  <a:buClr>
                    <a:srgbClr val="60AD00"/>
                  </a:buClr>
                  <a:buFont typeface="Wingdings" panose="05000000000000000000" pitchFamily="2" charset="2"/>
                  <a:buChar char="ü"/>
                </a:pPr>
                <a:endParaRPr lang="en-US" sz="900" dirty="0">
                  <a:solidFill>
                    <a:schemeClr val="bg1"/>
                  </a:solidFill>
                </a:endParaRPr>
              </a:p>
            </p:txBody>
          </p:sp>
          <p:cxnSp>
            <p:nvCxnSpPr>
              <p:cNvPr id="142" name="Straight Arrow Connector 141"/>
              <p:cNvCxnSpPr/>
              <p:nvPr/>
            </p:nvCxnSpPr>
            <p:spPr bwMode="auto">
              <a:xfrm>
                <a:off x="568399" y="1543524"/>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1" name="Straight Arrow Connector 180"/>
              <p:cNvCxnSpPr/>
              <p:nvPr/>
            </p:nvCxnSpPr>
            <p:spPr bwMode="auto">
              <a:xfrm>
                <a:off x="574293" y="1619470"/>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2" name="Straight Arrow Connector 181"/>
              <p:cNvCxnSpPr/>
              <p:nvPr/>
            </p:nvCxnSpPr>
            <p:spPr bwMode="auto">
              <a:xfrm>
                <a:off x="558872" y="2291910"/>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3" name="Straight Arrow Connector 182"/>
              <p:cNvCxnSpPr/>
              <p:nvPr/>
            </p:nvCxnSpPr>
            <p:spPr bwMode="auto">
              <a:xfrm>
                <a:off x="566406" y="236467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nvGrpSpPr>
              <p:cNvPr id="4" name="Group 3"/>
              <p:cNvGrpSpPr/>
              <p:nvPr/>
            </p:nvGrpSpPr>
            <p:grpSpPr>
              <a:xfrm>
                <a:off x="1559712" y="1255597"/>
                <a:ext cx="491268" cy="671767"/>
                <a:chOff x="3269496" y="2998186"/>
                <a:chExt cx="491268" cy="671767"/>
              </a:xfrm>
            </p:grpSpPr>
            <p:sp>
              <p:nvSpPr>
                <p:cNvPr id="169" name="Rounded Rectangle 168"/>
                <p:cNvSpPr/>
                <p:nvPr/>
              </p:nvSpPr>
              <p:spPr bwMode="auto">
                <a:xfrm>
                  <a:off x="3292477" y="2998186"/>
                  <a:ext cx="468287" cy="671767"/>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71" name="Content Placeholder 2"/>
                <p:cNvSpPr txBox="1">
                  <a:spLocks/>
                </p:cNvSpPr>
                <p:nvPr/>
              </p:nvSpPr>
              <p:spPr>
                <a:xfrm>
                  <a:off x="3269496" y="3183113"/>
                  <a:ext cx="490034" cy="2317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800" b="1" i="1" dirty="0" err="1">
                      <a:solidFill>
                        <a:schemeClr val="tx1"/>
                      </a:solidFill>
                    </a:rPr>
                    <a:t>PCIe</a:t>
                  </a:r>
                  <a:br>
                    <a:rPr lang="en-US" sz="800" b="1" i="1" dirty="0">
                      <a:solidFill>
                        <a:schemeClr val="tx1"/>
                      </a:solidFill>
                    </a:rPr>
                  </a:br>
                  <a:r>
                    <a:rPr lang="en-US" sz="800" b="1" i="1" dirty="0">
                      <a:solidFill>
                        <a:schemeClr val="tx1"/>
                      </a:solidFill>
                    </a:rPr>
                    <a:t> Extender</a:t>
                  </a:r>
                </a:p>
              </p:txBody>
            </p:sp>
            <p:cxnSp>
              <p:nvCxnSpPr>
                <p:cNvPr id="172" name="Straight Arrow Connector 171"/>
                <p:cNvCxnSpPr/>
                <p:nvPr/>
              </p:nvCxnSpPr>
              <p:spPr bwMode="auto">
                <a:xfrm>
                  <a:off x="3347351" y="3115649"/>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78" name="Straight Arrow Connector 177"/>
                <p:cNvCxnSpPr/>
                <p:nvPr/>
              </p:nvCxnSpPr>
              <p:spPr bwMode="auto">
                <a:xfrm>
                  <a:off x="3525590" y="3175447"/>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79" name="Straight Arrow Connector 178"/>
                <p:cNvCxnSpPr/>
                <p:nvPr/>
              </p:nvCxnSpPr>
              <p:spPr bwMode="auto">
                <a:xfrm>
                  <a:off x="3347351" y="3453217"/>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80" name="Straight Arrow Connector 179"/>
                <p:cNvCxnSpPr/>
                <p:nvPr/>
              </p:nvCxnSpPr>
              <p:spPr bwMode="auto">
                <a:xfrm>
                  <a:off x="3525590" y="3513014"/>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grpSp>
          <p:grpSp>
            <p:nvGrpSpPr>
              <p:cNvPr id="258" name="Group 257"/>
              <p:cNvGrpSpPr/>
              <p:nvPr/>
            </p:nvGrpSpPr>
            <p:grpSpPr>
              <a:xfrm>
                <a:off x="2124599" y="2019277"/>
                <a:ext cx="1268294" cy="685800"/>
                <a:chOff x="2615349" y="1428751"/>
                <a:chExt cx="1268294" cy="685800"/>
              </a:xfrm>
            </p:grpSpPr>
            <p:sp>
              <p:nvSpPr>
                <p:cNvPr id="259" name="Rounded Rectangle 258"/>
                <p:cNvSpPr/>
                <p:nvPr/>
              </p:nvSpPr>
              <p:spPr bwMode="auto">
                <a:xfrm>
                  <a:off x="2615349" y="1428751"/>
                  <a:ext cx="1268294" cy="685800"/>
                </a:xfrm>
                <a:prstGeom prst="roundRect">
                  <a:avLst/>
                </a:prstGeom>
                <a:solidFill>
                  <a:schemeClr val="tx2">
                    <a:lumMod val="20000"/>
                    <a:lumOff val="80000"/>
                  </a:schemeClr>
                </a:solidFill>
                <a:ln w="63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260" name="Group 259"/>
                <p:cNvGrpSpPr/>
                <p:nvPr/>
              </p:nvGrpSpPr>
              <p:grpSpPr>
                <a:xfrm>
                  <a:off x="2662016" y="1504950"/>
                  <a:ext cx="1172539" cy="570153"/>
                  <a:chOff x="2662016" y="1504950"/>
                  <a:chExt cx="1172539" cy="570153"/>
                </a:xfrm>
              </p:grpSpPr>
              <p:grpSp>
                <p:nvGrpSpPr>
                  <p:cNvPr id="261" name="Group 260"/>
                  <p:cNvGrpSpPr/>
                  <p:nvPr/>
                </p:nvGrpSpPr>
                <p:grpSpPr>
                  <a:xfrm>
                    <a:off x="2662016" y="1504950"/>
                    <a:ext cx="547176" cy="546796"/>
                    <a:chOff x="3305747" y="1536351"/>
                    <a:chExt cx="547176" cy="546796"/>
                  </a:xfrm>
                </p:grpSpPr>
                <p:pic>
                  <p:nvPicPr>
                    <p:cNvPr id="268" name="Picture 26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269" name="Picture 26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270" name="Picture 26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271" name="Picture 27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grpSp>
                <p:nvGrpSpPr>
                  <p:cNvPr id="262" name="Group 261"/>
                  <p:cNvGrpSpPr/>
                  <p:nvPr/>
                </p:nvGrpSpPr>
                <p:grpSpPr>
                  <a:xfrm>
                    <a:off x="3287379" y="1528307"/>
                    <a:ext cx="547176" cy="546796"/>
                    <a:chOff x="3305747" y="1536351"/>
                    <a:chExt cx="547176" cy="546796"/>
                  </a:xfrm>
                </p:grpSpPr>
                <p:pic>
                  <p:nvPicPr>
                    <p:cNvPr id="264" name="Picture 26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265" name="Picture 26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266" name="Picture 26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267" name="Picture 26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sp>
                <p:nvSpPr>
                  <p:cNvPr id="263" name="Content Placeholder 2"/>
                  <p:cNvSpPr txBox="1">
                    <a:spLocks/>
                  </p:cNvSpPr>
                  <p:nvPr/>
                </p:nvSpPr>
                <p:spPr>
                  <a:xfrm>
                    <a:off x="3092504" y="1618285"/>
                    <a:ext cx="287571" cy="2186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200" b="1" i="1" dirty="0">
                        <a:solidFill>
                          <a:schemeClr val="bg1"/>
                        </a:solidFill>
                      </a:rPr>
                      <a:t>…</a:t>
                    </a:r>
                    <a:endParaRPr lang="en-US" sz="900" dirty="0">
                      <a:solidFill>
                        <a:schemeClr val="bg1"/>
                      </a:solidFill>
                    </a:endParaRPr>
                  </a:p>
                </p:txBody>
              </p:sp>
            </p:grpSp>
          </p:grpSp>
          <p:grpSp>
            <p:nvGrpSpPr>
              <p:cNvPr id="184" name="Group 183"/>
              <p:cNvGrpSpPr/>
              <p:nvPr/>
            </p:nvGrpSpPr>
            <p:grpSpPr>
              <a:xfrm>
                <a:off x="1562099" y="2021367"/>
                <a:ext cx="490034" cy="671767"/>
                <a:chOff x="3277233" y="2986678"/>
                <a:chExt cx="490034" cy="671767"/>
              </a:xfrm>
            </p:grpSpPr>
            <p:sp>
              <p:nvSpPr>
                <p:cNvPr id="185" name="Rounded Rectangle 184"/>
                <p:cNvSpPr/>
                <p:nvPr/>
              </p:nvSpPr>
              <p:spPr bwMode="auto">
                <a:xfrm>
                  <a:off x="3292804" y="2986678"/>
                  <a:ext cx="468287" cy="671767"/>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87" name="Content Placeholder 2"/>
                <p:cNvSpPr txBox="1">
                  <a:spLocks/>
                </p:cNvSpPr>
                <p:nvPr/>
              </p:nvSpPr>
              <p:spPr>
                <a:xfrm>
                  <a:off x="3277233" y="3188054"/>
                  <a:ext cx="490034" cy="2317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800" b="1" i="1" dirty="0" err="1">
                      <a:solidFill>
                        <a:schemeClr val="tx1"/>
                      </a:solidFill>
                    </a:rPr>
                    <a:t>PCIe</a:t>
                  </a:r>
                  <a:br>
                    <a:rPr lang="en-US" sz="800" b="1" i="1" dirty="0">
                      <a:solidFill>
                        <a:schemeClr val="tx1"/>
                      </a:solidFill>
                    </a:rPr>
                  </a:br>
                  <a:r>
                    <a:rPr lang="en-US" sz="800" b="1" i="1" dirty="0">
                      <a:solidFill>
                        <a:schemeClr val="tx1"/>
                      </a:solidFill>
                    </a:rPr>
                    <a:t> Extender</a:t>
                  </a:r>
                </a:p>
              </p:txBody>
            </p:sp>
            <p:cxnSp>
              <p:nvCxnSpPr>
                <p:cNvPr id="188" name="Straight Arrow Connector 187"/>
                <p:cNvCxnSpPr/>
                <p:nvPr/>
              </p:nvCxnSpPr>
              <p:spPr bwMode="auto">
                <a:xfrm>
                  <a:off x="3347351" y="3115649"/>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89" name="Straight Arrow Connector 188"/>
                <p:cNvCxnSpPr/>
                <p:nvPr/>
              </p:nvCxnSpPr>
              <p:spPr bwMode="auto">
                <a:xfrm>
                  <a:off x="3525590" y="3175447"/>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190" name="Straight Arrow Connector 189"/>
                <p:cNvCxnSpPr/>
                <p:nvPr/>
              </p:nvCxnSpPr>
              <p:spPr bwMode="auto">
                <a:xfrm>
                  <a:off x="3347351" y="3453217"/>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191" name="Straight Arrow Connector 190"/>
                <p:cNvCxnSpPr/>
                <p:nvPr/>
              </p:nvCxnSpPr>
              <p:spPr bwMode="auto">
                <a:xfrm>
                  <a:off x="3525590" y="3513014"/>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grpSp>
        </p:grpSp>
        <p:sp>
          <p:nvSpPr>
            <p:cNvPr id="192" name="Content Placeholder 2"/>
            <p:cNvSpPr txBox="1">
              <a:spLocks/>
            </p:cNvSpPr>
            <p:nvPr/>
          </p:nvSpPr>
          <p:spPr>
            <a:xfrm>
              <a:off x="877724" y="889604"/>
              <a:ext cx="2757167" cy="3121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u="sng" dirty="0">
                  <a:solidFill>
                    <a:schemeClr val="bg1"/>
                  </a:solidFill>
                </a:rPr>
                <a:t>Traditional Architecture – Dual Socket Server</a:t>
              </a:r>
              <a:endParaRPr lang="en-US" sz="1100" u="sng" dirty="0">
                <a:solidFill>
                  <a:schemeClr val="bg1"/>
                </a:solidFill>
              </a:endParaRPr>
            </a:p>
            <a:p>
              <a:pPr lvl="1">
                <a:buClr>
                  <a:srgbClr val="60AD00"/>
                </a:buClr>
                <a:buFont typeface="Wingdings" panose="05000000000000000000" pitchFamily="2" charset="2"/>
                <a:buChar char="ü"/>
              </a:pPr>
              <a:endParaRPr lang="en-US" sz="1050" u="sng" dirty="0">
                <a:solidFill>
                  <a:schemeClr val="bg1"/>
                </a:solidFill>
              </a:endParaRPr>
            </a:p>
          </p:txBody>
        </p:sp>
      </p:grpSp>
      <p:sp>
        <p:nvSpPr>
          <p:cNvPr id="2" name="Title 1"/>
          <p:cNvSpPr>
            <a:spLocks noGrp="1"/>
          </p:cNvSpPr>
          <p:nvPr>
            <p:ph type="title"/>
          </p:nvPr>
        </p:nvSpPr>
        <p:spPr>
          <a:xfrm>
            <a:off x="381000" y="57150"/>
            <a:ext cx="8686800" cy="756666"/>
          </a:xfrm>
        </p:spPr>
        <p:txBody>
          <a:bodyPr/>
          <a:lstStyle/>
          <a:p>
            <a:r>
              <a:rPr lang="en-US" dirty="0"/>
              <a:t>Existing Designs can’t deliver value of today’s media</a:t>
            </a:r>
          </a:p>
        </p:txBody>
      </p:sp>
      <p:sp>
        <p:nvSpPr>
          <p:cNvPr id="3" name="Slide Number Placeholder 2"/>
          <p:cNvSpPr>
            <a:spLocks noGrp="1"/>
          </p:cNvSpPr>
          <p:nvPr>
            <p:ph type="sldNum" sz="quarter" idx="11"/>
          </p:nvPr>
        </p:nvSpPr>
        <p:spPr>
          <a:xfrm>
            <a:off x="8630121" y="4781550"/>
            <a:ext cx="153888" cy="115416"/>
          </a:xfrm>
        </p:spPr>
        <p:txBody>
          <a:bodyPr/>
          <a:lstStyle/>
          <a:p>
            <a:pPr>
              <a:defRPr/>
            </a:pPr>
            <a:fld id="{446C9BED-6FD4-4BA4-B6B0-4A26058AC9EF}" type="slidenum">
              <a:rPr lang="en-US" smtClean="0"/>
              <a:pPr>
                <a:defRPr/>
              </a:pPr>
              <a:t>22</a:t>
            </a:fld>
            <a:endParaRPr lang="en-US" dirty="0"/>
          </a:p>
        </p:txBody>
      </p:sp>
      <p:grpSp>
        <p:nvGrpSpPr>
          <p:cNvPr id="11" name="Group 10"/>
          <p:cNvGrpSpPr/>
          <p:nvPr/>
        </p:nvGrpSpPr>
        <p:grpSpPr>
          <a:xfrm>
            <a:off x="249998" y="1123949"/>
            <a:ext cx="3982791" cy="3519576"/>
            <a:chOff x="249998" y="1123949"/>
            <a:chExt cx="3982791" cy="3519576"/>
          </a:xfrm>
        </p:grpSpPr>
        <p:sp>
          <p:nvSpPr>
            <p:cNvPr id="195" name="Oval 194"/>
            <p:cNvSpPr/>
            <p:nvPr/>
          </p:nvSpPr>
          <p:spPr bwMode="auto">
            <a:xfrm>
              <a:off x="410078" y="1123949"/>
              <a:ext cx="1463502" cy="204485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00" name="Content Placeholder 1"/>
            <p:cNvSpPr txBox="1">
              <a:spLocks/>
            </p:cNvSpPr>
            <p:nvPr/>
          </p:nvSpPr>
          <p:spPr>
            <a:xfrm>
              <a:off x="249998" y="3790293"/>
              <a:ext cx="3982791" cy="853232"/>
            </a:xfrm>
            <a:prstGeom prst="rect">
              <a:avLst/>
            </a:prstGeom>
          </p:spPr>
          <p:txBody>
            <a:bodyPr>
              <a:noAutofit/>
            </a:bodyPr>
            <a:lst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gn="ctr">
                <a:buClr>
                  <a:srgbClr val="FF0000"/>
                </a:buClr>
                <a:buSzPct val="150000"/>
                <a:buFont typeface="Wingdings" panose="05000000000000000000" pitchFamily="2" charset="2"/>
                <a:buChar char="û"/>
              </a:pPr>
              <a:r>
                <a:rPr lang="en-US" sz="1400" kern="0" dirty="0"/>
                <a:t>Single Point of Failure</a:t>
              </a:r>
            </a:p>
            <a:p>
              <a:pPr algn="ctr">
                <a:buClr>
                  <a:srgbClr val="FF0000"/>
                </a:buClr>
                <a:buSzPct val="150000"/>
                <a:buFont typeface="Wingdings" panose="05000000000000000000" pitchFamily="2" charset="2"/>
                <a:buChar char="û"/>
              </a:pPr>
              <a:r>
                <a:rPr lang="en-US" sz="1400" kern="0" dirty="0"/>
                <a:t>Choke Point - Network and Compute are Not Scalable</a:t>
              </a:r>
            </a:p>
          </p:txBody>
        </p:sp>
      </p:grpSp>
      <p:grpSp>
        <p:nvGrpSpPr>
          <p:cNvPr id="13" name="Group 12"/>
          <p:cNvGrpSpPr/>
          <p:nvPr/>
        </p:nvGrpSpPr>
        <p:grpSpPr>
          <a:xfrm>
            <a:off x="4220122" y="906586"/>
            <a:ext cx="4695278" cy="2544030"/>
            <a:chOff x="4220122" y="906586"/>
            <a:chExt cx="4695278" cy="2544030"/>
          </a:xfrm>
        </p:grpSpPr>
        <p:sp>
          <p:nvSpPr>
            <p:cNvPr id="9" name="Rectangle 8"/>
            <p:cNvSpPr/>
            <p:nvPr/>
          </p:nvSpPr>
          <p:spPr bwMode="auto">
            <a:xfrm>
              <a:off x="4220122" y="906586"/>
              <a:ext cx="4695278" cy="2544030"/>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55" name="Rectangle 354"/>
            <p:cNvSpPr/>
            <p:nvPr/>
          </p:nvSpPr>
          <p:spPr bwMode="auto">
            <a:xfrm>
              <a:off x="6210272" y="1363112"/>
              <a:ext cx="969137" cy="34050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i="1" u="none" strike="noStrike" cap="none" normalizeH="0" baseline="0" dirty="0">
                <a:ln>
                  <a:noFill/>
                </a:ln>
                <a:solidFill>
                  <a:schemeClr val="bg1"/>
                </a:solidFill>
                <a:effectLst/>
                <a:latin typeface="+mn-lt"/>
              </a:endParaRPr>
            </a:p>
          </p:txBody>
        </p:sp>
        <p:sp>
          <p:nvSpPr>
            <p:cNvPr id="43" name="Rounded Rectangle 42"/>
            <p:cNvSpPr/>
            <p:nvPr/>
          </p:nvSpPr>
          <p:spPr bwMode="auto">
            <a:xfrm>
              <a:off x="7264522" y="1218253"/>
              <a:ext cx="1519487" cy="2225381"/>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38" name="Group 37"/>
            <p:cNvGrpSpPr/>
            <p:nvPr/>
          </p:nvGrpSpPr>
          <p:grpSpPr>
            <a:xfrm>
              <a:off x="6125392" y="1900227"/>
              <a:ext cx="1058940" cy="1039299"/>
              <a:chOff x="6365989" y="1641839"/>
              <a:chExt cx="1058940" cy="1039299"/>
            </a:xfrm>
          </p:grpSpPr>
          <p:grpSp>
            <p:nvGrpSpPr>
              <p:cNvPr id="161" name="Group 160"/>
              <p:cNvGrpSpPr/>
              <p:nvPr/>
            </p:nvGrpSpPr>
            <p:grpSpPr>
              <a:xfrm>
                <a:off x="6489638" y="1771080"/>
                <a:ext cx="935291" cy="910058"/>
                <a:chOff x="4876800" y="2725075"/>
                <a:chExt cx="1495634" cy="1389038"/>
              </a:xfrm>
            </p:grpSpPr>
            <p:grpSp>
              <p:nvGrpSpPr>
                <p:cNvPr id="162" name="Group 161"/>
                <p:cNvGrpSpPr/>
                <p:nvPr/>
              </p:nvGrpSpPr>
              <p:grpSpPr>
                <a:xfrm>
                  <a:off x="4876800" y="2725075"/>
                  <a:ext cx="1495634" cy="1389038"/>
                  <a:chOff x="4876800" y="2725075"/>
                  <a:chExt cx="1495634" cy="1389038"/>
                </a:xfrm>
              </p:grpSpPr>
              <p:sp>
                <p:nvSpPr>
                  <p:cNvPr id="164" name="Rounded Rectangle 163"/>
                  <p:cNvSpPr/>
                  <p:nvPr/>
                </p:nvSpPr>
                <p:spPr bwMode="auto">
                  <a:xfrm>
                    <a:off x="4876800" y="2725075"/>
                    <a:ext cx="1495634" cy="138903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65" name="Straight Arrow Connector 164"/>
                  <p:cNvCxnSpPr/>
                  <p:nvPr/>
                </p:nvCxnSpPr>
                <p:spPr bwMode="auto">
                  <a:xfrm>
                    <a:off x="5027509" y="3419594"/>
                    <a:ext cx="1194213" cy="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166" name="Straight Arrow Connector 165"/>
                  <p:cNvCxnSpPr/>
                  <p:nvPr/>
                </p:nvCxnSpPr>
                <p:spPr bwMode="auto">
                  <a:xfrm flipV="1">
                    <a:off x="5624615" y="2876550"/>
                    <a:ext cx="0" cy="106680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167" name="Straight Arrow Connector 166"/>
                  <p:cNvCxnSpPr/>
                  <p:nvPr/>
                </p:nvCxnSpPr>
                <p:spPr bwMode="auto">
                  <a:xfrm flipV="1">
                    <a:off x="5181600" y="3028951"/>
                    <a:ext cx="840115" cy="790917"/>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168" name="Straight Arrow Connector 167"/>
                  <p:cNvCxnSpPr/>
                  <p:nvPr/>
                </p:nvCxnSpPr>
                <p:spPr bwMode="auto">
                  <a:xfrm flipH="1" flipV="1">
                    <a:off x="5181600" y="3028950"/>
                    <a:ext cx="840116" cy="751446"/>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grpSp>
            <p:sp>
              <p:nvSpPr>
                <p:cNvPr id="163" name="Oval 162"/>
                <p:cNvSpPr/>
                <p:nvPr/>
              </p:nvSpPr>
              <p:spPr bwMode="auto">
                <a:xfrm>
                  <a:off x="5503225" y="3300472"/>
                  <a:ext cx="242783" cy="238244"/>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52" name="Group 251"/>
              <p:cNvGrpSpPr/>
              <p:nvPr/>
            </p:nvGrpSpPr>
            <p:grpSpPr>
              <a:xfrm>
                <a:off x="6365989" y="1641839"/>
                <a:ext cx="935291" cy="910058"/>
                <a:chOff x="4876800" y="2725075"/>
                <a:chExt cx="1495634" cy="1389038"/>
              </a:xfrm>
            </p:grpSpPr>
            <p:grpSp>
              <p:nvGrpSpPr>
                <p:cNvPr id="251" name="Group 250"/>
                <p:cNvGrpSpPr/>
                <p:nvPr/>
              </p:nvGrpSpPr>
              <p:grpSpPr>
                <a:xfrm>
                  <a:off x="4876800" y="2725075"/>
                  <a:ext cx="1495634" cy="1389038"/>
                  <a:chOff x="4876800" y="2725075"/>
                  <a:chExt cx="1495634" cy="1389038"/>
                </a:xfrm>
              </p:grpSpPr>
              <p:sp>
                <p:nvSpPr>
                  <p:cNvPr id="131" name="Rounded Rectangle 130"/>
                  <p:cNvSpPr/>
                  <p:nvPr/>
                </p:nvSpPr>
                <p:spPr bwMode="auto">
                  <a:xfrm>
                    <a:off x="4876800" y="2725075"/>
                    <a:ext cx="1495634" cy="138903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24" name="Straight Arrow Connector 123"/>
                  <p:cNvCxnSpPr/>
                  <p:nvPr/>
                </p:nvCxnSpPr>
                <p:spPr bwMode="auto">
                  <a:xfrm>
                    <a:off x="5027509" y="3419594"/>
                    <a:ext cx="1194213"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143" name="Straight Arrow Connector 142"/>
                  <p:cNvCxnSpPr/>
                  <p:nvPr/>
                </p:nvCxnSpPr>
                <p:spPr bwMode="auto">
                  <a:xfrm flipV="1">
                    <a:off x="5624615" y="2876550"/>
                    <a:ext cx="0" cy="106680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148" name="Straight Arrow Connector 147"/>
                  <p:cNvCxnSpPr/>
                  <p:nvPr/>
                </p:nvCxnSpPr>
                <p:spPr bwMode="auto">
                  <a:xfrm flipV="1">
                    <a:off x="5181600" y="3028951"/>
                    <a:ext cx="840115" cy="790917"/>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153" name="Straight Arrow Connector 152"/>
                  <p:cNvCxnSpPr/>
                  <p:nvPr/>
                </p:nvCxnSpPr>
                <p:spPr bwMode="auto">
                  <a:xfrm flipH="1" flipV="1">
                    <a:off x="5181600" y="3028950"/>
                    <a:ext cx="840116" cy="751446"/>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grpSp>
            <p:sp>
              <p:nvSpPr>
                <p:cNvPr id="23" name="Oval 22"/>
                <p:cNvSpPr/>
                <p:nvPr/>
              </p:nvSpPr>
              <p:spPr bwMode="auto">
                <a:xfrm>
                  <a:off x="5503225" y="3300472"/>
                  <a:ext cx="242783" cy="238244"/>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grpSp>
          <p:nvGrpSpPr>
            <p:cNvPr id="40" name="Group 39"/>
            <p:cNvGrpSpPr/>
            <p:nvPr/>
          </p:nvGrpSpPr>
          <p:grpSpPr>
            <a:xfrm>
              <a:off x="5463370" y="3047025"/>
              <a:ext cx="549108" cy="265997"/>
              <a:chOff x="5576301" y="2667712"/>
              <a:chExt cx="549108" cy="265997"/>
            </a:xfrm>
          </p:grpSpPr>
          <p:sp>
            <p:nvSpPr>
              <p:cNvPr id="272" name="Rectangle 271"/>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3" name="Rounded Rectangle 27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74" name="Rounded Rectangle 27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275" name="Group 274"/>
            <p:cNvGrpSpPr/>
            <p:nvPr/>
          </p:nvGrpSpPr>
          <p:grpSpPr>
            <a:xfrm>
              <a:off x="5461467" y="2719152"/>
              <a:ext cx="549108" cy="265997"/>
              <a:chOff x="5576301" y="2667712"/>
              <a:chExt cx="549108" cy="265997"/>
            </a:xfrm>
          </p:grpSpPr>
          <p:sp>
            <p:nvSpPr>
              <p:cNvPr id="276" name="Rectangle 275"/>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7" name="Rounded Rectangle 276"/>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78" name="Rounded Rectangle 277"/>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279" name="Group 278"/>
            <p:cNvGrpSpPr/>
            <p:nvPr/>
          </p:nvGrpSpPr>
          <p:grpSpPr>
            <a:xfrm>
              <a:off x="5461382" y="2387971"/>
              <a:ext cx="549108" cy="265997"/>
              <a:chOff x="5576301" y="2667712"/>
              <a:chExt cx="549108" cy="265997"/>
            </a:xfrm>
          </p:grpSpPr>
          <p:sp>
            <p:nvSpPr>
              <p:cNvPr id="280" name="Rectangle 279"/>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81" name="Rounded Rectangle 280"/>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82" name="Rounded Rectangle 281"/>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sp>
          <p:nvSpPr>
            <p:cNvPr id="283" name="Content Placeholder 2"/>
            <p:cNvSpPr txBox="1">
              <a:spLocks/>
            </p:cNvSpPr>
            <p:nvPr/>
          </p:nvSpPr>
          <p:spPr>
            <a:xfrm>
              <a:off x="6119994" y="2997344"/>
              <a:ext cx="1075350" cy="3121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800" b="1" i="1" dirty="0">
                  <a:solidFill>
                    <a:schemeClr val="bg1"/>
                  </a:solidFill>
                </a:rPr>
                <a:t>Multi-Terabit, Redundant </a:t>
              </a:r>
              <a:r>
                <a:rPr lang="en-US" sz="800" b="1" i="1" dirty="0" err="1">
                  <a:solidFill>
                    <a:schemeClr val="bg1"/>
                  </a:solidFill>
                </a:rPr>
                <a:t>PCIe</a:t>
              </a:r>
              <a:r>
                <a:rPr lang="en-US" sz="800" b="1" i="1" dirty="0">
                  <a:solidFill>
                    <a:schemeClr val="bg1"/>
                  </a:solidFill>
                </a:rPr>
                <a:t> Fabric</a:t>
              </a:r>
            </a:p>
            <a:p>
              <a:pPr>
                <a:buClr>
                  <a:srgbClr val="60AD00"/>
                </a:buClr>
                <a:buFont typeface="Wingdings" panose="05000000000000000000" pitchFamily="2" charset="2"/>
                <a:buChar char="ü"/>
              </a:pPr>
              <a:endParaRPr lang="en-US" sz="900" dirty="0">
                <a:solidFill>
                  <a:schemeClr val="bg1"/>
                </a:solidFill>
              </a:endParaRPr>
            </a:p>
            <a:p>
              <a:pPr lvl="1">
                <a:buClr>
                  <a:srgbClr val="60AD00"/>
                </a:buClr>
                <a:buFont typeface="Wingdings" panose="05000000000000000000" pitchFamily="2" charset="2"/>
                <a:buChar char="ü"/>
              </a:pPr>
              <a:endParaRPr lang="en-US" sz="800" dirty="0">
                <a:solidFill>
                  <a:schemeClr val="bg1"/>
                </a:solidFill>
              </a:endParaRPr>
            </a:p>
          </p:txBody>
        </p:sp>
        <p:sp>
          <p:nvSpPr>
            <p:cNvPr id="284" name="Content Placeholder 2"/>
            <p:cNvSpPr txBox="1">
              <a:spLocks/>
            </p:cNvSpPr>
            <p:nvPr/>
          </p:nvSpPr>
          <p:spPr>
            <a:xfrm>
              <a:off x="4950794" y="1972689"/>
              <a:ext cx="781565" cy="2071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700" b="1" i="1" dirty="0">
                  <a:solidFill>
                    <a:schemeClr val="bg1"/>
                  </a:solidFill>
                </a:rPr>
                <a:t>10 Line Cards </a:t>
              </a:r>
              <a:br>
                <a:rPr lang="en-US" sz="700" b="1" i="1" dirty="0">
                  <a:solidFill>
                    <a:schemeClr val="bg1"/>
                  </a:solidFill>
                </a:rPr>
              </a:br>
              <a:r>
                <a:rPr lang="en-US" sz="700" b="1" i="1" dirty="0">
                  <a:solidFill>
                    <a:schemeClr val="bg1"/>
                  </a:solidFill>
                </a:rPr>
                <a:t>2 sockets each</a:t>
              </a:r>
              <a:br>
                <a:rPr lang="en-US" sz="700" b="1" i="1" dirty="0">
                  <a:solidFill>
                    <a:schemeClr val="bg1"/>
                  </a:solidFill>
                </a:rPr>
              </a:br>
              <a:r>
                <a:rPr lang="en-US" sz="700" b="1" i="1" dirty="0">
                  <a:solidFill>
                    <a:schemeClr val="bg1"/>
                  </a:solidFill>
                </a:rPr>
                <a:t>4 ports each</a:t>
              </a:r>
            </a:p>
            <a:p>
              <a:pPr>
                <a:buClr>
                  <a:srgbClr val="60AD00"/>
                </a:buClr>
                <a:buFont typeface="Wingdings" panose="05000000000000000000" pitchFamily="2" charset="2"/>
                <a:buChar char="ü"/>
              </a:pPr>
              <a:endParaRPr lang="en-US" sz="800" dirty="0">
                <a:solidFill>
                  <a:schemeClr val="bg1"/>
                </a:solidFill>
              </a:endParaRPr>
            </a:p>
            <a:p>
              <a:pPr lvl="1">
                <a:buClr>
                  <a:srgbClr val="60AD00"/>
                </a:buClr>
                <a:buFont typeface="Wingdings" panose="05000000000000000000" pitchFamily="2" charset="2"/>
                <a:buChar char="ü"/>
              </a:pPr>
              <a:endParaRPr lang="en-US" sz="700" dirty="0">
                <a:solidFill>
                  <a:schemeClr val="bg1"/>
                </a:solidFill>
              </a:endParaRPr>
            </a:p>
          </p:txBody>
        </p:sp>
        <p:grpSp>
          <p:nvGrpSpPr>
            <p:cNvPr id="286" name="Group 285"/>
            <p:cNvGrpSpPr/>
            <p:nvPr/>
          </p:nvGrpSpPr>
          <p:grpSpPr>
            <a:xfrm flipH="1">
              <a:off x="5720981" y="2037995"/>
              <a:ext cx="45723" cy="180261"/>
              <a:chOff x="1076638" y="2434336"/>
              <a:chExt cx="48806" cy="382326"/>
            </a:xfrm>
          </p:grpSpPr>
          <p:sp>
            <p:nvSpPr>
              <p:cNvPr id="287" name="Oval 286"/>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88" name="Oval 287"/>
              <p:cNvSpPr/>
              <p:nvPr/>
            </p:nvSpPr>
            <p:spPr bwMode="auto">
              <a:xfrm>
                <a:off x="1076643"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89" name="Oval 288"/>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290" name="Group 289"/>
            <p:cNvGrpSpPr/>
            <p:nvPr/>
          </p:nvGrpSpPr>
          <p:grpSpPr>
            <a:xfrm>
              <a:off x="5461382" y="1625786"/>
              <a:ext cx="549108" cy="265997"/>
              <a:chOff x="5576301" y="2667712"/>
              <a:chExt cx="549108" cy="265997"/>
            </a:xfrm>
          </p:grpSpPr>
          <p:sp>
            <p:nvSpPr>
              <p:cNvPr id="291" name="Rectangle 29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92" name="Rounded Rectangle 29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93" name="Rounded Rectangle 29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294" name="Group 293"/>
            <p:cNvGrpSpPr/>
            <p:nvPr/>
          </p:nvGrpSpPr>
          <p:grpSpPr>
            <a:xfrm>
              <a:off x="5458889" y="1287108"/>
              <a:ext cx="549108" cy="265997"/>
              <a:chOff x="5576301" y="2667712"/>
              <a:chExt cx="549108" cy="265997"/>
            </a:xfrm>
          </p:grpSpPr>
          <p:sp>
            <p:nvSpPr>
              <p:cNvPr id="295" name="Rectangle 29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96" name="Rounded Rectangle 29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97" name="Rounded Rectangle 29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41" name="Group 40"/>
            <p:cNvGrpSpPr/>
            <p:nvPr/>
          </p:nvGrpSpPr>
          <p:grpSpPr>
            <a:xfrm>
              <a:off x="5268818" y="1323325"/>
              <a:ext cx="146118" cy="234091"/>
              <a:chOff x="5552609" y="1039882"/>
              <a:chExt cx="146118" cy="234091"/>
            </a:xfrm>
          </p:grpSpPr>
          <p:cxnSp>
            <p:nvCxnSpPr>
              <p:cNvPr id="298" name="Straight Arrow Connector 29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99" name="Straight Arrow Connector 29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00" name="Straight Arrow Connector 29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01" name="Straight Arrow Connector 30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302" name="Group 301"/>
            <p:cNvGrpSpPr/>
            <p:nvPr/>
          </p:nvGrpSpPr>
          <p:grpSpPr>
            <a:xfrm>
              <a:off x="5265571" y="1659773"/>
              <a:ext cx="146118" cy="234091"/>
              <a:chOff x="5552609" y="1039882"/>
              <a:chExt cx="146118" cy="234091"/>
            </a:xfrm>
          </p:grpSpPr>
          <p:cxnSp>
            <p:nvCxnSpPr>
              <p:cNvPr id="303" name="Straight Arrow Connector 302"/>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04" name="Straight Arrow Connector 303"/>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05" name="Straight Arrow Connector 304"/>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06" name="Straight Arrow Connector 305"/>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307" name="Group 306"/>
            <p:cNvGrpSpPr/>
            <p:nvPr/>
          </p:nvGrpSpPr>
          <p:grpSpPr>
            <a:xfrm>
              <a:off x="5259359" y="2419877"/>
              <a:ext cx="146118" cy="234091"/>
              <a:chOff x="5552609" y="1039882"/>
              <a:chExt cx="146118" cy="234091"/>
            </a:xfrm>
          </p:grpSpPr>
          <p:cxnSp>
            <p:nvCxnSpPr>
              <p:cNvPr id="308" name="Straight Arrow Connector 30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09" name="Straight Arrow Connector 30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10" name="Straight Arrow Connector 30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11" name="Straight Arrow Connector 31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312" name="Group 311"/>
            <p:cNvGrpSpPr/>
            <p:nvPr/>
          </p:nvGrpSpPr>
          <p:grpSpPr>
            <a:xfrm>
              <a:off x="5258266" y="2759754"/>
              <a:ext cx="146118" cy="234091"/>
              <a:chOff x="5552609" y="1039882"/>
              <a:chExt cx="146118" cy="234091"/>
            </a:xfrm>
          </p:grpSpPr>
          <p:cxnSp>
            <p:nvCxnSpPr>
              <p:cNvPr id="313" name="Straight Arrow Connector 312"/>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14" name="Straight Arrow Connector 313"/>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15" name="Straight Arrow Connector 314"/>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16" name="Straight Arrow Connector 315"/>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317" name="Group 316"/>
            <p:cNvGrpSpPr/>
            <p:nvPr/>
          </p:nvGrpSpPr>
          <p:grpSpPr>
            <a:xfrm>
              <a:off x="5258266" y="3092862"/>
              <a:ext cx="146118" cy="234091"/>
              <a:chOff x="5552609" y="1039882"/>
              <a:chExt cx="146118" cy="234091"/>
            </a:xfrm>
          </p:grpSpPr>
          <p:cxnSp>
            <p:nvCxnSpPr>
              <p:cNvPr id="318" name="Straight Arrow Connector 31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19" name="Straight Arrow Connector 31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20" name="Straight Arrow Connector 31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321" name="Straight Arrow Connector 32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sp>
          <p:nvSpPr>
            <p:cNvPr id="42" name="Left Brace 41"/>
            <p:cNvSpPr/>
            <p:nvPr/>
          </p:nvSpPr>
          <p:spPr bwMode="auto">
            <a:xfrm>
              <a:off x="4897809" y="1287108"/>
              <a:ext cx="152400" cy="2101485"/>
            </a:xfrm>
            <a:prstGeom prst="leftBrace">
              <a:avLst>
                <a:gd name="adj1" fmla="val 8333"/>
                <a:gd name="adj2" fmla="val 50534"/>
              </a:avLst>
            </a:prstGeom>
            <a:noFill/>
            <a:ln w="635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322" name="Content Placeholder 2"/>
            <p:cNvSpPr txBox="1">
              <a:spLocks/>
            </p:cNvSpPr>
            <p:nvPr/>
          </p:nvSpPr>
          <p:spPr>
            <a:xfrm>
              <a:off x="4220122" y="2178977"/>
              <a:ext cx="802905" cy="3008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900" b="1" i="1" dirty="0">
                  <a:solidFill>
                    <a:schemeClr val="bg1"/>
                  </a:solidFill>
                </a:rPr>
                <a:t>40 x 40 </a:t>
              </a:r>
              <a:r>
                <a:rPr lang="en-US" sz="900" b="1" i="1" dirty="0" err="1">
                  <a:solidFill>
                    <a:schemeClr val="bg1"/>
                  </a:solidFill>
                </a:rPr>
                <a:t>Gbe</a:t>
              </a:r>
              <a:br>
                <a:rPr lang="en-US" sz="900" b="1" i="1" dirty="0">
                  <a:solidFill>
                    <a:schemeClr val="bg1"/>
                  </a:solidFill>
                </a:rPr>
              </a:br>
              <a:r>
                <a:rPr lang="en-US" sz="900" b="1" i="1" dirty="0">
                  <a:solidFill>
                    <a:schemeClr val="bg1"/>
                  </a:solidFill>
                </a:rPr>
                <a:t>Ports</a:t>
              </a:r>
            </a:p>
            <a:p>
              <a:pPr>
                <a:buClr>
                  <a:srgbClr val="60AD00"/>
                </a:buClr>
                <a:buFont typeface="Wingdings" panose="05000000000000000000" pitchFamily="2" charset="2"/>
                <a:buChar char="ü"/>
              </a:pPr>
              <a:endParaRPr lang="en-US" sz="1000" dirty="0">
                <a:solidFill>
                  <a:schemeClr val="bg1"/>
                </a:solidFill>
              </a:endParaRPr>
            </a:p>
            <a:p>
              <a:pPr lvl="1">
                <a:buClr>
                  <a:srgbClr val="60AD00"/>
                </a:buClr>
                <a:buFont typeface="Wingdings" panose="05000000000000000000" pitchFamily="2" charset="2"/>
                <a:buChar char="ü"/>
              </a:pPr>
              <a:endParaRPr lang="en-US" sz="900" dirty="0">
                <a:solidFill>
                  <a:schemeClr val="bg1"/>
                </a:solidFill>
              </a:endParaRPr>
            </a:p>
          </p:txBody>
        </p:sp>
        <p:sp>
          <p:nvSpPr>
            <p:cNvPr id="323" name="Content Placeholder 2"/>
            <p:cNvSpPr txBox="1">
              <a:spLocks/>
            </p:cNvSpPr>
            <p:nvPr/>
          </p:nvSpPr>
          <p:spPr>
            <a:xfrm>
              <a:off x="7546664" y="1959514"/>
              <a:ext cx="942011" cy="102659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err="1">
                  <a:solidFill>
                    <a:schemeClr val="bg1"/>
                  </a:solidFill>
                </a:rPr>
                <a:t>NVMe</a:t>
              </a:r>
              <a:r>
                <a:rPr lang="en-US" sz="1400" b="1" i="1" dirty="0">
                  <a:solidFill>
                    <a:schemeClr val="bg1"/>
                  </a:solidFill>
                </a:rPr>
                <a:t> </a:t>
              </a:r>
              <a:br>
                <a:rPr lang="en-US" sz="1400" b="1" i="1" dirty="0">
                  <a:solidFill>
                    <a:schemeClr val="bg1"/>
                  </a:solidFill>
                </a:rPr>
              </a:br>
              <a:r>
                <a:rPr lang="en-US" sz="1400" b="1" i="1" dirty="0">
                  <a:solidFill>
                    <a:schemeClr val="bg1"/>
                  </a:solidFill>
                </a:rPr>
                <a:t>Drive </a:t>
              </a:r>
              <a:br>
                <a:rPr lang="en-US" sz="1400" b="1" i="1" dirty="0">
                  <a:solidFill>
                    <a:schemeClr val="bg1"/>
                  </a:solidFill>
                </a:rPr>
              </a:br>
              <a:r>
                <a:rPr lang="en-US" sz="1400" b="1" i="1" dirty="0">
                  <a:solidFill>
                    <a:schemeClr val="bg1"/>
                  </a:solidFill>
                </a:rPr>
                <a:t>Array</a:t>
              </a:r>
            </a:p>
            <a:p>
              <a:pPr>
                <a:buClr>
                  <a:srgbClr val="60AD00"/>
                </a:buClr>
                <a:buFont typeface="Wingdings" panose="05000000000000000000" pitchFamily="2" charset="2"/>
                <a:buChar char="ü"/>
              </a:pP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
          <p:nvSpPr>
            <p:cNvPr id="354" name="Rectangle 353"/>
            <p:cNvSpPr/>
            <p:nvPr/>
          </p:nvSpPr>
          <p:spPr bwMode="auto">
            <a:xfrm>
              <a:off x="6143021" y="1274946"/>
              <a:ext cx="969137" cy="340506"/>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00" i="1" u="none" strike="noStrike" cap="none" normalizeH="0" baseline="0" dirty="0">
                  <a:ln>
                    <a:noFill/>
                  </a:ln>
                  <a:solidFill>
                    <a:schemeClr val="bg1"/>
                  </a:solidFill>
                  <a:effectLst/>
                  <a:latin typeface="+mn-lt"/>
                </a:rPr>
                <a:t>Management</a:t>
              </a:r>
              <a:r>
                <a:rPr kumimoji="0" lang="en-US" sz="1400" i="1" u="none" strike="noStrike" cap="none" normalizeH="0" baseline="0" dirty="0">
                  <a:ln>
                    <a:noFill/>
                  </a:ln>
                  <a:solidFill>
                    <a:schemeClr val="bg1"/>
                  </a:solidFill>
                  <a:effectLst/>
                  <a:latin typeface="+mn-lt"/>
                </a:rPr>
                <a:t> </a:t>
              </a:r>
              <a:r>
                <a:rPr kumimoji="0" lang="en-US" sz="1050" i="1" u="none" strike="noStrike" cap="none" normalizeH="0" baseline="0" dirty="0">
                  <a:ln>
                    <a:noFill/>
                  </a:ln>
                  <a:solidFill>
                    <a:schemeClr val="bg1"/>
                  </a:solidFill>
                  <a:effectLst/>
                  <a:latin typeface="+mn-lt"/>
                </a:rPr>
                <a:t>Controller(2</a:t>
              </a:r>
              <a:r>
                <a:rPr kumimoji="0" lang="en-US" sz="1400" i="1" u="none" strike="noStrike" cap="none" normalizeH="0" baseline="0" dirty="0">
                  <a:ln>
                    <a:noFill/>
                  </a:ln>
                  <a:solidFill>
                    <a:schemeClr val="bg1"/>
                  </a:solidFill>
                  <a:effectLst/>
                  <a:latin typeface="+mn-lt"/>
                </a:rPr>
                <a:t>)</a:t>
              </a:r>
            </a:p>
          </p:txBody>
        </p:sp>
        <p:sp>
          <p:nvSpPr>
            <p:cNvPr id="193" name="Content Placeholder 2"/>
            <p:cNvSpPr txBox="1">
              <a:spLocks/>
            </p:cNvSpPr>
            <p:nvPr/>
          </p:nvSpPr>
          <p:spPr>
            <a:xfrm>
              <a:off x="5349181" y="928872"/>
              <a:ext cx="2757167" cy="3121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u="sng" dirty="0">
                  <a:solidFill>
                    <a:schemeClr val="bg1"/>
                  </a:solidFill>
                </a:rPr>
                <a:t>Pavilion Architecture </a:t>
              </a:r>
              <a:r>
                <a:rPr lang="en-US" sz="700" b="1" i="1" u="sng" dirty="0">
                  <a:solidFill>
                    <a:schemeClr val="bg1"/>
                  </a:solidFill>
                </a:rPr>
                <a:t>( Patented 8,966,172 B2) </a:t>
              </a:r>
              <a:endParaRPr lang="en-US" sz="1100" u="sng" dirty="0">
                <a:solidFill>
                  <a:schemeClr val="bg1"/>
                </a:solidFill>
              </a:endParaRPr>
            </a:p>
            <a:p>
              <a:pPr lvl="1">
                <a:buClr>
                  <a:srgbClr val="60AD00"/>
                </a:buClr>
                <a:buFont typeface="Wingdings" panose="05000000000000000000" pitchFamily="2" charset="2"/>
                <a:buChar char="ü"/>
              </a:pPr>
              <a:endParaRPr lang="en-US" sz="1050" u="sng" dirty="0">
                <a:solidFill>
                  <a:schemeClr val="bg1"/>
                </a:solidFill>
              </a:endParaRPr>
            </a:p>
          </p:txBody>
        </p:sp>
      </p:grpSp>
      <p:sp>
        <p:nvSpPr>
          <p:cNvPr id="201" name="Content Placeholder 1"/>
          <p:cNvSpPr txBox="1">
            <a:spLocks/>
          </p:cNvSpPr>
          <p:nvPr/>
        </p:nvSpPr>
        <p:spPr>
          <a:xfrm>
            <a:off x="4245397" y="3673624"/>
            <a:ext cx="4695278" cy="853232"/>
          </a:xfrm>
          <a:prstGeom prst="rect">
            <a:avLst/>
          </a:prstGeom>
        </p:spPr>
        <p:txBody>
          <a:bodyPr>
            <a:noAutofit/>
          </a:bodyPr>
          <a:lstStyle>
            <a:lvl1pPr marL="233310" indent="-233310" algn="l" rtl="0" eaLnBrk="1" fontAlgn="base" hangingPunct="1">
              <a:lnSpc>
                <a:spcPct val="90000"/>
              </a:lnSpc>
              <a:spcBef>
                <a:spcPct val="0"/>
              </a:spcBef>
              <a:spcAft>
                <a:spcPts val="1200"/>
              </a:spcAft>
              <a:buClrTx/>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Clr>
                <a:srgbClr val="60DF00"/>
              </a:buClr>
              <a:buSzPct val="150000"/>
              <a:buFont typeface="Wingdings" panose="05000000000000000000" pitchFamily="2" charset="2"/>
              <a:buChar char="ü"/>
            </a:pPr>
            <a:r>
              <a:rPr lang="en-US" sz="1400" kern="0" dirty="0"/>
              <a:t>Scale Connectivity and Controller CPU Sockets as needed</a:t>
            </a:r>
          </a:p>
          <a:p>
            <a:pPr>
              <a:buClr>
                <a:srgbClr val="60DF00"/>
              </a:buClr>
              <a:buSzPct val="150000"/>
              <a:buFont typeface="Wingdings" panose="05000000000000000000" pitchFamily="2" charset="2"/>
              <a:buChar char="ü"/>
            </a:pPr>
            <a:r>
              <a:rPr lang="en-US" sz="1400" kern="0" dirty="0"/>
              <a:t>No single point of failure - all Components Hot Swappable</a:t>
            </a:r>
          </a:p>
          <a:p>
            <a:pPr>
              <a:buClr>
                <a:srgbClr val="60DF00"/>
              </a:buClr>
              <a:buSzPct val="150000"/>
              <a:buFont typeface="Wingdings" panose="05000000000000000000" pitchFamily="2" charset="2"/>
              <a:buChar char="ü"/>
            </a:pPr>
            <a:r>
              <a:rPr lang="en-US" sz="1400" kern="0" dirty="0"/>
              <a:t>Systems Management, Thin Provisioning, Erasure Coding</a:t>
            </a:r>
          </a:p>
        </p:txBody>
      </p:sp>
    </p:spTree>
    <p:extLst>
      <p:ext uri="{BB962C8B-B14F-4D97-AF65-F5344CB8AC3E}">
        <p14:creationId xmlns:p14="http://schemas.microsoft.com/office/powerpoint/2010/main" val="479712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Overview</a:t>
            </a:r>
          </a:p>
        </p:txBody>
      </p:sp>
      <p:sp>
        <p:nvSpPr>
          <p:cNvPr id="3" name="Slide Number Placeholder 2"/>
          <p:cNvSpPr>
            <a:spLocks noGrp="1"/>
          </p:cNvSpPr>
          <p:nvPr>
            <p:ph type="sldNum" sz="quarter" idx="11"/>
          </p:nvPr>
        </p:nvSpPr>
        <p:spPr/>
        <p:txBody>
          <a:bodyPr/>
          <a:lstStyle/>
          <a:p>
            <a:pPr>
              <a:defRPr/>
            </a:pPr>
            <a:fld id="{446C9BED-6FD4-4BA4-B6B0-4A26058AC9EF}" type="slidenum">
              <a:rPr lang="en-US" smtClean="0"/>
              <a:pPr>
                <a:defRPr/>
              </a:pPr>
              <a:t>23</a:t>
            </a:fld>
            <a:endParaRPr lang="en-US" dirty="0"/>
          </a:p>
        </p:txBody>
      </p:sp>
      <p:grpSp>
        <p:nvGrpSpPr>
          <p:cNvPr id="40" name="Group 39"/>
          <p:cNvGrpSpPr/>
          <p:nvPr/>
        </p:nvGrpSpPr>
        <p:grpSpPr>
          <a:xfrm>
            <a:off x="334340" y="1123950"/>
            <a:ext cx="4219239" cy="2971800"/>
            <a:chOff x="334340" y="1123950"/>
            <a:chExt cx="4219239" cy="297180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352550"/>
              <a:ext cx="2953769" cy="1723456"/>
            </a:xfrm>
            <a:prstGeom prst="rect">
              <a:avLst/>
            </a:prstGeom>
          </p:spPr>
        </p:pic>
        <p:sp>
          <p:nvSpPr>
            <p:cNvPr id="5" name="Content Placeholder 2"/>
            <p:cNvSpPr txBox="1">
              <a:spLocks/>
            </p:cNvSpPr>
            <p:nvPr/>
          </p:nvSpPr>
          <p:spPr>
            <a:xfrm>
              <a:off x="1600200" y="112395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b="1" dirty="0">
                  <a:solidFill>
                    <a:schemeClr val="bg1"/>
                  </a:solidFill>
                </a:rPr>
                <a:t>Rear View</a:t>
              </a:r>
            </a:p>
            <a:p>
              <a:pPr marL="457200" lvl="1" indent="0">
                <a:buFont typeface="Wingdings" charset="2"/>
                <a:buNone/>
              </a:pPr>
              <a:endParaRPr lang="en-US" sz="1000" b="1" dirty="0">
                <a:solidFill>
                  <a:schemeClr val="bg1"/>
                </a:solidFill>
              </a:endParaRPr>
            </a:p>
          </p:txBody>
        </p:sp>
        <p:cxnSp>
          <p:nvCxnSpPr>
            <p:cNvPr id="7" name="Straight Arrow Connector 6"/>
            <p:cNvCxnSpPr>
              <a:stCxn id="8" idx="0"/>
            </p:cNvCxnSpPr>
            <p:nvPr/>
          </p:nvCxnSpPr>
          <p:spPr bwMode="auto">
            <a:xfrm flipH="1" flipV="1">
              <a:off x="761999" y="2495550"/>
              <a:ext cx="1" cy="12954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8" name="Content Placeholder 2"/>
            <p:cNvSpPr txBox="1">
              <a:spLocks/>
            </p:cNvSpPr>
            <p:nvPr/>
          </p:nvSpPr>
          <p:spPr>
            <a:xfrm>
              <a:off x="334340" y="379095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IO Line Cards (10)</a:t>
              </a:r>
            </a:p>
            <a:p>
              <a:pPr marL="457200" lvl="1" indent="0">
                <a:buFont typeface="Wingdings" charset="2"/>
                <a:buNone/>
              </a:pPr>
              <a:endParaRPr lang="en-US" sz="1000" dirty="0">
                <a:solidFill>
                  <a:schemeClr val="bg1"/>
                </a:solidFill>
              </a:endParaRPr>
            </a:p>
          </p:txBody>
        </p:sp>
        <p:cxnSp>
          <p:nvCxnSpPr>
            <p:cNvPr id="11" name="Straight Arrow Connector 10"/>
            <p:cNvCxnSpPr>
              <a:stCxn id="8" idx="0"/>
            </p:cNvCxnSpPr>
            <p:nvPr/>
          </p:nvCxnSpPr>
          <p:spPr bwMode="auto">
            <a:xfrm flipV="1">
              <a:off x="762000" y="2495550"/>
              <a:ext cx="228601" cy="12954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12" name="Straight Arrow Connector 11"/>
            <p:cNvCxnSpPr>
              <a:stCxn id="8" idx="0"/>
            </p:cNvCxnSpPr>
            <p:nvPr/>
          </p:nvCxnSpPr>
          <p:spPr bwMode="auto">
            <a:xfrm flipV="1">
              <a:off x="762000" y="2495550"/>
              <a:ext cx="427659" cy="12954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15" name="Content Placeholder 2"/>
            <p:cNvSpPr txBox="1">
              <a:spLocks/>
            </p:cNvSpPr>
            <p:nvPr/>
          </p:nvSpPr>
          <p:spPr>
            <a:xfrm>
              <a:off x="2839537" y="330994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Power Supplies (4)</a:t>
              </a:r>
            </a:p>
            <a:p>
              <a:pPr marL="457200" lvl="1" indent="0">
                <a:buFont typeface="Wingdings" charset="2"/>
                <a:buNone/>
              </a:pPr>
              <a:endParaRPr lang="en-US" sz="1000" dirty="0">
                <a:solidFill>
                  <a:schemeClr val="bg1"/>
                </a:solidFill>
              </a:endParaRPr>
            </a:p>
          </p:txBody>
        </p:sp>
        <p:sp>
          <p:nvSpPr>
            <p:cNvPr id="16" name="Content Placeholder 2"/>
            <p:cNvSpPr txBox="1">
              <a:spLocks/>
            </p:cNvSpPr>
            <p:nvPr/>
          </p:nvSpPr>
          <p:spPr>
            <a:xfrm>
              <a:off x="1222302" y="3281078"/>
              <a:ext cx="1536270"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Supervisor/Management Modules (2)</a:t>
              </a:r>
            </a:p>
            <a:p>
              <a:pPr marL="457200" lvl="1" indent="0">
                <a:buFont typeface="Wingdings" charset="2"/>
                <a:buNone/>
              </a:pPr>
              <a:endParaRPr lang="en-US" sz="1000" dirty="0">
                <a:solidFill>
                  <a:schemeClr val="bg1"/>
                </a:solidFill>
              </a:endParaRPr>
            </a:p>
          </p:txBody>
        </p:sp>
        <p:sp>
          <p:nvSpPr>
            <p:cNvPr id="17" name="Content Placeholder 2"/>
            <p:cNvSpPr txBox="1">
              <a:spLocks/>
            </p:cNvSpPr>
            <p:nvPr/>
          </p:nvSpPr>
          <p:spPr>
            <a:xfrm>
              <a:off x="3698260" y="2285827"/>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40 </a:t>
              </a:r>
              <a:r>
                <a:rPr lang="en-US" sz="1050" dirty="0" err="1">
                  <a:solidFill>
                    <a:schemeClr val="bg1"/>
                  </a:solidFill>
                </a:rPr>
                <a:t>GbE</a:t>
              </a:r>
              <a:r>
                <a:rPr lang="en-US" sz="1050" dirty="0">
                  <a:solidFill>
                    <a:schemeClr val="bg1"/>
                  </a:solidFill>
                </a:rPr>
                <a:t> Ports</a:t>
              </a:r>
            </a:p>
            <a:p>
              <a:pPr marL="457200" lvl="1" indent="0">
                <a:buFont typeface="Wingdings" charset="2"/>
                <a:buNone/>
              </a:pPr>
              <a:endParaRPr lang="en-US" sz="1000" dirty="0">
                <a:solidFill>
                  <a:schemeClr val="bg1"/>
                </a:solidFill>
              </a:endParaRPr>
            </a:p>
          </p:txBody>
        </p:sp>
        <p:cxnSp>
          <p:nvCxnSpPr>
            <p:cNvPr id="18" name="Straight Arrow Connector 17"/>
            <p:cNvCxnSpPr/>
            <p:nvPr/>
          </p:nvCxnSpPr>
          <p:spPr bwMode="auto">
            <a:xfrm flipH="1">
              <a:off x="3172017" y="2484356"/>
              <a:ext cx="673771" cy="15986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1" name="Straight Arrow Connector 20"/>
            <p:cNvCxnSpPr/>
            <p:nvPr/>
          </p:nvCxnSpPr>
          <p:spPr bwMode="auto">
            <a:xfrm flipH="1">
              <a:off x="3164858" y="2484356"/>
              <a:ext cx="708644" cy="4556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2" name="Straight Arrow Connector 21"/>
            <p:cNvCxnSpPr/>
            <p:nvPr/>
          </p:nvCxnSpPr>
          <p:spPr bwMode="auto">
            <a:xfrm flipH="1" flipV="1">
              <a:off x="3164859" y="2380905"/>
              <a:ext cx="708643" cy="114645"/>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3" name="Straight Arrow Connector 22"/>
            <p:cNvCxnSpPr/>
            <p:nvPr/>
          </p:nvCxnSpPr>
          <p:spPr bwMode="auto">
            <a:xfrm flipH="1" flipV="1">
              <a:off x="3164859" y="2261570"/>
              <a:ext cx="708643" cy="222786"/>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7" name="Straight Arrow Connector 26"/>
            <p:cNvCxnSpPr/>
            <p:nvPr/>
          </p:nvCxnSpPr>
          <p:spPr bwMode="auto">
            <a:xfrm flipH="1" flipV="1">
              <a:off x="1828800" y="2438227"/>
              <a:ext cx="106596" cy="800100"/>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29" name="Straight Arrow Connector 28"/>
            <p:cNvCxnSpPr/>
            <p:nvPr/>
          </p:nvCxnSpPr>
          <p:spPr bwMode="auto">
            <a:xfrm flipV="1">
              <a:off x="1917777" y="2447565"/>
              <a:ext cx="145320" cy="857041"/>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cxnSp>
          <p:nvCxnSpPr>
            <p:cNvPr id="34" name="Straight Arrow Connector 33"/>
            <p:cNvCxnSpPr>
              <a:stCxn id="15" idx="0"/>
            </p:cNvCxnSpPr>
            <p:nvPr/>
          </p:nvCxnSpPr>
          <p:spPr bwMode="auto">
            <a:xfrm flipH="1" flipV="1">
              <a:off x="2711837" y="2921009"/>
              <a:ext cx="555360" cy="388931"/>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gr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439572"/>
            <a:ext cx="2225045" cy="2249429"/>
          </a:xfrm>
          <a:prstGeom prst="rect">
            <a:avLst/>
          </a:prstGeom>
        </p:spPr>
      </p:pic>
      <p:sp>
        <p:nvSpPr>
          <p:cNvPr id="39" name="Content Placeholder 2"/>
          <p:cNvSpPr txBox="1">
            <a:spLocks/>
          </p:cNvSpPr>
          <p:nvPr/>
        </p:nvSpPr>
        <p:spPr>
          <a:xfrm>
            <a:off x="4927253" y="2149983"/>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Commodity </a:t>
            </a:r>
            <a:r>
              <a:rPr lang="en-US" sz="1050" dirty="0" err="1">
                <a:solidFill>
                  <a:schemeClr val="bg1"/>
                </a:solidFill>
              </a:rPr>
              <a:t>NVMe</a:t>
            </a:r>
            <a:r>
              <a:rPr lang="en-US" sz="1050" dirty="0">
                <a:solidFill>
                  <a:schemeClr val="bg1"/>
                </a:solidFill>
              </a:rPr>
              <a:t> SSDs (72)</a:t>
            </a:r>
          </a:p>
          <a:p>
            <a:pPr marL="457200" lvl="1" indent="0">
              <a:buFont typeface="Wingdings" charset="2"/>
              <a:buNone/>
            </a:pPr>
            <a:endParaRPr lang="en-US" sz="1000" dirty="0">
              <a:solidFill>
                <a:schemeClr val="bg1"/>
              </a:solidFill>
            </a:endParaRPr>
          </a:p>
        </p:txBody>
      </p:sp>
      <p:cxnSp>
        <p:nvCxnSpPr>
          <p:cNvPr id="41" name="Straight Arrow Connector 40"/>
          <p:cNvCxnSpPr/>
          <p:nvPr/>
        </p:nvCxnSpPr>
        <p:spPr bwMode="auto">
          <a:xfrm>
            <a:off x="5694440" y="2382431"/>
            <a:ext cx="630161" cy="65134"/>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44" name="Content Placeholder 2"/>
          <p:cNvSpPr txBox="1">
            <a:spLocks/>
          </p:cNvSpPr>
          <p:nvPr/>
        </p:nvSpPr>
        <p:spPr>
          <a:xfrm>
            <a:off x="6400800" y="375661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a:solidFill>
                  <a:schemeClr val="bg1"/>
                </a:solidFill>
              </a:rPr>
              <a:t>Fans (8)</a:t>
            </a:r>
          </a:p>
          <a:p>
            <a:pPr marL="457200" lvl="1" indent="0">
              <a:buFont typeface="Wingdings" charset="2"/>
              <a:buNone/>
            </a:pPr>
            <a:endParaRPr lang="en-US" sz="1000" dirty="0">
              <a:solidFill>
                <a:schemeClr val="bg1"/>
              </a:solidFill>
            </a:endParaRPr>
          </a:p>
        </p:txBody>
      </p:sp>
      <p:cxnSp>
        <p:nvCxnSpPr>
          <p:cNvPr id="46" name="Straight Arrow Connector 45"/>
          <p:cNvCxnSpPr/>
          <p:nvPr/>
        </p:nvCxnSpPr>
        <p:spPr bwMode="auto">
          <a:xfrm flipH="1" flipV="1">
            <a:off x="6324601" y="3304607"/>
            <a:ext cx="380999" cy="48634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
        <p:nvSpPr>
          <p:cNvPr id="50" name="Content Placeholder 2"/>
          <p:cNvSpPr txBox="1">
            <a:spLocks/>
          </p:cNvSpPr>
          <p:nvPr/>
        </p:nvSpPr>
        <p:spPr>
          <a:xfrm>
            <a:off x="6324601" y="120015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b="1" dirty="0">
                <a:solidFill>
                  <a:schemeClr val="bg1"/>
                </a:solidFill>
              </a:rPr>
              <a:t>Top View</a:t>
            </a:r>
          </a:p>
          <a:p>
            <a:pPr marL="457200" lvl="1" indent="0">
              <a:buFont typeface="Wingdings" charset="2"/>
              <a:buNone/>
            </a:pPr>
            <a:endParaRPr lang="en-US" sz="1000" b="1" dirty="0">
              <a:solidFill>
                <a:schemeClr val="bg1"/>
              </a:solidFill>
            </a:endParaRPr>
          </a:p>
        </p:txBody>
      </p:sp>
      <p:sp>
        <p:nvSpPr>
          <p:cNvPr id="28" name="Content Placeholder 2"/>
          <p:cNvSpPr txBox="1">
            <a:spLocks/>
          </p:cNvSpPr>
          <p:nvPr/>
        </p:nvSpPr>
        <p:spPr>
          <a:xfrm>
            <a:off x="7778147" y="2109170"/>
            <a:ext cx="855319" cy="3048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50" dirty="0" err="1">
                <a:solidFill>
                  <a:schemeClr val="bg1"/>
                </a:solidFill>
              </a:rPr>
              <a:t>PCIe</a:t>
            </a:r>
            <a:r>
              <a:rPr lang="en-US" sz="1050" dirty="0">
                <a:solidFill>
                  <a:schemeClr val="bg1"/>
                </a:solidFill>
              </a:rPr>
              <a:t> Fabric Modules (2)</a:t>
            </a:r>
          </a:p>
          <a:p>
            <a:pPr marL="457200" lvl="1" indent="0">
              <a:buFont typeface="Wingdings" charset="2"/>
              <a:buNone/>
            </a:pPr>
            <a:endParaRPr lang="en-US" sz="1000" dirty="0">
              <a:solidFill>
                <a:schemeClr val="bg1"/>
              </a:solidFill>
            </a:endParaRPr>
          </a:p>
        </p:txBody>
      </p:sp>
      <p:cxnSp>
        <p:nvCxnSpPr>
          <p:cNvPr id="30" name="Straight Arrow Connector 29"/>
          <p:cNvCxnSpPr/>
          <p:nvPr/>
        </p:nvCxnSpPr>
        <p:spPr bwMode="auto">
          <a:xfrm flipH="1">
            <a:off x="6781411" y="2340707"/>
            <a:ext cx="1078699" cy="73263"/>
          </a:xfrm>
          <a:prstGeom prst="straightConnector1">
            <a:avLst/>
          </a:prstGeom>
          <a:solidFill>
            <a:schemeClr val="accent1"/>
          </a:solidFill>
          <a:ln w="19050" cap="flat" cmpd="sng" algn="ctr">
            <a:solidFill>
              <a:schemeClr val="accent2"/>
            </a:solidFill>
            <a:prstDash val="solid"/>
            <a:round/>
            <a:headEnd type="none" w="med" len="med"/>
            <a:tailEnd type="triangle"/>
          </a:ln>
          <a:effectLst/>
        </p:spPr>
      </p:cxnSp>
    </p:spTree>
    <p:extLst>
      <p:ext uri="{BB962C8B-B14F-4D97-AF65-F5344CB8AC3E}">
        <p14:creationId xmlns:p14="http://schemas.microsoft.com/office/powerpoint/2010/main" val="3871006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Pay-as-You-Grow Linear Scalability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24</a:t>
            </a:fld>
            <a:endParaRPr lang="en-US" dirty="0"/>
          </a:p>
        </p:txBody>
      </p:sp>
      <p:graphicFrame>
        <p:nvGraphicFramePr>
          <p:cNvPr id="5" name="Chart 4"/>
          <p:cNvGraphicFramePr>
            <a:graphicFrameLocks/>
          </p:cNvGraphicFramePr>
          <p:nvPr>
            <p:extLst/>
          </p:nvPr>
        </p:nvGraphicFramePr>
        <p:xfrm>
          <a:off x="609600" y="1123950"/>
          <a:ext cx="76962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a:xfrm>
            <a:off x="4572000" y="1614742"/>
            <a:ext cx="1631052"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i="1" dirty="0">
                <a:solidFill>
                  <a:schemeClr val="bg1"/>
                </a:solidFill>
              </a:rPr>
              <a:t>10 IO Line Cards</a:t>
            </a:r>
          </a:p>
          <a:p>
            <a:pPr>
              <a:buClr>
                <a:srgbClr val="60AD00"/>
              </a:buClr>
              <a:buFont typeface="Wingdings" panose="05000000000000000000" pitchFamily="2" charset="2"/>
              <a:buChar char="ü"/>
            </a:pPr>
            <a:endParaRPr lang="en-US" sz="1400" dirty="0">
              <a:solidFill>
                <a:schemeClr val="bg1"/>
              </a:solidFill>
            </a:endParaRPr>
          </a:p>
          <a:p>
            <a:pPr lvl="1">
              <a:buClr>
                <a:srgbClr val="60AD00"/>
              </a:buClr>
              <a:buFont typeface="Wingdings" panose="05000000000000000000" pitchFamily="2" charset="2"/>
              <a:buChar char="ü"/>
            </a:pPr>
            <a:endParaRPr lang="en-US" sz="1200" dirty="0">
              <a:solidFill>
                <a:schemeClr val="bg1"/>
              </a:solidFill>
            </a:endParaRPr>
          </a:p>
        </p:txBody>
      </p:sp>
      <p:sp>
        <p:nvSpPr>
          <p:cNvPr id="7" name="Content Placeholder 2"/>
          <p:cNvSpPr txBox="1">
            <a:spLocks/>
          </p:cNvSpPr>
          <p:nvPr/>
        </p:nvSpPr>
        <p:spPr>
          <a:xfrm>
            <a:off x="4572000" y="2521966"/>
            <a:ext cx="1631052"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i="1" dirty="0">
                <a:solidFill>
                  <a:schemeClr val="bg1"/>
                </a:solidFill>
              </a:rPr>
              <a:t>5 IO Line Cards</a:t>
            </a:r>
          </a:p>
          <a:p>
            <a:pPr>
              <a:buClr>
                <a:srgbClr val="60AD00"/>
              </a:buClr>
              <a:buFont typeface="Wingdings" panose="05000000000000000000" pitchFamily="2" charset="2"/>
              <a:buChar char="ü"/>
            </a:pPr>
            <a:endParaRPr lang="en-US" sz="1400" dirty="0">
              <a:solidFill>
                <a:schemeClr val="bg1"/>
              </a:solidFill>
            </a:endParaRPr>
          </a:p>
          <a:p>
            <a:pPr lvl="1">
              <a:buClr>
                <a:srgbClr val="60AD00"/>
              </a:buClr>
              <a:buFont typeface="Wingdings" panose="05000000000000000000" pitchFamily="2" charset="2"/>
              <a:buChar char="ü"/>
            </a:pPr>
            <a:endParaRPr lang="en-US" sz="1200" dirty="0">
              <a:solidFill>
                <a:schemeClr val="bg1"/>
              </a:solidFill>
            </a:endParaRPr>
          </a:p>
        </p:txBody>
      </p:sp>
      <p:sp>
        <p:nvSpPr>
          <p:cNvPr id="8" name="Content Placeholder 2"/>
          <p:cNvSpPr txBox="1">
            <a:spLocks/>
          </p:cNvSpPr>
          <p:nvPr/>
        </p:nvSpPr>
        <p:spPr>
          <a:xfrm>
            <a:off x="4572000" y="3213100"/>
            <a:ext cx="1631052"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i="1" dirty="0">
                <a:solidFill>
                  <a:schemeClr val="bg1"/>
                </a:solidFill>
              </a:rPr>
              <a:t>3 IO Line Cards</a:t>
            </a:r>
          </a:p>
          <a:p>
            <a:pPr>
              <a:buClr>
                <a:srgbClr val="60AD00"/>
              </a:buClr>
              <a:buFont typeface="Wingdings" panose="05000000000000000000" pitchFamily="2" charset="2"/>
              <a:buChar char="ü"/>
            </a:pPr>
            <a:endParaRPr lang="en-US" sz="1400" dirty="0">
              <a:solidFill>
                <a:schemeClr val="bg1"/>
              </a:solidFill>
            </a:endParaRPr>
          </a:p>
          <a:p>
            <a:pPr lvl="1">
              <a:buClr>
                <a:srgbClr val="60AD00"/>
              </a:buClr>
              <a:buFont typeface="Wingdings" panose="05000000000000000000" pitchFamily="2" charset="2"/>
              <a:buChar char="ü"/>
            </a:pPr>
            <a:endParaRPr lang="en-US" sz="1200" dirty="0">
              <a:solidFill>
                <a:schemeClr val="bg1"/>
              </a:solidFill>
            </a:endParaRPr>
          </a:p>
        </p:txBody>
      </p:sp>
    </p:spTree>
    <p:extLst>
      <p:ext uri="{BB962C8B-B14F-4D97-AF65-F5344CB8AC3E}">
        <p14:creationId xmlns:p14="http://schemas.microsoft.com/office/powerpoint/2010/main" val="196137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3788" y="1538194"/>
            <a:ext cx="2529219" cy="2556936"/>
          </a:xfrm>
          <a:prstGeom prst="rect">
            <a:avLst/>
          </a:prstGeom>
        </p:spPr>
      </p:pic>
      <p:sp>
        <p:nvSpPr>
          <p:cNvPr id="2" name="Title 1"/>
          <p:cNvSpPr>
            <a:spLocks noGrp="1"/>
          </p:cNvSpPr>
          <p:nvPr>
            <p:ph type="title"/>
          </p:nvPr>
        </p:nvSpPr>
        <p:spPr>
          <a:xfrm>
            <a:off x="331730" y="57150"/>
            <a:ext cx="8382000" cy="756666"/>
          </a:xfrm>
        </p:spPr>
        <p:txBody>
          <a:bodyPr/>
          <a:lstStyle/>
          <a:p>
            <a:r>
              <a:rPr lang="en-US" dirty="0"/>
              <a:t>Low Cost Of Ownership + Enterprise Reliability</a:t>
            </a:r>
          </a:p>
        </p:txBody>
      </p:sp>
      <p:sp>
        <p:nvSpPr>
          <p:cNvPr id="27" name="Content Placeholder 2"/>
          <p:cNvSpPr>
            <a:spLocks noGrp="1"/>
          </p:cNvSpPr>
          <p:nvPr>
            <p:ph idx="1"/>
          </p:nvPr>
        </p:nvSpPr>
        <p:spPr>
          <a:xfrm>
            <a:off x="6128836" y="1096054"/>
            <a:ext cx="2938963" cy="3598396"/>
          </a:xfrm>
        </p:spPr>
        <p:txBody>
          <a:bodyPr>
            <a:normAutofit lnSpcReduction="10000"/>
          </a:bodyPr>
          <a:lstStyle/>
          <a:p>
            <a:pPr>
              <a:buFont typeface="Wingdings" panose="05000000000000000000" pitchFamily="2" charset="2"/>
              <a:buChar char="ü"/>
            </a:pPr>
            <a:r>
              <a:rPr lang="en-US" sz="2000" dirty="0">
                <a:solidFill>
                  <a:schemeClr val="bg1"/>
                </a:solidFill>
              </a:rPr>
              <a:t>No Custom Software or Hardware required in hosts/application tier</a:t>
            </a:r>
          </a:p>
          <a:p>
            <a:pPr>
              <a:buFont typeface="Wingdings" panose="05000000000000000000" pitchFamily="2" charset="2"/>
              <a:buChar char="ü"/>
            </a:pPr>
            <a:r>
              <a:rPr lang="en-US" sz="2000" dirty="0">
                <a:solidFill>
                  <a:schemeClr val="bg1"/>
                </a:solidFill>
              </a:rPr>
              <a:t>Standard Ethernet Connectivity</a:t>
            </a:r>
          </a:p>
          <a:p>
            <a:pPr>
              <a:buFont typeface="Wingdings" panose="05000000000000000000" pitchFamily="2" charset="2"/>
              <a:buChar char="ü"/>
            </a:pPr>
            <a:r>
              <a:rPr lang="en-US" sz="2000" dirty="0">
                <a:solidFill>
                  <a:schemeClr val="bg1"/>
                </a:solidFill>
              </a:rPr>
              <a:t>Erasure Coded Volumes</a:t>
            </a:r>
          </a:p>
          <a:p>
            <a:pPr>
              <a:buFont typeface="Wingdings" panose="05000000000000000000" pitchFamily="2" charset="2"/>
              <a:buChar char="ü"/>
            </a:pPr>
            <a:r>
              <a:rPr lang="en-US" sz="2000" dirty="0">
                <a:solidFill>
                  <a:schemeClr val="bg1"/>
                </a:solidFill>
              </a:rPr>
              <a:t>Thin Provisioned Volumes</a:t>
            </a:r>
          </a:p>
          <a:p>
            <a:pPr>
              <a:buFont typeface="Wingdings" panose="05000000000000000000" pitchFamily="2" charset="2"/>
              <a:buChar char="ü"/>
            </a:pPr>
            <a:r>
              <a:rPr lang="en-US" sz="2000" dirty="0"/>
              <a:t>High Speed Clones</a:t>
            </a:r>
            <a:endParaRPr lang="en-US" sz="2000" dirty="0">
              <a:solidFill>
                <a:schemeClr val="bg1"/>
              </a:solidFill>
            </a:endParaRPr>
          </a:p>
          <a:p>
            <a:pPr>
              <a:buFont typeface="Wingdings" panose="05000000000000000000" pitchFamily="2" charset="2"/>
              <a:buChar char="ü"/>
            </a:pPr>
            <a:r>
              <a:rPr lang="en-US" sz="2000" dirty="0">
                <a:solidFill>
                  <a:schemeClr val="bg1"/>
                </a:solidFill>
              </a:rPr>
              <a:t>QOS Policy per Volume</a:t>
            </a:r>
          </a:p>
          <a:p>
            <a:pPr marL="0" indent="0">
              <a:buNone/>
            </a:pPr>
            <a:endParaRPr lang="en-US" sz="2000" dirty="0">
              <a:solidFill>
                <a:schemeClr val="bg1"/>
              </a:solidFill>
            </a:endParaRPr>
          </a:p>
          <a:p>
            <a:endParaRPr lang="en-US" sz="20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25</a:t>
            </a:fld>
            <a:endParaRPr lang="en-US" dirty="0"/>
          </a:p>
        </p:txBody>
      </p:sp>
      <p:pic>
        <p:nvPicPr>
          <p:cNvPr id="203"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28777" y="3260796"/>
            <a:ext cx="1331367" cy="1173590"/>
          </a:xfrm>
          <a:prstGeom prst="rect">
            <a:avLst/>
          </a:prstGeom>
          <a:noFill/>
        </p:spPr>
      </p:pic>
      <p:pic>
        <p:nvPicPr>
          <p:cNvPr id="19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7068" y="2715921"/>
            <a:ext cx="1331367" cy="1173590"/>
          </a:xfrm>
          <a:prstGeom prst="rect">
            <a:avLst/>
          </a:prstGeom>
          <a:noFill/>
        </p:spPr>
      </p:pic>
      <p:pic>
        <p:nvPicPr>
          <p:cNvPr id="193"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4231" y="2985978"/>
            <a:ext cx="1331367" cy="1173590"/>
          </a:xfrm>
          <a:prstGeom prst="rect">
            <a:avLst/>
          </a:prstGeom>
          <a:noFill/>
        </p:spPr>
      </p:pic>
      <p:pic>
        <p:nvPicPr>
          <p:cNvPr id="19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28516" y="2449937"/>
            <a:ext cx="1331367" cy="1173590"/>
          </a:xfrm>
          <a:prstGeom prst="rect">
            <a:avLst/>
          </a:prstGeom>
          <a:noFill/>
        </p:spPr>
      </p:pic>
      <p:pic>
        <p:nvPicPr>
          <p:cNvPr id="198"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080" y="1339080"/>
            <a:ext cx="1331367" cy="1173590"/>
          </a:xfrm>
          <a:prstGeom prst="rect">
            <a:avLst/>
          </a:prstGeom>
          <a:noFill/>
        </p:spPr>
      </p:pic>
      <p:pic>
        <p:nvPicPr>
          <p:cNvPr id="199"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35357" y="3520860"/>
            <a:ext cx="1331367" cy="1173590"/>
          </a:xfrm>
          <a:prstGeom prst="rect">
            <a:avLst/>
          </a:prstGeom>
          <a:noFill/>
        </p:spPr>
      </p:pic>
      <p:pic>
        <p:nvPicPr>
          <p:cNvPr id="200"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59755" y="1096054"/>
            <a:ext cx="1331367" cy="1173590"/>
          </a:xfrm>
          <a:prstGeom prst="rect">
            <a:avLst/>
          </a:prstGeom>
          <a:noFill/>
        </p:spPr>
      </p:pic>
      <p:pic>
        <p:nvPicPr>
          <p:cNvPr id="204"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080" y="814394"/>
            <a:ext cx="1331367" cy="1173590"/>
          </a:xfrm>
          <a:prstGeom prst="rect">
            <a:avLst/>
          </a:prstGeom>
          <a:noFill/>
        </p:spPr>
      </p:pic>
      <p:pic>
        <p:nvPicPr>
          <p:cNvPr id="205"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65080" y="552385"/>
            <a:ext cx="1331367" cy="1173590"/>
          </a:xfrm>
          <a:prstGeom prst="rect">
            <a:avLst/>
          </a:prstGeom>
          <a:noFill/>
        </p:spPr>
      </p:pic>
      <p:sp>
        <p:nvSpPr>
          <p:cNvPr id="208" name="Oval 207"/>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09" name="Oval 208"/>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0" name="Oval 209"/>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 name="Flowchart: Magnetic Disk 15"/>
          <p:cNvSpPr/>
          <p:nvPr/>
        </p:nvSpPr>
        <p:spPr bwMode="auto">
          <a:xfrm>
            <a:off x="664408" y="1174921"/>
            <a:ext cx="533400" cy="16367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1" name="Flowchart: Magnetic Disk 210"/>
          <p:cNvSpPr/>
          <p:nvPr/>
        </p:nvSpPr>
        <p:spPr bwMode="auto">
          <a:xfrm>
            <a:off x="1274007" y="1700755"/>
            <a:ext cx="297245" cy="157269"/>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2" name="Flowchart: Magnetic Disk 211"/>
          <p:cNvSpPr/>
          <p:nvPr/>
        </p:nvSpPr>
        <p:spPr bwMode="auto">
          <a:xfrm>
            <a:off x="658104" y="3085650"/>
            <a:ext cx="475003" cy="169226"/>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3" name="Flowchart: Magnetic Disk 212"/>
          <p:cNvSpPr/>
          <p:nvPr/>
        </p:nvSpPr>
        <p:spPr bwMode="auto">
          <a:xfrm>
            <a:off x="655551" y="3342294"/>
            <a:ext cx="161257" cy="143561"/>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4" name="Flowchart: Magnetic Disk 213"/>
          <p:cNvSpPr/>
          <p:nvPr/>
        </p:nvSpPr>
        <p:spPr bwMode="auto">
          <a:xfrm>
            <a:off x="608682" y="3590374"/>
            <a:ext cx="758535" cy="170299"/>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5" name="Content Placeholder 2"/>
          <p:cNvSpPr txBox="1">
            <a:spLocks/>
          </p:cNvSpPr>
          <p:nvPr/>
        </p:nvSpPr>
        <p:spPr>
          <a:xfrm>
            <a:off x="1829222" y="2299145"/>
            <a:ext cx="1460468" cy="93980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dirty="0">
                <a:solidFill>
                  <a:schemeClr val="bg1"/>
                </a:solidFill>
              </a:rPr>
              <a:t>Thin-Provisioned, virtual </a:t>
            </a:r>
            <a:r>
              <a:rPr lang="en-US" sz="1200" dirty="0" err="1">
                <a:solidFill>
                  <a:schemeClr val="bg1"/>
                </a:solidFill>
              </a:rPr>
              <a:t>NVMe</a:t>
            </a:r>
            <a:r>
              <a:rPr lang="en-US" sz="1200" dirty="0">
                <a:solidFill>
                  <a:schemeClr val="bg1"/>
                </a:solidFill>
              </a:rPr>
              <a:t> LUNs presented on host tier</a:t>
            </a:r>
            <a:endParaRPr lang="en-US" sz="1200" dirty="0">
              <a:solidFill>
                <a:srgbClr val="FF0000"/>
              </a:solidFill>
            </a:endParaRPr>
          </a:p>
          <a:p>
            <a:pPr>
              <a:buClr>
                <a:srgbClr val="C00000"/>
              </a:buClr>
            </a:pPr>
            <a:endParaRPr lang="en-US" sz="1200" dirty="0">
              <a:solidFill>
                <a:schemeClr val="bg1"/>
              </a:solidFill>
            </a:endParaRPr>
          </a:p>
          <a:p>
            <a:pPr marL="457200" lvl="1" indent="0">
              <a:buFont typeface="Wingdings" charset="2"/>
              <a:buNone/>
            </a:pPr>
            <a:endParaRPr lang="en-US" sz="1100" dirty="0">
              <a:solidFill>
                <a:schemeClr val="bg1"/>
              </a:solidFill>
            </a:endParaRPr>
          </a:p>
        </p:txBody>
      </p:sp>
      <p:cxnSp>
        <p:nvCxnSpPr>
          <p:cNvPr id="219" name="Straight Arrow Connector 218"/>
          <p:cNvCxnSpPr>
            <a:stCxn id="30" idx="1"/>
          </p:cNvCxnSpPr>
          <p:nvPr/>
        </p:nvCxnSpPr>
        <p:spPr bwMode="auto">
          <a:xfrm flipH="1">
            <a:off x="1119374" y="2834336"/>
            <a:ext cx="2480244" cy="881579"/>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3" name="Rectangle 2"/>
          <p:cNvSpPr/>
          <p:nvPr/>
        </p:nvSpPr>
        <p:spPr bwMode="auto">
          <a:xfrm>
            <a:off x="3674728" y="2200374"/>
            <a:ext cx="1964714" cy="207790"/>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18" name="Straight Arrow Connector 217"/>
          <p:cNvCxnSpPr>
            <a:stCxn id="3" idx="1"/>
          </p:cNvCxnSpPr>
          <p:nvPr/>
        </p:nvCxnSpPr>
        <p:spPr bwMode="auto">
          <a:xfrm flipH="1" flipV="1">
            <a:off x="1451396" y="1803858"/>
            <a:ext cx="2223332" cy="500411"/>
          </a:xfrm>
          <a:prstGeom prst="straightConnector1">
            <a:avLst/>
          </a:prstGeom>
          <a:solidFill>
            <a:schemeClr val="accent1"/>
          </a:solidFill>
          <a:ln w="38100" cap="flat" cmpd="sng" algn="ctr">
            <a:solidFill>
              <a:schemeClr val="accent2"/>
            </a:solidFill>
            <a:prstDash val="solid"/>
            <a:round/>
            <a:headEnd type="none" w="med" len="med"/>
            <a:tailEnd type="triangle"/>
          </a:ln>
          <a:effectLst/>
        </p:spPr>
      </p:cxnSp>
      <p:sp>
        <p:nvSpPr>
          <p:cNvPr id="30" name="Rectangle 29"/>
          <p:cNvSpPr/>
          <p:nvPr/>
        </p:nvSpPr>
        <p:spPr bwMode="auto">
          <a:xfrm>
            <a:off x="3599618" y="2715921"/>
            <a:ext cx="2095698" cy="236829"/>
          </a:xfrm>
          <a:prstGeom prst="rect">
            <a:avLst/>
          </a:prstGeom>
          <a:no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7387881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674" y="3688644"/>
            <a:ext cx="2075251" cy="1049923"/>
          </a:xfrm>
          <a:prstGeom prst="rect">
            <a:avLst/>
          </a:prstGeom>
        </p:spPr>
      </p:pic>
      <p:sp>
        <p:nvSpPr>
          <p:cNvPr id="2" name="Title 1"/>
          <p:cNvSpPr>
            <a:spLocks noGrp="1"/>
          </p:cNvSpPr>
          <p:nvPr>
            <p:ph type="title"/>
          </p:nvPr>
        </p:nvSpPr>
        <p:spPr/>
        <p:txBody>
          <a:bodyPr/>
          <a:lstStyle/>
          <a:p>
            <a:r>
              <a:rPr lang="en-US" dirty="0"/>
              <a:t>High Speed Data Copies Increase Productivity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26</a:t>
            </a:fld>
            <a:endParaRPr lang="en-US" dirty="0"/>
          </a:p>
        </p:txBody>
      </p:sp>
      <p:sp>
        <p:nvSpPr>
          <p:cNvPr id="63" name="TextBox 62"/>
          <p:cNvSpPr txBox="1"/>
          <p:nvPr/>
        </p:nvSpPr>
        <p:spPr bwMode="ltGray">
          <a:xfrm>
            <a:off x="3974881" y="2822112"/>
            <a:ext cx="4601868" cy="914400"/>
          </a:xfrm>
          <a:prstGeom prst="rect">
            <a:avLst/>
          </a:prstGeom>
          <a:noFill/>
          <a:ln w="9525">
            <a:noFill/>
            <a:miter lim="800000"/>
            <a:headEnd/>
            <a:tailEnd/>
          </a:ln>
        </p:spPr>
        <p:txBody>
          <a:bodyPr wrap="none" lIns="91419" tIns="45710" rIns="91419" bIns="45710" rtlCol="0" anchor="t" anchorCtr="0">
            <a:noAutofit/>
          </a:bodyPr>
          <a:lstStyle/>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Instant, Space-Efficient, Logical Copies </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Full Performance Copies</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Reduce Overhead on Servers</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2000" dirty="0">
                <a:solidFill>
                  <a:srgbClr val="000000"/>
                </a:solidFill>
                <a:latin typeface="Calibri" pitchFamily="34" charset="0"/>
              </a:rPr>
              <a:t>Eliminate Backup Windows</a:t>
            </a:r>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1694" y="1249096"/>
            <a:ext cx="506403" cy="620440"/>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7522" y="1268728"/>
            <a:ext cx="506403" cy="62044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66" y="1249096"/>
            <a:ext cx="506403" cy="620440"/>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1852" y="2846920"/>
            <a:ext cx="726085" cy="889592"/>
          </a:xfrm>
          <a:prstGeom prst="rect">
            <a:avLst/>
          </a:prstGeom>
        </p:spPr>
      </p:pic>
      <p:cxnSp>
        <p:nvCxnSpPr>
          <p:cNvPr id="10" name="Straight Arrow Connector 9"/>
          <p:cNvCxnSpPr>
            <a:stCxn id="41" idx="0"/>
            <a:endCxn id="40" idx="2"/>
          </p:cNvCxnSpPr>
          <p:nvPr/>
        </p:nvCxnSpPr>
        <p:spPr bwMode="auto">
          <a:xfrm flipH="1" flipV="1">
            <a:off x="1099068" y="1869536"/>
            <a:ext cx="775827" cy="977384"/>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50" name="Straight Arrow Connector 49"/>
          <p:cNvCxnSpPr>
            <a:stCxn id="41" idx="0"/>
            <a:endCxn id="38" idx="2"/>
          </p:cNvCxnSpPr>
          <p:nvPr/>
        </p:nvCxnSpPr>
        <p:spPr bwMode="auto">
          <a:xfrm flipV="1">
            <a:off x="1874895" y="1869536"/>
            <a:ext cx="1" cy="977384"/>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53" name="Straight Arrow Connector 52"/>
          <p:cNvCxnSpPr>
            <a:stCxn id="41" idx="0"/>
            <a:endCxn id="39" idx="2"/>
          </p:cNvCxnSpPr>
          <p:nvPr/>
        </p:nvCxnSpPr>
        <p:spPr bwMode="auto">
          <a:xfrm flipV="1">
            <a:off x="1874895" y="1889168"/>
            <a:ext cx="775829" cy="957752"/>
          </a:xfrm>
          <a:prstGeom prst="straightConnector1">
            <a:avLst/>
          </a:prstGeom>
          <a:solidFill>
            <a:schemeClr val="accent1"/>
          </a:solidFill>
          <a:ln w="19050" cap="flat" cmpd="sng" algn="ctr">
            <a:solidFill>
              <a:srgbClr val="60DF00"/>
            </a:solidFill>
            <a:prstDash val="solid"/>
            <a:round/>
            <a:headEnd type="triangle"/>
            <a:tailEnd type="triangle"/>
          </a:ln>
          <a:effectLst/>
        </p:spPr>
      </p:cxnSp>
      <p:sp>
        <p:nvSpPr>
          <p:cNvPr id="54" name="TextBox 53"/>
          <p:cNvSpPr txBox="1"/>
          <p:nvPr/>
        </p:nvSpPr>
        <p:spPr bwMode="ltGray">
          <a:xfrm>
            <a:off x="579257" y="953478"/>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i="1" dirty="0">
                <a:solidFill>
                  <a:srgbClr val="FF0000"/>
                </a:solidFill>
                <a:latin typeface="Calibri" pitchFamily="34" charset="0"/>
              </a:rPr>
              <a:t>Production</a:t>
            </a:r>
          </a:p>
        </p:txBody>
      </p:sp>
      <p:sp>
        <p:nvSpPr>
          <p:cNvPr id="56" name="TextBox 55"/>
          <p:cNvSpPr txBox="1"/>
          <p:nvPr/>
        </p:nvSpPr>
        <p:spPr bwMode="ltGray">
          <a:xfrm>
            <a:off x="1395302" y="956159"/>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Development</a:t>
            </a:r>
          </a:p>
        </p:txBody>
      </p:sp>
      <p:sp>
        <p:nvSpPr>
          <p:cNvPr id="57" name="TextBox 56"/>
          <p:cNvSpPr txBox="1"/>
          <p:nvPr/>
        </p:nvSpPr>
        <p:spPr bwMode="ltGray">
          <a:xfrm>
            <a:off x="2361963" y="982970"/>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QA</a:t>
            </a:r>
          </a:p>
        </p:txBody>
      </p:sp>
      <p:grpSp>
        <p:nvGrpSpPr>
          <p:cNvPr id="61" name="Group 60"/>
          <p:cNvGrpSpPr/>
          <p:nvPr/>
        </p:nvGrpSpPr>
        <p:grpSpPr>
          <a:xfrm>
            <a:off x="1874895" y="890062"/>
            <a:ext cx="4257784" cy="1956858"/>
            <a:chOff x="1874895" y="890062"/>
            <a:chExt cx="4257784" cy="1956858"/>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0010" y="1275522"/>
              <a:ext cx="506403" cy="620440"/>
            </a:xfrm>
            <a:prstGeom prst="rect">
              <a:avLst/>
            </a:prstGeom>
          </p:spPr>
        </p:pic>
        <p:pic>
          <p:nvPicPr>
            <p:cNvPr id="72" name="Picture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838" y="1275522"/>
              <a:ext cx="506403" cy="620440"/>
            </a:xfrm>
            <a:prstGeom prst="rect">
              <a:avLst/>
            </a:prstGeom>
          </p:spPr>
        </p:pic>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182" y="1275522"/>
              <a:ext cx="506403" cy="620440"/>
            </a:xfrm>
            <a:prstGeom prst="rect">
              <a:avLst/>
            </a:prstGeom>
          </p:spPr>
        </p:pic>
        <p:sp>
          <p:nvSpPr>
            <p:cNvPr id="74" name="TextBox 73"/>
            <p:cNvSpPr txBox="1"/>
            <p:nvPr/>
          </p:nvSpPr>
          <p:spPr bwMode="ltGray">
            <a:xfrm>
              <a:off x="2935485" y="890062"/>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Decision</a:t>
              </a:r>
              <a:br>
                <a:rPr lang="en-US" sz="1100" dirty="0">
                  <a:solidFill>
                    <a:srgbClr val="000000"/>
                  </a:solidFill>
                  <a:latin typeface="Calibri" pitchFamily="34" charset="0"/>
                </a:rPr>
              </a:br>
              <a:r>
                <a:rPr lang="en-US" sz="1100" dirty="0">
                  <a:solidFill>
                    <a:srgbClr val="000000"/>
                  </a:solidFill>
                  <a:latin typeface="Calibri" pitchFamily="34" charset="0"/>
                </a:rPr>
                <a:t>Support</a:t>
              </a:r>
            </a:p>
          </p:txBody>
        </p:sp>
        <p:sp>
          <p:nvSpPr>
            <p:cNvPr id="75" name="TextBox 74"/>
            <p:cNvSpPr txBox="1"/>
            <p:nvPr/>
          </p:nvSpPr>
          <p:spPr bwMode="ltGray">
            <a:xfrm>
              <a:off x="3700420" y="973454"/>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Reporting</a:t>
              </a:r>
            </a:p>
          </p:txBody>
        </p:sp>
        <p:sp>
          <p:nvSpPr>
            <p:cNvPr id="76" name="TextBox 75"/>
            <p:cNvSpPr txBox="1"/>
            <p:nvPr/>
          </p:nvSpPr>
          <p:spPr bwMode="ltGray">
            <a:xfrm>
              <a:off x="4455600" y="974844"/>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Training</a:t>
              </a:r>
            </a:p>
          </p:txBody>
        </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040" y="1275522"/>
              <a:ext cx="506403" cy="620440"/>
            </a:xfrm>
            <a:prstGeom prst="rect">
              <a:avLst/>
            </a:prstGeom>
          </p:spPr>
        </p:pic>
        <p:sp>
          <p:nvSpPr>
            <p:cNvPr id="78" name="TextBox 77"/>
            <p:cNvSpPr txBox="1"/>
            <p:nvPr/>
          </p:nvSpPr>
          <p:spPr bwMode="ltGray">
            <a:xfrm>
              <a:off x="5125802" y="991890"/>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Demo</a:t>
              </a:r>
            </a:p>
          </p:txBody>
        </p:sp>
        <p:cxnSp>
          <p:nvCxnSpPr>
            <p:cNvPr id="79" name="Straight Arrow Connector 78"/>
            <p:cNvCxnSpPr>
              <a:stCxn id="41" idx="0"/>
              <a:endCxn id="73" idx="2"/>
            </p:cNvCxnSpPr>
            <p:nvPr/>
          </p:nvCxnSpPr>
          <p:spPr bwMode="auto">
            <a:xfrm flipV="1">
              <a:off x="1874895" y="1895962"/>
              <a:ext cx="1532489" cy="950958"/>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80" name="Straight Arrow Connector 79"/>
            <p:cNvCxnSpPr>
              <a:stCxn id="41" idx="0"/>
            </p:cNvCxnSpPr>
            <p:nvPr/>
          </p:nvCxnSpPr>
          <p:spPr bwMode="auto">
            <a:xfrm flipV="1">
              <a:off x="1874895" y="1889168"/>
              <a:ext cx="2330272" cy="957752"/>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81" name="Straight Arrow Connector 80"/>
            <p:cNvCxnSpPr>
              <a:stCxn id="41" idx="0"/>
            </p:cNvCxnSpPr>
            <p:nvPr/>
          </p:nvCxnSpPr>
          <p:spPr bwMode="auto">
            <a:xfrm flipV="1">
              <a:off x="1874895" y="1900968"/>
              <a:ext cx="3084425" cy="945952"/>
            </a:xfrm>
            <a:prstGeom prst="straightConnector1">
              <a:avLst/>
            </a:prstGeom>
            <a:solidFill>
              <a:schemeClr val="accent1"/>
            </a:solidFill>
            <a:ln w="19050" cap="flat" cmpd="sng" algn="ctr">
              <a:solidFill>
                <a:srgbClr val="60DF00"/>
              </a:solidFill>
              <a:prstDash val="solid"/>
              <a:round/>
              <a:headEnd type="triangle"/>
              <a:tailEnd type="triangle"/>
            </a:ln>
            <a:effectLst/>
          </p:spPr>
        </p:cxnSp>
        <p:cxnSp>
          <p:nvCxnSpPr>
            <p:cNvPr id="82" name="Straight Arrow Connector 81"/>
            <p:cNvCxnSpPr>
              <a:stCxn id="41" idx="0"/>
              <a:endCxn id="77" idx="2"/>
            </p:cNvCxnSpPr>
            <p:nvPr/>
          </p:nvCxnSpPr>
          <p:spPr bwMode="auto">
            <a:xfrm flipV="1">
              <a:off x="1874895" y="1895962"/>
              <a:ext cx="3754347" cy="950958"/>
            </a:xfrm>
            <a:prstGeom prst="straightConnector1">
              <a:avLst/>
            </a:prstGeom>
            <a:solidFill>
              <a:schemeClr val="accent1"/>
            </a:solidFill>
            <a:ln w="19050" cap="flat" cmpd="sng" algn="ctr">
              <a:solidFill>
                <a:srgbClr val="60DF00"/>
              </a:solidFill>
              <a:prstDash val="solid"/>
              <a:round/>
              <a:headEnd type="triangle"/>
              <a:tailEnd type="triangle"/>
            </a:ln>
            <a:effectLst/>
          </p:spPr>
        </p:cxnSp>
      </p:grpSp>
    </p:spTree>
    <p:extLst>
      <p:ext uri="{BB962C8B-B14F-4D97-AF65-F5344CB8AC3E}">
        <p14:creationId xmlns:p14="http://schemas.microsoft.com/office/powerpoint/2010/main" val="3952643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Management</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27</a:t>
            </a:fld>
            <a:endParaRPr lang="en-US" dirty="0"/>
          </a:p>
        </p:txBody>
      </p:sp>
      <p:sp>
        <p:nvSpPr>
          <p:cNvPr id="7" name="TextBox 6"/>
          <p:cNvSpPr txBox="1"/>
          <p:nvPr/>
        </p:nvSpPr>
        <p:spPr bwMode="ltGray">
          <a:xfrm>
            <a:off x="6324600" y="971550"/>
            <a:ext cx="1524000" cy="688467"/>
          </a:xfrm>
          <a:prstGeom prst="rect">
            <a:avLst/>
          </a:prstGeom>
          <a:noFill/>
          <a:ln w="28575">
            <a:solidFill>
              <a:schemeClr val="bg1"/>
            </a:solidFill>
            <a:miter lim="800000"/>
            <a:headEnd/>
            <a:tailEnd/>
          </a:ln>
        </p:spPr>
        <p:txBody>
          <a:bodyPr wrap="none" lIns="91419" tIns="45710" rIns="91419" bIns="45710" rtlCol="0" anchor="t" anchorCtr="0">
            <a:noAutofit/>
          </a:bodyPr>
          <a:lstStyle/>
          <a:p>
            <a:pPr marL="285750" indent="-285750" algn="l">
              <a:lnSpc>
                <a:spcPct val="90000"/>
              </a:lnSpc>
              <a:spcBef>
                <a:spcPts val="0"/>
              </a:spcBef>
              <a:spcAft>
                <a:spcPts val="800"/>
              </a:spcAft>
              <a:buFont typeface="Wingdings" panose="05000000000000000000" pitchFamily="2" charset="2"/>
              <a:buChar char="ü"/>
            </a:pPr>
            <a:r>
              <a:rPr lang="en-US" sz="1050" dirty="0">
                <a:solidFill>
                  <a:schemeClr val="bg1"/>
                </a:solidFill>
                <a:latin typeface="Calibri" pitchFamily="34" charset="0"/>
              </a:rPr>
              <a:t>Web-Based UI</a:t>
            </a:r>
          </a:p>
          <a:p>
            <a:pPr marL="285750" indent="-285750" algn="l">
              <a:lnSpc>
                <a:spcPct val="90000"/>
              </a:lnSpc>
              <a:spcBef>
                <a:spcPts val="0"/>
              </a:spcBef>
              <a:spcAft>
                <a:spcPts val="800"/>
              </a:spcAft>
              <a:buFont typeface="Wingdings" panose="05000000000000000000" pitchFamily="2" charset="2"/>
              <a:buChar char="ü"/>
            </a:pPr>
            <a:r>
              <a:rPr lang="en-US" sz="1050" dirty="0">
                <a:solidFill>
                  <a:schemeClr val="bg1"/>
                </a:solidFill>
                <a:latin typeface="Calibri" pitchFamily="34" charset="0"/>
              </a:rPr>
              <a:t>REST API</a:t>
            </a:r>
          </a:p>
          <a:p>
            <a:pPr marL="285750" indent="-285750" algn="l">
              <a:lnSpc>
                <a:spcPct val="90000"/>
              </a:lnSpc>
              <a:spcBef>
                <a:spcPts val="0"/>
              </a:spcBef>
              <a:spcAft>
                <a:spcPts val="800"/>
              </a:spcAft>
              <a:buFont typeface="Wingdings" panose="05000000000000000000" pitchFamily="2" charset="2"/>
              <a:buChar char="ü"/>
            </a:pPr>
            <a:r>
              <a:rPr lang="en-US" sz="1050" dirty="0">
                <a:solidFill>
                  <a:schemeClr val="bg1"/>
                </a:solidFill>
                <a:latin typeface="Calibri" pitchFamily="34" charset="0"/>
              </a:rPr>
              <a:t>SNMP</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76" y="1816101"/>
            <a:ext cx="4485624" cy="2907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939300"/>
            <a:ext cx="4649350" cy="3232650"/>
          </a:xfrm>
          <a:prstGeom prst="rect">
            <a:avLst/>
          </a:prstGeom>
        </p:spPr>
      </p:pic>
    </p:spTree>
    <p:extLst>
      <p:ext uri="{BB962C8B-B14F-4D97-AF65-F5344CB8AC3E}">
        <p14:creationId xmlns:p14="http://schemas.microsoft.com/office/powerpoint/2010/main" val="3083766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P</a:t>
            </a:r>
            <a:r>
              <a:rPr lang="en-US" sz="2800" dirty="0"/>
              <a:t>avilion: Next-Generation Storage</a:t>
            </a:r>
            <a:endParaRPr lang="en-US" sz="2900" dirty="0"/>
          </a:p>
        </p:txBody>
      </p:sp>
      <p:sp>
        <p:nvSpPr>
          <p:cNvPr id="2" name="Content Placeholder 1"/>
          <p:cNvSpPr>
            <a:spLocks noGrp="1"/>
          </p:cNvSpPr>
          <p:nvPr>
            <p:ph idx="1"/>
          </p:nvPr>
        </p:nvSpPr>
        <p:spPr>
          <a:xfrm>
            <a:off x="76200" y="865018"/>
            <a:ext cx="9067800" cy="3521746"/>
          </a:xfrm>
        </p:spPr>
        <p:txBody>
          <a:bodyPr>
            <a:noAutofit/>
          </a:bodyPr>
          <a:lstStyle/>
          <a:p>
            <a:pPr lvl="0">
              <a:buFont typeface="Wingdings" panose="05000000000000000000" pitchFamily="2" charset="2"/>
              <a:buChar char="Ø"/>
            </a:pPr>
            <a:r>
              <a:rPr lang="en-US" sz="1800" dirty="0">
                <a:solidFill>
                  <a:srgbClr val="E0991A"/>
                </a:solidFill>
              </a:rPr>
              <a:t>Game-Changing Class of Storage</a:t>
            </a:r>
          </a:p>
          <a:p>
            <a:pPr lvl="1">
              <a:buSzPct val="125000"/>
              <a:buFont typeface="Wingdings" panose="05000000000000000000" pitchFamily="2" charset="2"/>
              <a:buChar char=""/>
            </a:pPr>
            <a:r>
              <a:rPr lang="en-US" sz="1400" dirty="0">
                <a:solidFill>
                  <a:schemeClr val="bg1"/>
                </a:solidFill>
              </a:rPr>
              <a:t>20x the performance, 10x better latency, and 4x the density of a traditional All Flash Array.</a:t>
            </a:r>
          </a:p>
          <a:p>
            <a:pPr lvl="0">
              <a:buFont typeface="Wingdings" panose="05000000000000000000" pitchFamily="2" charset="2"/>
              <a:buChar char="Ø"/>
            </a:pPr>
            <a:r>
              <a:rPr lang="en-US" sz="1800" dirty="0">
                <a:solidFill>
                  <a:srgbClr val="E0991A"/>
                </a:solidFill>
              </a:rPr>
              <a:t>Record-breaking Scalability</a:t>
            </a:r>
          </a:p>
          <a:p>
            <a:pPr lvl="1">
              <a:buClr>
                <a:schemeClr val="bg1"/>
              </a:buClr>
              <a:buFont typeface="Wingdings" panose="05000000000000000000" pitchFamily="2" charset="2"/>
              <a:buChar char="ü"/>
            </a:pPr>
            <a:r>
              <a:rPr lang="en-US" sz="1800" dirty="0">
                <a:solidFill>
                  <a:srgbClr val="E0991A"/>
                </a:solidFill>
              </a:rPr>
              <a:t> </a:t>
            </a:r>
            <a:r>
              <a:rPr lang="en-US" sz="1400" dirty="0">
                <a:solidFill>
                  <a:schemeClr val="bg1"/>
                </a:solidFill>
              </a:rPr>
              <a:t>Up to 40 x 40 Gbe ports in a 4U appliance, all delivering full bandwidth storage performance.  </a:t>
            </a:r>
          </a:p>
          <a:p>
            <a:pPr lvl="0">
              <a:buFont typeface="Wingdings" panose="05000000000000000000" pitchFamily="2" charset="2"/>
              <a:buChar char="Ø"/>
            </a:pPr>
            <a:r>
              <a:rPr lang="en-US" sz="1800" dirty="0">
                <a:solidFill>
                  <a:srgbClr val="E0991A"/>
                </a:solidFill>
              </a:rPr>
              <a:t>Reliability</a:t>
            </a:r>
          </a:p>
          <a:p>
            <a:pPr lvl="1">
              <a:buClr>
                <a:schemeClr val="bg1"/>
              </a:buClr>
              <a:buFont typeface="Wingdings" panose="05000000000000000000" pitchFamily="2" charset="2"/>
              <a:buChar char="ü"/>
            </a:pPr>
            <a:r>
              <a:rPr lang="en-US" sz="1800" dirty="0">
                <a:solidFill>
                  <a:srgbClr val="E0991A"/>
                </a:solidFill>
              </a:rPr>
              <a:t> </a:t>
            </a:r>
            <a:r>
              <a:rPr lang="en-US" sz="1400" dirty="0">
                <a:solidFill>
                  <a:schemeClr val="bg1"/>
                </a:solidFill>
              </a:rPr>
              <a:t>No Single Point of Failure.  Erasure Coding. 6 x 9s Availability.</a:t>
            </a:r>
          </a:p>
          <a:p>
            <a:pPr lvl="0">
              <a:buFont typeface="Wingdings" panose="05000000000000000000" pitchFamily="2" charset="2"/>
              <a:buChar char="Ø"/>
            </a:pPr>
            <a:r>
              <a:rPr lang="en-US" sz="1800" dirty="0">
                <a:solidFill>
                  <a:srgbClr val="E0991A"/>
                </a:solidFill>
              </a:rPr>
              <a:t>Scale in Multiple Dimensions </a:t>
            </a:r>
          </a:p>
          <a:p>
            <a:pPr lvl="1">
              <a:buFont typeface="Wingdings" panose="05000000000000000000" pitchFamily="2" charset="2"/>
              <a:buChar char="ü"/>
            </a:pPr>
            <a:r>
              <a:rPr lang="en-US" sz="1400" dirty="0">
                <a:solidFill>
                  <a:schemeClr val="bg1"/>
                </a:solidFill>
              </a:rPr>
              <a:t>Performance, Capacity (up to 460 TB in 4U), or both</a:t>
            </a:r>
          </a:p>
          <a:p>
            <a:pPr lvl="0">
              <a:buFont typeface="Wingdings" panose="05000000000000000000" pitchFamily="2" charset="2"/>
              <a:buChar char="Ø"/>
            </a:pPr>
            <a:r>
              <a:rPr lang="en-US" sz="1800" dirty="0">
                <a:solidFill>
                  <a:srgbClr val="E0991A"/>
                </a:solidFill>
              </a:rPr>
              <a:t>Ease of Deployment</a:t>
            </a:r>
          </a:p>
          <a:p>
            <a:pPr lvl="1">
              <a:buFont typeface="Wingdings" panose="05000000000000000000" pitchFamily="2" charset="2"/>
              <a:buChar char="ü"/>
            </a:pPr>
            <a:r>
              <a:rPr lang="en-US" sz="1400" dirty="0">
                <a:solidFill>
                  <a:schemeClr val="bg1"/>
                </a:solidFill>
              </a:rPr>
              <a:t>Standard Ethernet Connectivity.  No custom, host-side hardware required.  Leverages standards-based </a:t>
            </a:r>
            <a:r>
              <a:rPr lang="en-US" sz="1400" dirty="0" err="1">
                <a:solidFill>
                  <a:schemeClr val="bg1"/>
                </a:solidFill>
              </a:rPr>
              <a:t>NVMe</a:t>
            </a:r>
            <a:r>
              <a:rPr lang="en-US" sz="1400" dirty="0">
                <a:solidFill>
                  <a:schemeClr val="bg1"/>
                </a:solidFill>
              </a:rPr>
              <a:t>-over-fabrics protocol.  Thin-Provisioned </a:t>
            </a:r>
            <a:r>
              <a:rPr lang="en-US" sz="1400" dirty="0" err="1">
                <a:solidFill>
                  <a:schemeClr val="bg1"/>
                </a:solidFill>
              </a:rPr>
              <a:t>NVMe</a:t>
            </a:r>
            <a:r>
              <a:rPr lang="en-US" sz="1400" dirty="0">
                <a:solidFill>
                  <a:schemeClr val="bg1"/>
                </a:solidFill>
              </a:rPr>
              <a:t> Volumes presented on each host.   QOS/SLA policies per-volume.</a:t>
            </a:r>
          </a:p>
          <a:p>
            <a:pPr marL="616050" lvl="1" indent="-216000" defTabSz="914400">
              <a:spcBef>
                <a:spcPts val="500"/>
              </a:spcBef>
              <a:spcAft>
                <a:spcPts val="300"/>
              </a:spcAft>
              <a:buSzPct val="100000"/>
              <a:defRPr sz="1800">
                <a:solidFill>
                  <a:srgbClr val="000000"/>
                </a:solidFill>
              </a:defRPr>
            </a:pPr>
            <a:endParaRPr lang="en-US" sz="200" b="1" dirty="0">
              <a:solidFill>
                <a:srgbClr val="99381F"/>
              </a:solidFill>
            </a:endParaRPr>
          </a:p>
          <a:p>
            <a:pPr marL="0" indent="0" defTabSz="914400">
              <a:spcBef>
                <a:spcPts val="500"/>
              </a:spcBef>
              <a:spcAft>
                <a:spcPts val="300"/>
              </a:spcAft>
              <a:buSzPct val="100000"/>
              <a:buNone/>
              <a:defRPr sz="1800">
                <a:solidFill>
                  <a:srgbClr val="000000"/>
                </a:solidFill>
              </a:defRPr>
            </a:pPr>
            <a:endParaRPr lang="en-US" sz="300" dirty="0"/>
          </a:p>
          <a:p>
            <a:pPr marL="453600" lvl="1" indent="-212400">
              <a:buClr>
                <a:srgbClr val="99381F"/>
              </a:buClr>
              <a:buSzPct val="100000"/>
              <a:defRPr sz="1800">
                <a:solidFill>
                  <a:srgbClr val="000000"/>
                </a:solidFill>
              </a:defRPr>
            </a:pPr>
            <a:endParaRPr lang="en-US" sz="1600" dirty="0">
              <a:solidFill>
                <a:srgbClr val="000000"/>
              </a:solidFill>
            </a:endParaRPr>
          </a:p>
          <a:p>
            <a:pPr marL="241200" lvl="1" indent="0">
              <a:buClr>
                <a:srgbClr val="99381F"/>
              </a:buClr>
              <a:buSzPct val="100000"/>
              <a:buNone/>
              <a:defRPr sz="1800">
                <a:solidFill>
                  <a:srgbClr val="000000"/>
                </a:solidFill>
              </a:defRPr>
            </a:pPr>
            <a:endParaRPr lang="en-US" sz="1600" dirty="0">
              <a:solidFill>
                <a:srgbClr val="000000"/>
              </a:solidFill>
            </a:endParaRPr>
          </a:p>
        </p:txBody>
      </p:sp>
      <p:sp>
        <p:nvSpPr>
          <p:cNvPr id="7"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Pavilion Data Systems™ Confidential</a:t>
            </a:r>
          </a:p>
        </p:txBody>
      </p:sp>
      <p:sp>
        <p:nvSpPr>
          <p:cNvPr id="8"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9118" y="2419350"/>
            <a:ext cx="3117803" cy="1577378"/>
          </a:xfrm>
          <a:prstGeom prst="rect">
            <a:avLst/>
          </a:prstGeom>
        </p:spPr>
      </p:pic>
    </p:spTree>
    <p:extLst>
      <p:ext uri="{BB962C8B-B14F-4D97-AF65-F5344CB8AC3E}">
        <p14:creationId xmlns:p14="http://schemas.microsoft.com/office/powerpoint/2010/main" val="3906968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29</a:t>
            </a:fld>
            <a:endParaRPr lang="en-US" dirty="0"/>
          </a:p>
        </p:txBody>
      </p:sp>
      <p:sp>
        <p:nvSpPr>
          <p:cNvPr id="3" name="Title 2"/>
          <p:cNvSpPr>
            <a:spLocks noGrp="1"/>
          </p:cNvSpPr>
          <p:nvPr>
            <p:ph type="ctrTitle"/>
          </p:nvPr>
        </p:nvSpPr>
        <p:spPr>
          <a:xfrm>
            <a:off x="751915" y="2190750"/>
            <a:ext cx="7772400" cy="685800"/>
          </a:xfrm>
        </p:spPr>
        <p:txBody>
          <a:bodyPr/>
          <a:lstStyle/>
          <a:p>
            <a:r>
              <a:rPr lang="en-US" dirty="0"/>
              <a:t>Target Applications</a:t>
            </a:r>
            <a:br>
              <a:rPr lang="en-US" dirty="0"/>
            </a:br>
            <a:endParaRPr lang="en-US" sz="2800" dirty="0"/>
          </a:p>
        </p:txBody>
      </p:sp>
    </p:spTree>
    <p:extLst>
      <p:ext uri="{BB962C8B-B14F-4D97-AF65-F5344CB8AC3E}">
        <p14:creationId xmlns:p14="http://schemas.microsoft.com/office/powerpoint/2010/main" val="233457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3</a:t>
            </a:fld>
            <a:endParaRPr lang="en-US" dirty="0"/>
          </a:p>
        </p:txBody>
      </p:sp>
      <p:sp>
        <p:nvSpPr>
          <p:cNvPr id="3" name="Title 2"/>
          <p:cNvSpPr>
            <a:spLocks noGrp="1"/>
          </p:cNvSpPr>
          <p:nvPr>
            <p:ph type="ctrTitle"/>
          </p:nvPr>
        </p:nvSpPr>
        <p:spPr>
          <a:xfrm>
            <a:off x="776496" y="2343150"/>
            <a:ext cx="7772400" cy="685800"/>
          </a:xfrm>
        </p:spPr>
        <p:txBody>
          <a:bodyPr/>
          <a:lstStyle/>
          <a:p>
            <a:r>
              <a:rPr lang="en-US" dirty="0"/>
              <a:t>Company Overview and Strategy</a:t>
            </a:r>
            <a:br>
              <a:rPr lang="en-US" dirty="0"/>
            </a:br>
            <a:endParaRPr lang="en-US" sz="2800" dirty="0"/>
          </a:p>
        </p:txBody>
      </p:sp>
    </p:spTree>
    <p:extLst>
      <p:ext uri="{BB962C8B-B14F-4D97-AF65-F5344CB8AC3E}">
        <p14:creationId xmlns:p14="http://schemas.microsoft.com/office/powerpoint/2010/main" val="2367030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 Digital Business Puts Pressure on Storage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30</a:t>
            </a:fld>
            <a:endParaRPr lang="en-US" dirty="0"/>
          </a:p>
        </p:txBody>
      </p:sp>
      <p:sp>
        <p:nvSpPr>
          <p:cNvPr id="3" name="Rectangle 2"/>
          <p:cNvSpPr/>
          <p:nvPr/>
        </p:nvSpPr>
        <p:spPr bwMode="auto">
          <a:xfrm>
            <a:off x="3646104" y="2151885"/>
            <a:ext cx="1213344" cy="1195703"/>
          </a:xfrm>
          <a:prstGeom prst="rect">
            <a:avLst/>
          </a:prstGeom>
          <a:solidFill>
            <a:schemeClr val="accent2">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effectLst/>
                <a:latin typeface="+mn-lt"/>
              </a:rPr>
              <a:t>STORAGE </a:t>
            </a:r>
            <a:r>
              <a:rPr kumimoji="0" lang="en-US" sz="1400" i="0" u="none" strike="noStrike" cap="none" normalizeH="0" baseline="0" dirty="0">
                <a:ln>
                  <a:noFill/>
                </a:ln>
                <a:effectLst/>
                <a:latin typeface="+mn-lt"/>
              </a:rPr>
              <a:t>under </a:t>
            </a:r>
            <a:r>
              <a:rPr kumimoji="0" lang="en-US" sz="1400" b="1" i="0" u="none" strike="noStrike" cap="none" normalizeH="0" baseline="0" dirty="0">
                <a:ln>
                  <a:noFill/>
                </a:ln>
                <a:effectLst/>
                <a:latin typeface="+mn-lt"/>
              </a:rPr>
              <a:t>PRESSURE</a:t>
            </a:r>
          </a:p>
        </p:txBody>
      </p:sp>
      <p:grpSp>
        <p:nvGrpSpPr>
          <p:cNvPr id="13" name="Group 12"/>
          <p:cNvGrpSpPr/>
          <p:nvPr/>
        </p:nvGrpSpPr>
        <p:grpSpPr>
          <a:xfrm>
            <a:off x="4435088" y="1101116"/>
            <a:ext cx="1054457" cy="1050769"/>
            <a:chOff x="4720843" y="1600200"/>
            <a:chExt cx="860881" cy="803564"/>
          </a:xfrm>
        </p:grpSpPr>
        <p:sp>
          <p:nvSpPr>
            <p:cNvPr id="10" name="Arrow: Bent 9"/>
            <p:cNvSpPr/>
            <p:nvPr/>
          </p:nvSpPr>
          <p:spPr bwMode="auto">
            <a:xfrm>
              <a:off x="4759037" y="1600200"/>
              <a:ext cx="748145" cy="803564"/>
            </a:xfrm>
            <a:prstGeom prst="bentArrow">
              <a:avLst>
                <a:gd name="adj1" fmla="val 25000"/>
                <a:gd name="adj2" fmla="val 25000"/>
                <a:gd name="adj3" fmla="val 0"/>
                <a:gd name="adj4" fmla="val 33565"/>
              </a:avLst>
            </a:prstGeom>
            <a:solidFill>
              <a:schemeClr val="tx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 name="Rectangle 10"/>
            <p:cNvSpPr/>
            <p:nvPr/>
          </p:nvSpPr>
          <p:spPr bwMode="auto">
            <a:xfrm>
              <a:off x="5507182" y="1662546"/>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2" name="Rectangle 11"/>
            <p:cNvSpPr/>
            <p:nvPr/>
          </p:nvSpPr>
          <p:spPr bwMode="auto">
            <a:xfrm rot="5400000">
              <a:off x="4814654" y="2250440"/>
              <a:ext cx="59513" cy="247135"/>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sp>
        <p:nvSpPr>
          <p:cNvPr id="14" name="Rectangle 13"/>
          <p:cNvSpPr/>
          <p:nvPr/>
        </p:nvSpPr>
        <p:spPr bwMode="auto">
          <a:xfrm>
            <a:off x="5489544" y="929147"/>
            <a:ext cx="769736" cy="807907"/>
          </a:xfrm>
          <a:prstGeom prst="rect">
            <a:avLst/>
          </a:prstGeom>
          <a:solidFill>
            <a:schemeClr val="accent6">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i="0" u="none" strike="noStrike" cap="none" normalizeH="0" baseline="0" dirty="0">
                <a:ln>
                  <a:noFill/>
                </a:ln>
                <a:effectLst/>
                <a:latin typeface="+mn-lt"/>
              </a:rPr>
              <a:t>Networks Getting Faster</a:t>
            </a:r>
          </a:p>
        </p:txBody>
      </p:sp>
      <p:grpSp>
        <p:nvGrpSpPr>
          <p:cNvPr id="19" name="Group 18"/>
          <p:cNvGrpSpPr/>
          <p:nvPr/>
        </p:nvGrpSpPr>
        <p:grpSpPr>
          <a:xfrm>
            <a:off x="2612564" y="2167123"/>
            <a:ext cx="1033540" cy="510929"/>
            <a:chOff x="3232896" y="2415417"/>
            <a:chExt cx="843804" cy="390727"/>
          </a:xfrm>
        </p:grpSpPr>
        <p:sp>
          <p:nvSpPr>
            <p:cNvPr id="18" name="Arrow: Right 17"/>
            <p:cNvSpPr/>
            <p:nvPr/>
          </p:nvSpPr>
          <p:spPr bwMode="auto">
            <a:xfrm>
              <a:off x="3288802" y="2415417"/>
              <a:ext cx="750627" cy="390727"/>
            </a:xfrm>
            <a:prstGeom prst="rightArrow">
              <a:avLst>
                <a:gd name="adj1" fmla="val 50000"/>
                <a:gd name="adj2" fmla="val 0"/>
              </a:avLst>
            </a:prstGeom>
            <a:solidFill>
              <a:schemeClr val="tx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0" name="Rectangle 19"/>
            <p:cNvSpPr/>
            <p:nvPr/>
          </p:nvSpPr>
          <p:spPr bwMode="auto">
            <a:xfrm>
              <a:off x="4002158" y="2483686"/>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1" name="Rectangle 20"/>
            <p:cNvSpPr/>
            <p:nvPr/>
          </p:nvSpPr>
          <p:spPr bwMode="auto">
            <a:xfrm>
              <a:off x="3232896" y="2483521"/>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pic>
        <p:nvPicPr>
          <p:cNvPr id="24" name="Picture 23"/>
          <p:cNvPicPr>
            <a:picLocks noChangeAspect="1"/>
          </p:cNvPicPr>
          <p:nvPr/>
        </p:nvPicPr>
        <p:blipFill>
          <a:blip r:embed="rId2"/>
          <a:stretch>
            <a:fillRect/>
          </a:stretch>
        </p:blipFill>
        <p:spPr>
          <a:xfrm>
            <a:off x="2885993" y="1168715"/>
            <a:ext cx="794943" cy="1127744"/>
          </a:xfrm>
          <a:prstGeom prst="rect">
            <a:avLst/>
          </a:prstGeom>
        </p:spPr>
      </p:pic>
      <p:pic>
        <p:nvPicPr>
          <p:cNvPr id="25" name="Picture 24"/>
          <p:cNvPicPr>
            <a:picLocks noChangeAspect="1"/>
          </p:cNvPicPr>
          <p:nvPr/>
        </p:nvPicPr>
        <p:blipFill>
          <a:blip r:embed="rId3"/>
          <a:stretch>
            <a:fillRect/>
          </a:stretch>
        </p:blipFill>
        <p:spPr>
          <a:xfrm>
            <a:off x="3787648" y="1737054"/>
            <a:ext cx="310855" cy="414831"/>
          </a:xfrm>
          <a:prstGeom prst="rect">
            <a:avLst/>
          </a:prstGeom>
        </p:spPr>
      </p:pic>
      <p:sp>
        <p:nvSpPr>
          <p:cNvPr id="27" name="Rectangle 26"/>
          <p:cNvSpPr/>
          <p:nvPr/>
        </p:nvSpPr>
        <p:spPr bwMode="auto">
          <a:xfrm>
            <a:off x="1843548" y="1983191"/>
            <a:ext cx="769736" cy="807907"/>
          </a:xfrm>
          <a:prstGeom prst="rect">
            <a:avLst/>
          </a:prstGeom>
          <a:solidFill>
            <a:schemeClr val="accent6">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i="0" u="none" strike="noStrike" cap="none" normalizeH="0" baseline="0" dirty="0">
                <a:ln>
                  <a:noFill/>
                </a:ln>
                <a:effectLst/>
                <a:latin typeface="+mn-lt"/>
              </a:rPr>
              <a:t>New</a:t>
            </a:r>
            <a:r>
              <a:rPr kumimoji="0" lang="en-US" sz="800" i="0" u="none" strike="noStrike" cap="none" normalizeH="0" dirty="0">
                <a:ln>
                  <a:noFill/>
                </a:ln>
                <a:effectLst/>
                <a:latin typeface="+mn-lt"/>
              </a:rPr>
              <a:t> Business Expectations</a:t>
            </a:r>
            <a:endParaRPr kumimoji="0" lang="en-US" sz="800" i="0" u="none" strike="noStrike" cap="none" normalizeH="0" baseline="0" dirty="0">
              <a:ln>
                <a:noFill/>
              </a:ln>
              <a:effectLst/>
              <a:latin typeface="+mn-lt"/>
            </a:endParaRPr>
          </a:p>
        </p:txBody>
      </p:sp>
      <p:grpSp>
        <p:nvGrpSpPr>
          <p:cNvPr id="28" name="Group 27"/>
          <p:cNvGrpSpPr/>
          <p:nvPr/>
        </p:nvGrpSpPr>
        <p:grpSpPr>
          <a:xfrm>
            <a:off x="2602466" y="2767107"/>
            <a:ext cx="1054457" cy="1050769"/>
            <a:chOff x="4720843" y="1600200"/>
            <a:chExt cx="860881" cy="803564"/>
          </a:xfrm>
        </p:grpSpPr>
        <p:sp>
          <p:nvSpPr>
            <p:cNvPr id="29" name="Arrow: Bent 28"/>
            <p:cNvSpPr/>
            <p:nvPr/>
          </p:nvSpPr>
          <p:spPr bwMode="auto">
            <a:xfrm>
              <a:off x="4759037" y="1600200"/>
              <a:ext cx="748145" cy="803564"/>
            </a:xfrm>
            <a:prstGeom prst="bentArrow">
              <a:avLst>
                <a:gd name="adj1" fmla="val 25000"/>
                <a:gd name="adj2" fmla="val 25000"/>
                <a:gd name="adj3" fmla="val 0"/>
                <a:gd name="adj4" fmla="val 33565"/>
              </a:avLst>
            </a:prstGeom>
            <a:solidFill>
              <a:schemeClr val="tx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0" name="Rectangle 29"/>
            <p:cNvSpPr/>
            <p:nvPr/>
          </p:nvSpPr>
          <p:spPr bwMode="auto">
            <a:xfrm>
              <a:off x="5507182" y="1662546"/>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1" name="Rectangle 30"/>
            <p:cNvSpPr/>
            <p:nvPr/>
          </p:nvSpPr>
          <p:spPr bwMode="auto">
            <a:xfrm rot="5400000">
              <a:off x="4814654" y="2250440"/>
              <a:ext cx="59513" cy="247135"/>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32" name="Group 31"/>
          <p:cNvGrpSpPr/>
          <p:nvPr/>
        </p:nvGrpSpPr>
        <p:grpSpPr>
          <a:xfrm rot="16200000">
            <a:off x="4006281" y="3418321"/>
            <a:ext cx="1125719" cy="984252"/>
            <a:chOff x="4720843" y="1600200"/>
            <a:chExt cx="860881" cy="803564"/>
          </a:xfrm>
        </p:grpSpPr>
        <p:sp>
          <p:nvSpPr>
            <p:cNvPr id="33" name="Arrow: Bent 32"/>
            <p:cNvSpPr/>
            <p:nvPr/>
          </p:nvSpPr>
          <p:spPr bwMode="auto">
            <a:xfrm>
              <a:off x="4759037" y="1600200"/>
              <a:ext cx="748145" cy="803564"/>
            </a:xfrm>
            <a:prstGeom prst="bentArrow">
              <a:avLst>
                <a:gd name="adj1" fmla="val 25000"/>
                <a:gd name="adj2" fmla="val 25000"/>
                <a:gd name="adj3" fmla="val 0"/>
                <a:gd name="adj4" fmla="val 33565"/>
              </a:avLst>
            </a:prstGeom>
            <a:solidFill>
              <a:schemeClr val="tx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4" name="Rectangle 33"/>
            <p:cNvSpPr/>
            <p:nvPr/>
          </p:nvSpPr>
          <p:spPr bwMode="auto">
            <a:xfrm>
              <a:off x="5507182" y="1662546"/>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5" name="Rectangle 34"/>
            <p:cNvSpPr/>
            <p:nvPr/>
          </p:nvSpPr>
          <p:spPr bwMode="auto">
            <a:xfrm rot="5400000">
              <a:off x="4814654" y="2250440"/>
              <a:ext cx="59513" cy="247135"/>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36" name="Group 35"/>
          <p:cNvGrpSpPr/>
          <p:nvPr/>
        </p:nvGrpSpPr>
        <p:grpSpPr>
          <a:xfrm>
            <a:off x="4858728" y="2446991"/>
            <a:ext cx="1033540" cy="510929"/>
            <a:chOff x="3232896" y="2415417"/>
            <a:chExt cx="843804" cy="390727"/>
          </a:xfrm>
        </p:grpSpPr>
        <p:sp>
          <p:nvSpPr>
            <p:cNvPr id="37" name="Arrow: Right 36"/>
            <p:cNvSpPr/>
            <p:nvPr/>
          </p:nvSpPr>
          <p:spPr bwMode="auto">
            <a:xfrm>
              <a:off x="3288802" y="2415417"/>
              <a:ext cx="750627" cy="390727"/>
            </a:xfrm>
            <a:prstGeom prst="rightArrow">
              <a:avLst>
                <a:gd name="adj1" fmla="val 50000"/>
                <a:gd name="adj2" fmla="val 0"/>
              </a:avLst>
            </a:prstGeom>
            <a:solidFill>
              <a:schemeClr val="tx1">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8" name="Rectangle 37"/>
            <p:cNvSpPr/>
            <p:nvPr/>
          </p:nvSpPr>
          <p:spPr bwMode="auto">
            <a:xfrm>
              <a:off x="4002158" y="2483686"/>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9" name="Rectangle 38"/>
            <p:cNvSpPr/>
            <p:nvPr/>
          </p:nvSpPr>
          <p:spPr bwMode="auto">
            <a:xfrm>
              <a:off x="3232896" y="2483521"/>
              <a:ext cx="74542" cy="254518"/>
            </a:xfrm>
            <a:prstGeom prst="rect">
              <a:avLst/>
            </a:prstGeom>
            <a:solidFill>
              <a:schemeClr val="tx1">
                <a:lumMod val="6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pic>
        <p:nvPicPr>
          <p:cNvPr id="40" name="Picture 3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0309" y="3979372"/>
            <a:ext cx="476130" cy="503173"/>
          </a:xfrm>
          <a:prstGeom prst="rect">
            <a:avLst/>
          </a:prstGeom>
        </p:spPr>
      </p:pic>
      <p:pic>
        <p:nvPicPr>
          <p:cNvPr id="41" name="Picture 4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569070" y="2826793"/>
            <a:ext cx="476130" cy="503173"/>
          </a:xfrm>
          <a:prstGeom prst="rect">
            <a:avLst/>
          </a:prstGeom>
        </p:spPr>
      </p:pic>
      <p:sp>
        <p:nvSpPr>
          <p:cNvPr id="42" name="Rectangle 41"/>
          <p:cNvSpPr/>
          <p:nvPr/>
        </p:nvSpPr>
        <p:spPr bwMode="auto">
          <a:xfrm>
            <a:off x="2375129" y="3802884"/>
            <a:ext cx="769736" cy="807907"/>
          </a:xfrm>
          <a:prstGeom prst="rect">
            <a:avLst/>
          </a:prstGeom>
          <a:solidFill>
            <a:schemeClr val="accent6">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dirty="0">
                <a:latin typeface="+mn-lt"/>
              </a:rPr>
              <a:t>Host Processing Power Increasing</a:t>
            </a:r>
            <a:endParaRPr kumimoji="0" lang="en-US" sz="800" i="0" u="none" strike="noStrike" cap="none" normalizeH="0" baseline="0" dirty="0">
              <a:ln>
                <a:noFill/>
              </a:ln>
              <a:effectLst/>
              <a:latin typeface="+mn-lt"/>
            </a:endParaRPr>
          </a:p>
        </p:txBody>
      </p:sp>
      <p:sp>
        <p:nvSpPr>
          <p:cNvPr id="43" name="Rectangle 42"/>
          <p:cNvSpPr/>
          <p:nvPr/>
        </p:nvSpPr>
        <p:spPr bwMode="auto">
          <a:xfrm>
            <a:off x="5874412" y="2298501"/>
            <a:ext cx="769736" cy="807907"/>
          </a:xfrm>
          <a:prstGeom prst="rect">
            <a:avLst/>
          </a:prstGeom>
          <a:solidFill>
            <a:schemeClr val="accent6">
              <a:lumMod val="75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800" i="0" u="none" strike="noStrike" cap="none" normalizeH="0" baseline="0" dirty="0">
                <a:ln>
                  <a:noFill/>
                </a:ln>
                <a:effectLst/>
                <a:latin typeface="+mn-lt"/>
              </a:rPr>
              <a:t>Changing Application Needs</a:t>
            </a:r>
          </a:p>
        </p:txBody>
      </p:sp>
      <p:sp>
        <p:nvSpPr>
          <p:cNvPr id="44" name="Rectangle 43"/>
          <p:cNvSpPr/>
          <p:nvPr/>
        </p:nvSpPr>
        <p:spPr bwMode="auto">
          <a:xfrm>
            <a:off x="5061504" y="3889453"/>
            <a:ext cx="769736" cy="807907"/>
          </a:xfrm>
          <a:prstGeom prst="rect">
            <a:avLst/>
          </a:prstGeom>
          <a:solidFill>
            <a:schemeClr val="accent6">
              <a:lumMod val="5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800" dirty="0">
                <a:latin typeface="+mn-lt"/>
              </a:rPr>
              <a:t>Data Growth Accelerating</a:t>
            </a:r>
            <a:endParaRPr kumimoji="0" lang="en-US" sz="800" i="0" u="none" strike="noStrike" cap="none" normalizeH="0" baseline="0" dirty="0">
              <a:ln>
                <a:noFill/>
              </a:ln>
              <a:effectLst/>
              <a:latin typeface="+mn-lt"/>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90956" y="2454747"/>
            <a:ext cx="476130" cy="503173"/>
          </a:xfrm>
          <a:prstGeom prst="rect">
            <a:avLst/>
          </a:prstGeom>
        </p:spPr>
      </p:pic>
    </p:spTree>
    <p:extLst>
      <p:ext uri="{BB962C8B-B14F-4D97-AF65-F5344CB8AC3E}">
        <p14:creationId xmlns:p14="http://schemas.microsoft.com/office/powerpoint/2010/main" val="264968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nsurancemortgageforu.com/wp-content/uploads/2015/09/FHA-mortgage-insurance-cos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9991" y="1364830"/>
            <a:ext cx="1180579" cy="103300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5166717" y="1464926"/>
            <a:ext cx="3724002" cy="165987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lnSpcReduction="10000"/>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Increase utilization</a:t>
            </a:r>
          </a:p>
          <a:p>
            <a:pPr>
              <a:buFont typeface="Wingdings" panose="05000000000000000000" pitchFamily="2" charset="2"/>
              <a:buChar char="ü"/>
            </a:pPr>
            <a:r>
              <a:rPr lang="en-US" sz="1400" kern="0" dirty="0">
                <a:solidFill>
                  <a:schemeClr val="bg1"/>
                </a:solidFill>
              </a:rPr>
              <a:t>Reduce Physical Data Copies</a:t>
            </a:r>
          </a:p>
          <a:p>
            <a:pPr>
              <a:buFont typeface="Wingdings" panose="05000000000000000000" pitchFamily="2" charset="2"/>
              <a:buChar char="ü"/>
            </a:pPr>
            <a:r>
              <a:rPr lang="en-US" sz="1400" kern="0" dirty="0">
                <a:solidFill>
                  <a:schemeClr val="bg1"/>
                </a:solidFill>
              </a:rPr>
              <a:t>Reduce Software Licensing Costs</a:t>
            </a:r>
          </a:p>
          <a:p>
            <a:pPr>
              <a:buFont typeface="Wingdings" panose="05000000000000000000" pitchFamily="2" charset="2"/>
              <a:buChar char="ü"/>
            </a:pPr>
            <a:r>
              <a:rPr lang="en-US" sz="1400" kern="0" dirty="0">
                <a:solidFill>
                  <a:schemeClr val="bg1"/>
                </a:solidFill>
              </a:rPr>
              <a:t>Faster ROI</a:t>
            </a:r>
          </a:p>
          <a:p>
            <a:pPr>
              <a:buFont typeface="Wingdings" panose="05000000000000000000" pitchFamily="2" charset="2"/>
              <a:buChar char="ü"/>
            </a:pPr>
            <a:r>
              <a:rPr lang="en-US" sz="1400" kern="0" dirty="0">
                <a:solidFill>
                  <a:schemeClr val="bg1"/>
                </a:solidFill>
              </a:rPr>
              <a:t>Reduced Administrative Costs</a:t>
            </a:r>
          </a:p>
        </p:txBody>
      </p:sp>
      <p:pic>
        <p:nvPicPr>
          <p:cNvPr id="12" name="Picture 2" descr="http://yourpowerpro.com/wp-content/uploads/2014/05/Increase-Property-Value-Universal-Electrical-Services-Inc.-Commercial-U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5956" y="1836213"/>
            <a:ext cx="836044" cy="8613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Pavilion Benefits for Applications</a:t>
            </a:r>
          </a:p>
        </p:txBody>
      </p:sp>
      <p:sp>
        <p:nvSpPr>
          <p:cNvPr id="3" name="Content Placeholder 2"/>
          <p:cNvSpPr>
            <a:spLocks noGrp="1"/>
          </p:cNvSpPr>
          <p:nvPr>
            <p:ph idx="1"/>
          </p:nvPr>
        </p:nvSpPr>
        <p:spPr>
          <a:xfrm>
            <a:off x="1213741" y="927480"/>
            <a:ext cx="2196555" cy="457971"/>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normAutofit fontScale="92500" lnSpcReduction="20000"/>
          </a:bodyPr>
          <a:lstStyle/>
          <a:p>
            <a:pPr marL="0" indent="0" algn="ctr">
              <a:buNone/>
            </a:pPr>
            <a:r>
              <a:rPr lang="en-US" sz="1800" i="1" dirty="0">
                <a:solidFill>
                  <a:schemeClr val="tx1"/>
                </a:solidFill>
              </a:rPr>
              <a:t>High Performance &amp; Density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31</a:t>
            </a:fld>
            <a:endParaRPr lang="en-US" dirty="0"/>
          </a:p>
        </p:txBody>
      </p:sp>
      <p:sp>
        <p:nvSpPr>
          <p:cNvPr id="8" name="Content Placeholder 2"/>
          <p:cNvSpPr txBox="1">
            <a:spLocks/>
          </p:cNvSpPr>
          <p:nvPr/>
        </p:nvSpPr>
        <p:spPr bwMode="auto">
          <a:xfrm>
            <a:off x="227107" y="3356664"/>
            <a:ext cx="3803309" cy="1849444"/>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Avoid Information Downtime </a:t>
            </a:r>
          </a:p>
          <a:p>
            <a:pPr>
              <a:buFont typeface="Wingdings" panose="05000000000000000000" pitchFamily="2" charset="2"/>
              <a:buChar char="ü"/>
            </a:pPr>
            <a:r>
              <a:rPr lang="en-US" sz="1400" kern="0" dirty="0">
                <a:solidFill>
                  <a:schemeClr val="bg1"/>
                </a:solidFill>
              </a:rPr>
              <a:t>No Single Point of Failure</a:t>
            </a:r>
          </a:p>
          <a:p>
            <a:pPr>
              <a:buFont typeface="Wingdings" panose="05000000000000000000" pitchFamily="2" charset="2"/>
              <a:buChar char="ü"/>
            </a:pPr>
            <a:r>
              <a:rPr lang="en-US" sz="1400" kern="0" dirty="0">
                <a:solidFill>
                  <a:schemeClr val="bg1"/>
                </a:solidFill>
              </a:rPr>
              <a:t>Hot-Swappable components</a:t>
            </a:r>
          </a:p>
          <a:p>
            <a:pPr>
              <a:buFont typeface="Wingdings" panose="05000000000000000000" pitchFamily="2" charset="2"/>
              <a:buChar char="ü"/>
            </a:pPr>
            <a:r>
              <a:rPr lang="en-US" sz="1400" kern="0" dirty="0">
                <a:solidFill>
                  <a:schemeClr val="bg1"/>
                </a:solidFill>
              </a:rPr>
              <a:t>6x9s</a:t>
            </a:r>
            <a:br>
              <a:rPr lang="en-US" sz="1400" kern="0" dirty="0">
                <a:solidFill>
                  <a:schemeClr val="bg1"/>
                </a:solidFill>
              </a:rPr>
            </a:br>
            <a:endParaRPr lang="en-US" sz="1400" kern="0" dirty="0">
              <a:solidFill>
                <a:schemeClr val="bg1"/>
              </a:solidFill>
            </a:endParaRPr>
          </a:p>
        </p:txBody>
      </p:sp>
      <p:pic>
        <p:nvPicPr>
          <p:cNvPr id="10" name="Picture 2" descr="http://16315-presscdn-0-27.pagely.netdna-cdn.com/wp-content/uploads/2014/11/High_availability_24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95788" y="3583105"/>
            <a:ext cx="1254397" cy="94079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5171412" y="3693608"/>
            <a:ext cx="3739627" cy="950572"/>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Leverage High-Speed Logical Copies</a:t>
            </a:r>
          </a:p>
          <a:p>
            <a:pPr>
              <a:buFont typeface="Wingdings" panose="05000000000000000000" pitchFamily="2" charset="2"/>
              <a:buChar char="ü"/>
            </a:pPr>
            <a:r>
              <a:rPr lang="en-US" sz="1400" kern="0" dirty="0">
                <a:solidFill>
                  <a:schemeClr val="bg1"/>
                </a:solidFill>
              </a:rPr>
              <a:t>Concurrent Use of Data for Many Purposes</a:t>
            </a:r>
          </a:p>
          <a:p>
            <a:pPr>
              <a:buFont typeface="Wingdings" panose="05000000000000000000" pitchFamily="2" charset="2"/>
              <a:buChar char="ü"/>
            </a:pPr>
            <a:r>
              <a:rPr lang="en-US" sz="1400" kern="0" dirty="0">
                <a:solidFill>
                  <a:schemeClr val="bg1"/>
                </a:solidFill>
              </a:rPr>
              <a:t>Derive More Value from Data</a:t>
            </a:r>
          </a:p>
          <a:p>
            <a:pPr marL="0" indent="0">
              <a:buNone/>
            </a:pPr>
            <a:endParaRPr lang="en-US" sz="1400" kern="0" dirty="0">
              <a:solidFill>
                <a:schemeClr val="bg1"/>
              </a:solidFill>
            </a:endParaRPr>
          </a:p>
        </p:txBody>
      </p:sp>
      <p:sp>
        <p:nvSpPr>
          <p:cNvPr id="13" name="Content Placeholder 2"/>
          <p:cNvSpPr txBox="1">
            <a:spLocks/>
          </p:cNvSpPr>
          <p:nvPr/>
        </p:nvSpPr>
        <p:spPr bwMode="auto">
          <a:xfrm>
            <a:off x="227107" y="1484443"/>
            <a:ext cx="4153888" cy="173281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10X+ improvement in performance and latency vs. All-Flash Array</a:t>
            </a:r>
          </a:p>
          <a:p>
            <a:pPr>
              <a:buFont typeface="Wingdings" panose="05000000000000000000" pitchFamily="2" charset="2"/>
              <a:buChar char="ü"/>
            </a:pPr>
            <a:r>
              <a:rPr lang="en-US" sz="1400" kern="0" dirty="0">
                <a:solidFill>
                  <a:schemeClr val="bg1"/>
                </a:solidFill>
              </a:rPr>
              <a:t>10x+ more users for the same amount of</a:t>
            </a:r>
            <a:br>
              <a:rPr lang="en-US" sz="1400" kern="0" dirty="0">
                <a:solidFill>
                  <a:schemeClr val="bg1"/>
                </a:solidFill>
              </a:rPr>
            </a:br>
            <a:r>
              <a:rPr lang="en-US" sz="1400" kern="0" dirty="0">
                <a:solidFill>
                  <a:schemeClr val="bg1"/>
                </a:solidFill>
              </a:rPr>
              <a:t> infrastructure</a:t>
            </a:r>
          </a:p>
          <a:p>
            <a:pPr>
              <a:buFont typeface="Wingdings" panose="05000000000000000000" pitchFamily="2" charset="2"/>
              <a:buChar char="ü"/>
            </a:pPr>
            <a:r>
              <a:rPr lang="en-US" sz="1400" kern="0" dirty="0">
                <a:solidFill>
                  <a:schemeClr val="bg1"/>
                </a:solidFill>
              </a:rPr>
              <a:t>Better Decisions from a  larger data set</a:t>
            </a:r>
            <a:br>
              <a:rPr lang="en-US" sz="1400" kern="0" dirty="0">
                <a:solidFill>
                  <a:schemeClr val="bg1"/>
                </a:solidFill>
              </a:rPr>
            </a:br>
            <a:endParaRPr lang="en-US" sz="1400" kern="0" dirty="0">
              <a:solidFill>
                <a:schemeClr val="bg1"/>
              </a:solidFill>
            </a:endParaRPr>
          </a:p>
        </p:txBody>
      </p:sp>
      <p:sp>
        <p:nvSpPr>
          <p:cNvPr id="14" name="Content Placeholder 2"/>
          <p:cNvSpPr txBox="1">
            <a:spLocks/>
          </p:cNvSpPr>
          <p:nvPr/>
        </p:nvSpPr>
        <p:spPr bwMode="auto">
          <a:xfrm>
            <a:off x="5942950" y="927480"/>
            <a:ext cx="2196555" cy="45797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Reduce Costs</a:t>
            </a:r>
          </a:p>
        </p:txBody>
      </p:sp>
      <p:sp>
        <p:nvSpPr>
          <p:cNvPr id="15" name="Content Placeholder 2"/>
          <p:cNvSpPr txBox="1">
            <a:spLocks/>
          </p:cNvSpPr>
          <p:nvPr/>
        </p:nvSpPr>
        <p:spPr bwMode="auto">
          <a:xfrm>
            <a:off x="1213740" y="2888357"/>
            <a:ext cx="2196555" cy="45797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High Availability</a:t>
            </a:r>
          </a:p>
        </p:txBody>
      </p:sp>
      <p:sp>
        <p:nvSpPr>
          <p:cNvPr id="16" name="Content Placeholder 2"/>
          <p:cNvSpPr txBox="1">
            <a:spLocks/>
          </p:cNvSpPr>
          <p:nvPr/>
        </p:nvSpPr>
        <p:spPr bwMode="auto">
          <a:xfrm>
            <a:off x="5942949" y="3161748"/>
            <a:ext cx="2196555" cy="45797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91419" tIns="45710" rIns="91419" bIns="45710" numCol="1" anchor="ctr"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FontTx/>
              <a:buNone/>
            </a:pPr>
            <a:r>
              <a:rPr lang="en-US" sz="1800" i="1" kern="0" dirty="0"/>
              <a:t>Control Data Sprawl</a:t>
            </a:r>
          </a:p>
        </p:txBody>
      </p:sp>
    </p:spTree>
    <p:extLst>
      <p:ext uri="{BB962C8B-B14F-4D97-AF65-F5344CB8AC3E}">
        <p14:creationId xmlns:p14="http://schemas.microsoft.com/office/powerpoint/2010/main" val="3214548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s://www.eigenmagic.com/wp-uploads/2015/05/cloudera-logo-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01837" y="1135536"/>
            <a:ext cx="1123442" cy="852733"/>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48447" y="30887"/>
            <a:ext cx="8763001" cy="756666"/>
          </a:xfrm>
        </p:spPr>
        <p:txBody>
          <a:bodyPr/>
          <a:lstStyle/>
          <a:p>
            <a:r>
              <a:rPr lang="en-US" dirty="0"/>
              <a:t>Target Applications for Shared, Low Latency Block Storage</a:t>
            </a:r>
          </a:p>
        </p:txBody>
      </p:sp>
      <p:sp>
        <p:nvSpPr>
          <p:cNvPr id="29" name="Content Placeholder 2"/>
          <p:cNvSpPr>
            <a:spLocks noGrp="1"/>
          </p:cNvSpPr>
          <p:nvPr>
            <p:ph idx="1"/>
          </p:nvPr>
        </p:nvSpPr>
        <p:spPr>
          <a:xfrm>
            <a:off x="1056201" y="2862476"/>
            <a:ext cx="2793691" cy="1628151"/>
          </a:xfrm>
        </p:spPr>
        <p:txBody>
          <a:bodyPr>
            <a:noAutofit/>
          </a:bodyPr>
          <a:lstStyle/>
          <a:p>
            <a:pPr algn="ctr">
              <a:buFont typeface="Wingdings" panose="05000000000000000000" pitchFamily="2" charset="2"/>
              <a:buChar char="ü"/>
            </a:pPr>
            <a:r>
              <a:rPr lang="en-US" sz="1400" dirty="0">
                <a:solidFill>
                  <a:schemeClr val="bg1"/>
                </a:solidFill>
              </a:rPr>
              <a:t>Reduce per-rack costs up to 72%</a:t>
            </a:r>
          </a:p>
          <a:p>
            <a:pPr algn="ctr">
              <a:buFont typeface="Wingdings" panose="05000000000000000000" pitchFamily="2" charset="2"/>
              <a:buChar char="ü"/>
            </a:pPr>
            <a:r>
              <a:rPr lang="en-US" sz="1400" dirty="0">
                <a:solidFill>
                  <a:schemeClr val="bg1"/>
                </a:solidFill>
              </a:rPr>
              <a:t>Improve Storage Utilization 2X+</a:t>
            </a:r>
          </a:p>
          <a:p>
            <a:pPr algn="ctr">
              <a:buFont typeface="Wingdings" panose="05000000000000000000" pitchFamily="2" charset="2"/>
              <a:buChar char="ü"/>
            </a:pPr>
            <a:r>
              <a:rPr lang="en-US" sz="1400" dirty="0">
                <a:solidFill>
                  <a:schemeClr val="bg1"/>
                </a:solidFill>
              </a:rPr>
              <a:t>Management Flexibility</a:t>
            </a:r>
          </a:p>
          <a:p>
            <a:pPr algn="ctr">
              <a:buFont typeface="Wingdings" panose="05000000000000000000" pitchFamily="2" charset="2"/>
              <a:buChar char="ü"/>
            </a:pPr>
            <a:r>
              <a:rPr lang="en-US" sz="1400" dirty="0">
                <a:solidFill>
                  <a:schemeClr val="bg1"/>
                </a:solidFill>
              </a:rPr>
              <a:t>Reduce Infrastructure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32</a:t>
            </a:fld>
            <a:endParaRPr lang="en-US" dirty="0"/>
          </a:p>
        </p:txBody>
      </p:sp>
      <p:pic>
        <p:nvPicPr>
          <p:cNvPr id="13" name="Picture 12"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418" y="1640767"/>
            <a:ext cx="1081435" cy="50527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6" descr="http://4.bp.blogspot.com/-mLDaLEWcaSA/T7gG2Ey6ouI/AAAAAAAAA5s/dADyM9dNhU8/s320/2456152_30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65555" y="2157338"/>
            <a:ext cx="446833" cy="50803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p:nvPicPr>
        <p:blipFill>
          <a:blip r:embed="rId5"/>
          <a:stretch>
            <a:fillRect/>
          </a:stretch>
        </p:blipFill>
        <p:spPr>
          <a:xfrm>
            <a:off x="2591085" y="1971179"/>
            <a:ext cx="583894" cy="215867"/>
          </a:xfrm>
          <a:prstGeom prst="rect">
            <a:avLst/>
          </a:prstGeom>
        </p:spPr>
      </p:pic>
      <p:pic>
        <p:nvPicPr>
          <p:cNvPr id="16" name="Picture 2" descr="http://s3.amazonaws.com/info-mongodb-com/_com_assets/media/mongodb-logo-rgb.jpe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453047" y="1612853"/>
            <a:ext cx="721932" cy="275655"/>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s://upload.wikimedia.org/wikipedia/commons/thumb/5/5e/Cassandra_logo.svg/2000px-Cassandra_logo.svg.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150087" y="2269717"/>
            <a:ext cx="488636" cy="46452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http://www.smt-center.com/images/splunk.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482838" y="1370608"/>
            <a:ext cx="1069004" cy="38259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4" descr="https://cdn.datafloq.com/vendor/logo/guavus-logo.jpe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99077" y="1976939"/>
            <a:ext cx="928962" cy="235639"/>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2"/>
          <p:cNvSpPr txBox="1">
            <a:spLocks/>
          </p:cNvSpPr>
          <p:nvPr/>
        </p:nvSpPr>
        <p:spPr>
          <a:xfrm>
            <a:off x="1191260" y="931153"/>
            <a:ext cx="2628553" cy="46312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2000" b="1" u="sng" dirty="0">
                <a:solidFill>
                  <a:schemeClr val="bg1"/>
                </a:solidFill>
              </a:rPr>
              <a:t>Scale-Out Database (Analytics/OLTP)</a:t>
            </a:r>
            <a:endParaRPr lang="en-US" sz="1800" b="1" u="sng" dirty="0">
              <a:solidFill>
                <a:schemeClr val="bg1"/>
              </a:solidFill>
            </a:endParaRPr>
          </a:p>
        </p:txBody>
      </p:sp>
      <p:sp>
        <p:nvSpPr>
          <p:cNvPr id="23" name="Content Placeholder 2"/>
          <p:cNvSpPr txBox="1">
            <a:spLocks/>
          </p:cNvSpPr>
          <p:nvPr/>
        </p:nvSpPr>
        <p:spPr>
          <a:xfrm>
            <a:off x="4891296" y="934184"/>
            <a:ext cx="3657600" cy="4092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2000" b="1" u="sng" dirty="0">
                <a:solidFill>
                  <a:schemeClr val="bg1"/>
                </a:solidFill>
              </a:rPr>
              <a:t>Analytics &amp; ETL Applications</a:t>
            </a:r>
            <a:endParaRPr lang="en-US" sz="1800" b="1" u="sng" dirty="0">
              <a:solidFill>
                <a:schemeClr val="bg1"/>
              </a:solidFill>
            </a:endParaRPr>
          </a:p>
        </p:txBody>
      </p:sp>
      <p:pic>
        <p:nvPicPr>
          <p:cNvPr id="1026" name="Picture 2" descr="http://www.talend.com/sites/all/themes/talend_responsive/images/talend-logo.png"/>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667289" y="2240222"/>
            <a:ext cx="1573485" cy="38962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 descr="http://s3.amazonaws.com/info-mongodb-com/_com_assets/partners/informatica-logo-new_0.jp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370702" y="1884720"/>
            <a:ext cx="1090245" cy="229526"/>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rajatratewal.com/wp-content/uploads/2014/09/hbase.png"/>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993135" y="2273640"/>
            <a:ext cx="1015455" cy="356207"/>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Content Placeholder 2"/>
          <p:cNvSpPr txBox="1">
            <a:spLocks/>
          </p:cNvSpPr>
          <p:nvPr/>
        </p:nvSpPr>
        <p:spPr bwMode="auto">
          <a:xfrm>
            <a:off x="5004515" y="2818701"/>
            <a:ext cx="3048000" cy="1508414"/>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gn="ctr">
              <a:buFont typeface="Wingdings" panose="05000000000000000000" pitchFamily="2" charset="2"/>
              <a:buChar char="ü"/>
            </a:pPr>
            <a:r>
              <a:rPr lang="en-US" sz="1400" kern="0" dirty="0">
                <a:solidFill>
                  <a:schemeClr val="bg1"/>
                </a:solidFill>
              </a:rPr>
              <a:t>Shorten Decision Times</a:t>
            </a:r>
          </a:p>
          <a:p>
            <a:pPr algn="ctr">
              <a:buFont typeface="Wingdings" panose="05000000000000000000" pitchFamily="2" charset="2"/>
              <a:buChar char="ü"/>
            </a:pPr>
            <a:r>
              <a:rPr lang="en-US" sz="1400" kern="0" dirty="0">
                <a:solidFill>
                  <a:schemeClr val="bg1"/>
                </a:solidFill>
              </a:rPr>
              <a:t>Transition to Real-Time Analytics</a:t>
            </a:r>
          </a:p>
          <a:p>
            <a:pPr algn="ctr">
              <a:buFont typeface="Wingdings" panose="05000000000000000000" pitchFamily="2" charset="2"/>
              <a:buChar char="ü"/>
            </a:pPr>
            <a:r>
              <a:rPr lang="en-US" sz="1400" kern="0" dirty="0">
                <a:solidFill>
                  <a:schemeClr val="bg1"/>
                </a:solidFill>
              </a:rPr>
              <a:t>Increase Accuracy</a:t>
            </a:r>
          </a:p>
        </p:txBody>
      </p:sp>
      <p:sp>
        <p:nvSpPr>
          <p:cNvPr id="31" name="Content Placeholder 2"/>
          <p:cNvSpPr txBox="1">
            <a:spLocks/>
          </p:cNvSpPr>
          <p:nvPr/>
        </p:nvSpPr>
        <p:spPr bwMode="auto">
          <a:xfrm>
            <a:off x="5385515" y="3853259"/>
            <a:ext cx="2286000" cy="58245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gn="ctr">
              <a:buFont typeface="Wingdings" panose="05000000000000000000" pitchFamily="2" charset="2"/>
              <a:buChar char="ü"/>
            </a:pPr>
            <a:r>
              <a:rPr lang="en-US" sz="1400" kern="0" dirty="0">
                <a:solidFill>
                  <a:schemeClr val="bg1"/>
                </a:solidFill>
              </a:rPr>
              <a:t>Driving Continuous ETL</a:t>
            </a:r>
          </a:p>
        </p:txBody>
      </p:sp>
    </p:spTree>
    <p:extLst>
      <p:ext uri="{BB962C8B-B14F-4D97-AF65-F5344CB8AC3E}">
        <p14:creationId xmlns:p14="http://schemas.microsoft.com/office/powerpoint/2010/main" val="28529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781" y="1581150"/>
            <a:ext cx="8382000" cy="914400"/>
          </a:xfrm>
        </p:spPr>
        <p:txBody>
          <a:bodyPr>
            <a:normAutofit fontScale="70000" lnSpcReduction="20000"/>
          </a:bodyPr>
          <a:lstStyle/>
          <a:p>
            <a:pPr marL="0" indent="0" algn="ctr">
              <a:buNone/>
            </a:pPr>
            <a:r>
              <a:rPr lang="en-US" sz="4400" b="1" i="1" dirty="0"/>
              <a:t>Scale Out Databases</a:t>
            </a:r>
          </a:p>
          <a:p>
            <a:pPr marL="0" indent="0" algn="ctr">
              <a:buNone/>
            </a:pPr>
            <a:r>
              <a:rPr lang="en-US" sz="4400" b="1" i="1" dirty="0"/>
              <a:t>Custom Applications for OLTP and Analytics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33</a:t>
            </a:fld>
            <a:endParaRPr lang="en-US" dirty="0"/>
          </a:p>
        </p:txBody>
      </p:sp>
      <p:pic>
        <p:nvPicPr>
          <p:cNvPr id="5" name="Picture 4" descr="MySQ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06" y="3378173"/>
            <a:ext cx="1686436" cy="78794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6" descr="http://4.bp.blogspot.com/-mLDaLEWcaSA/T7gG2Ey6ouI/AAAAAAAAA5s/dADyM9dNhU8/s320/2456152_3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30490" y="3376023"/>
            <a:ext cx="696811" cy="79224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4"/>
          <a:stretch>
            <a:fillRect/>
          </a:stretch>
        </p:blipFill>
        <p:spPr>
          <a:xfrm>
            <a:off x="6548401" y="3603830"/>
            <a:ext cx="910549" cy="336632"/>
          </a:xfrm>
          <a:prstGeom prst="rect">
            <a:avLst/>
          </a:prstGeom>
        </p:spPr>
      </p:pic>
      <p:pic>
        <p:nvPicPr>
          <p:cNvPr id="8" name="Picture 2" descr="http://s3.amazonaws.com/info-mongodb-com/_com_assets/media/mongodb-logo-rgb.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185341" y="3557212"/>
            <a:ext cx="1125812" cy="429868"/>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upload.wikimedia.org/wikipedia/commons/thumb/5/5e/Cassandra_logo.svg/2000px-Cassandra_logo.svg.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696200" y="3409950"/>
            <a:ext cx="762000" cy="724392"/>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www.rajatratewal.com/wp-content/uploads/2014/09/hbase.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364549" y="3494404"/>
            <a:ext cx="1583544" cy="5554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48070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ataflow.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3693" y="1072008"/>
            <a:ext cx="3896868" cy="3559424"/>
          </a:xfrm>
          <a:prstGeom prst="rect">
            <a:avLst/>
          </a:prstGeom>
          <a:solidFill>
            <a:schemeClr val="tx1">
              <a:lumMod val="95000"/>
            </a:schemeClr>
          </a:solidFill>
        </p:spPr>
      </p:pic>
      <p:sp>
        <p:nvSpPr>
          <p:cNvPr id="2" name="Title 1"/>
          <p:cNvSpPr>
            <a:spLocks noGrp="1"/>
          </p:cNvSpPr>
          <p:nvPr>
            <p:ph type="title"/>
          </p:nvPr>
        </p:nvSpPr>
        <p:spPr/>
        <p:txBody>
          <a:bodyPr/>
          <a:lstStyle/>
          <a:p>
            <a:r>
              <a:rPr lang="en-US" dirty="0">
                <a:solidFill>
                  <a:srgbClr val="B32317"/>
                </a:solidFill>
              </a:rPr>
              <a:t>Business Demands Challenge Traditional Approaches</a:t>
            </a:r>
            <a:endParaRPr lang="en-US" i="1" dirty="0">
              <a:solidFill>
                <a:srgbClr val="B32317"/>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34</a:t>
            </a:fld>
            <a:endParaRPr lang="en-US" dirty="0"/>
          </a:p>
        </p:txBody>
      </p:sp>
      <p:sp>
        <p:nvSpPr>
          <p:cNvPr id="8" name="Right Arrow 7"/>
          <p:cNvSpPr/>
          <p:nvPr/>
        </p:nvSpPr>
        <p:spPr>
          <a:xfrm>
            <a:off x="794086" y="1388101"/>
            <a:ext cx="1826393" cy="2894798"/>
          </a:xfrm>
          <a:prstGeom prst="rightArrow">
            <a:avLst>
              <a:gd name="adj1" fmla="val 100000"/>
              <a:gd name="adj2" fmla="val 402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nSpc>
                <a:spcPct val="95000"/>
              </a:lnSpc>
              <a:spcAft>
                <a:spcPct val="15000"/>
              </a:spcAft>
            </a:pPr>
            <a:endParaRPr lang="en-US" sz="700">
              <a:solidFill>
                <a:prstClr val="white"/>
              </a:solidFill>
              <a:latin typeface="Arial"/>
            </a:endParaRPr>
          </a:p>
        </p:txBody>
      </p:sp>
      <p:sp>
        <p:nvSpPr>
          <p:cNvPr id="9" name="TextBox 8"/>
          <p:cNvSpPr txBox="1">
            <a:spLocks noChangeArrowheads="1"/>
          </p:cNvSpPr>
          <p:nvPr/>
        </p:nvSpPr>
        <p:spPr bwMode="auto">
          <a:xfrm>
            <a:off x="4020561" y="1077539"/>
            <a:ext cx="4978253" cy="3320531"/>
          </a:xfrm>
          <a:prstGeom prst="rect">
            <a:avLst/>
          </a:prstGeom>
          <a:noFill/>
          <a:ln w="9525">
            <a:noFill/>
            <a:miter lim="800000"/>
            <a:headEnd/>
            <a:tailEnd/>
          </a:ln>
        </p:spPr>
        <p:txBody>
          <a:bodyPr wrap="square" lIns="91446" tIns="45723" rIns="91446" bIns="45723">
            <a:spAutoFit/>
          </a:bodyPr>
          <a:lstStyle/>
          <a:p>
            <a:pPr marL="217905" indent="-217905" algn="l">
              <a:lnSpc>
                <a:spcPct val="95000"/>
              </a:lnSpc>
              <a:spcAft>
                <a:spcPts val="1200"/>
              </a:spcAft>
              <a:buFont typeface="Arial"/>
              <a:buChar char="•"/>
            </a:pPr>
            <a:r>
              <a:rPr lang="en-US" sz="2100" dirty="0">
                <a:solidFill>
                  <a:sysClr val="windowText" lastClr="000000"/>
                </a:solidFill>
                <a:latin typeface="Arial" pitchFamily="34" charset="0"/>
              </a:rPr>
              <a:t>Performance and Capacity determined at procurement time</a:t>
            </a:r>
          </a:p>
          <a:p>
            <a:pPr marL="217905" indent="-217905" algn="l">
              <a:lnSpc>
                <a:spcPct val="95000"/>
              </a:lnSpc>
              <a:spcAft>
                <a:spcPts val="1200"/>
              </a:spcAft>
              <a:buFont typeface="Arial"/>
              <a:buChar char="•"/>
            </a:pPr>
            <a:r>
              <a:rPr lang="en-US" sz="2100" dirty="0">
                <a:solidFill>
                  <a:sysClr val="windowText" lastClr="000000"/>
                </a:solidFill>
                <a:latin typeface="Arial" pitchFamily="34" charset="0"/>
              </a:rPr>
              <a:t>Blindly adding capacity</a:t>
            </a:r>
          </a:p>
          <a:p>
            <a:pPr marL="217905" indent="-217905" algn="l">
              <a:lnSpc>
                <a:spcPct val="95000"/>
              </a:lnSpc>
              <a:spcAft>
                <a:spcPts val="1200"/>
              </a:spcAft>
              <a:buFont typeface="Arial"/>
              <a:buChar char="•"/>
            </a:pPr>
            <a:r>
              <a:rPr lang="en-US" sz="2100" dirty="0">
                <a:solidFill>
                  <a:sysClr val="windowText" lastClr="000000"/>
                </a:solidFill>
                <a:latin typeface="Arial" pitchFamily="34" charset="0"/>
              </a:rPr>
              <a:t>Data trapped in storage silos</a:t>
            </a:r>
          </a:p>
          <a:p>
            <a:pPr marL="217905" indent="-217905" algn="l">
              <a:lnSpc>
                <a:spcPct val="95000"/>
              </a:lnSpc>
              <a:spcAft>
                <a:spcPts val="1200"/>
              </a:spcAft>
              <a:buFont typeface="Arial"/>
              <a:buChar char="•"/>
            </a:pPr>
            <a:r>
              <a:rPr lang="en-US" sz="2100" dirty="0">
                <a:solidFill>
                  <a:sysClr val="windowText" lastClr="000000"/>
                </a:solidFill>
                <a:latin typeface="Arial" pitchFamily="34" charset="0"/>
              </a:rPr>
              <a:t>Low utilization</a:t>
            </a:r>
          </a:p>
          <a:p>
            <a:pPr marL="217905" indent="-217905" algn="l">
              <a:lnSpc>
                <a:spcPct val="95000"/>
              </a:lnSpc>
              <a:spcAft>
                <a:spcPts val="1200"/>
              </a:spcAft>
              <a:buFont typeface="Arial"/>
              <a:buChar char="•"/>
            </a:pPr>
            <a:r>
              <a:rPr lang="en-US" sz="2100" dirty="0">
                <a:solidFill>
                  <a:sysClr val="windowText" lastClr="000000"/>
                </a:solidFill>
                <a:latin typeface="Arial" pitchFamily="34" charset="0"/>
              </a:rPr>
              <a:t>Storage refresh coupled to server refresh cycles</a:t>
            </a:r>
          </a:p>
          <a:p>
            <a:pPr marL="217905" indent="-217905" algn="l">
              <a:lnSpc>
                <a:spcPct val="95000"/>
              </a:lnSpc>
              <a:spcAft>
                <a:spcPts val="1200"/>
              </a:spcAft>
              <a:buFont typeface="Arial"/>
              <a:buChar char="•"/>
            </a:pPr>
            <a:r>
              <a:rPr lang="en-US" sz="2100" dirty="0">
                <a:solidFill>
                  <a:sysClr val="windowText" lastClr="000000"/>
                </a:solidFill>
                <a:latin typeface="Arial" pitchFamily="34" charset="0"/>
              </a:rPr>
              <a:t>Ad hoc flash usage</a:t>
            </a:r>
          </a:p>
        </p:txBody>
      </p:sp>
      <p:sp>
        <p:nvSpPr>
          <p:cNvPr id="10" name="Oval 9"/>
          <p:cNvSpPr/>
          <p:nvPr/>
        </p:nvSpPr>
        <p:spPr>
          <a:xfrm>
            <a:off x="717551" y="938596"/>
            <a:ext cx="1171977" cy="1171977"/>
          </a:xfrm>
          <a:prstGeom prst="ellipse">
            <a:avLst/>
          </a:prstGeom>
          <a:solidFill>
            <a:schemeClr val="accent2">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6" tIns="45723" rIns="91446" bIns="45723" rtlCol="0" anchor="ctr"/>
          <a:lstStyle/>
          <a:p>
            <a:pPr>
              <a:lnSpc>
                <a:spcPct val="95000"/>
              </a:lnSpc>
              <a:spcAft>
                <a:spcPct val="15000"/>
              </a:spcAft>
            </a:pPr>
            <a:endParaRPr lang="en-US" sz="700">
              <a:solidFill>
                <a:prstClr val="white"/>
              </a:solidFill>
              <a:latin typeface="Arial"/>
            </a:endParaRPr>
          </a:p>
        </p:txBody>
      </p:sp>
      <p:sp>
        <p:nvSpPr>
          <p:cNvPr id="11" name="Oval 10"/>
          <p:cNvSpPr/>
          <p:nvPr/>
        </p:nvSpPr>
        <p:spPr>
          <a:xfrm>
            <a:off x="724704" y="2237806"/>
            <a:ext cx="1171977" cy="1171977"/>
          </a:xfrm>
          <a:prstGeom prst="ellipse">
            <a:avLst/>
          </a:prstGeom>
          <a:solidFill>
            <a:schemeClr val="accent2">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6" tIns="45723" rIns="91446" bIns="45723" rtlCol="0" anchor="ctr"/>
          <a:lstStyle/>
          <a:p>
            <a:pPr>
              <a:lnSpc>
                <a:spcPct val="95000"/>
              </a:lnSpc>
              <a:spcAft>
                <a:spcPct val="15000"/>
              </a:spcAft>
            </a:pPr>
            <a:endParaRPr lang="en-US" sz="700">
              <a:solidFill>
                <a:prstClr val="white"/>
              </a:solidFill>
              <a:latin typeface="Arial"/>
            </a:endParaRPr>
          </a:p>
        </p:txBody>
      </p:sp>
      <p:sp>
        <p:nvSpPr>
          <p:cNvPr id="12" name="Oval 11"/>
          <p:cNvSpPr/>
          <p:nvPr/>
        </p:nvSpPr>
        <p:spPr>
          <a:xfrm>
            <a:off x="724704" y="3517966"/>
            <a:ext cx="1171977" cy="1171977"/>
          </a:xfrm>
          <a:prstGeom prst="ellipse">
            <a:avLst/>
          </a:prstGeom>
          <a:solidFill>
            <a:schemeClr val="accent2">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6" tIns="45723" rIns="91446" bIns="45723" rtlCol="0" anchor="ctr"/>
          <a:lstStyle/>
          <a:p>
            <a:pPr>
              <a:lnSpc>
                <a:spcPct val="95000"/>
              </a:lnSpc>
              <a:spcAft>
                <a:spcPct val="15000"/>
              </a:spcAft>
            </a:pPr>
            <a:endParaRPr lang="en-US" sz="700">
              <a:solidFill>
                <a:prstClr val="white"/>
              </a:solidFill>
              <a:latin typeface="Arial"/>
            </a:endParaRPr>
          </a:p>
        </p:txBody>
      </p:sp>
      <p:grpSp>
        <p:nvGrpSpPr>
          <p:cNvPr id="13" name="Group 109"/>
          <p:cNvGrpSpPr/>
          <p:nvPr/>
        </p:nvGrpSpPr>
        <p:grpSpPr>
          <a:xfrm>
            <a:off x="820608" y="2443546"/>
            <a:ext cx="988124" cy="866775"/>
            <a:chOff x="3657600" y="949325"/>
            <a:chExt cx="1085850" cy="952500"/>
          </a:xfrm>
          <a:solidFill>
            <a:schemeClr val="accent2">
              <a:lumMod val="20000"/>
              <a:lumOff val="80000"/>
            </a:schemeClr>
          </a:solidFill>
        </p:grpSpPr>
        <p:sp>
          <p:nvSpPr>
            <p:cNvPr id="14" name="Freeform 20"/>
            <p:cNvSpPr>
              <a:spLocks/>
            </p:cNvSpPr>
            <p:nvPr/>
          </p:nvSpPr>
          <p:spPr bwMode="auto">
            <a:xfrm>
              <a:off x="3784600" y="1079500"/>
              <a:ext cx="152400" cy="152400"/>
            </a:xfrm>
            <a:custGeom>
              <a:avLst/>
              <a:gdLst/>
              <a:ahLst/>
              <a:cxnLst>
                <a:cxn ang="0">
                  <a:pos x="48" y="0"/>
                </a:cxn>
                <a:cxn ang="0">
                  <a:pos x="48" y="0"/>
                </a:cxn>
                <a:cxn ang="0">
                  <a:pos x="38" y="0"/>
                </a:cxn>
                <a:cxn ang="0">
                  <a:pos x="28" y="2"/>
                </a:cxn>
                <a:cxn ang="0">
                  <a:pos x="20" y="8"/>
                </a:cxn>
                <a:cxn ang="0">
                  <a:pos x="14" y="14"/>
                </a:cxn>
                <a:cxn ang="0">
                  <a:pos x="8" y="20"/>
                </a:cxn>
                <a:cxn ang="0">
                  <a:pos x="4" y="28"/>
                </a:cxn>
                <a:cxn ang="0">
                  <a:pos x="0" y="38"/>
                </a:cxn>
                <a:cxn ang="0">
                  <a:pos x="0" y="48"/>
                </a:cxn>
                <a:cxn ang="0">
                  <a:pos x="0" y="48"/>
                </a:cxn>
                <a:cxn ang="0">
                  <a:pos x="0" y="58"/>
                </a:cxn>
                <a:cxn ang="0">
                  <a:pos x="4" y="66"/>
                </a:cxn>
                <a:cxn ang="0">
                  <a:pos x="8" y="74"/>
                </a:cxn>
                <a:cxn ang="0">
                  <a:pos x="14" y="82"/>
                </a:cxn>
                <a:cxn ang="0">
                  <a:pos x="20" y="88"/>
                </a:cxn>
                <a:cxn ang="0">
                  <a:pos x="28" y="92"/>
                </a:cxn>
                <a:cxn ang="0">
                  <a:pos x="38" y="94"/>
                </a:cxn>
                <a:cxn ang="0">
                  <a:pos x="48" y="96"/>
                </a:cxn>
                <a:cxn ang="0">
                  <a:pos x="48" y="96"/>
                </a:cxn>
                <a:cxn ang="0">
                  <a:pos x="58" y="94"/>
                </a:cxn>
                <a:cxn ang="0">
                  <a:pos x="66" y="92"/>
                </a:cxn>
                <a:cxn ang="0">
                  <a:pos x="74" y="88"/>
                </a:cxn>
                <a:cxn ang="0">
                  <a:pos x="82" y="82"/>
                </a:cxn>
                <a:cxn ang="0">
                  <a:pos x="88" y="74"/>
                </a:cxn>
                <a:cxn ang="0">
                  <a:pos x="92" y="66"/>
                </a:cxn>
                <a:cxn ang="0">
                  <a:pos x="94" y="58"/>
                </a:cxn>
                <a:cxn ang="0">
                  <a:pos x="96" y="48"/>
                </a:cxn>
                <a:cxn ang="0">
                  <a:pos x="96" y="48"/>
                </a:cxn>
                <a:cxn ang="0">
                  <a:pos x="94" y="38"/>
                </a:cxn>
                <a:cxn ang="0">
                  <a:pos x="92" y="28"/>
                </a:cxn>
                <a:cxn ang="0">
                  <a:pos x="88" y="20"/>
                </a:cxn>
                <a:cxn ang="0">
                  <a:pos x="82" y="14"/>
                </a:cxn>
                <a:cxn ang="0">
                  <a:pos x="74" y="8"/>
                </a:cxn>
                <a:cxn ang="0">
                  <a:pos x="66" y="2"/>
                </a:cxn>
                <a:cxn ang="0">
                  <a:pos x="58" y="0"/>
                </a:cxn>
                <a:cxn ang="0">
                  <a:pos x="48" y="0"/>
                </a:cxn>
              </a:cxnLst>
              <a:rect l="0" t="0" r="r" b="b"/>
              <a:pathLst>
                <a:path w="96" h="96">
                  <a:moveTo>
                    <a:pt x="48" y="0"/>
                  </a:moveTo>
                  <a:lnTo>
                    <a:pt x="48" y="0"/>
                  </a:lnTo>
                  <a:lnTo>
                    <a:pt x="38" y="0"/>
                  </a:lnTo>
                  <a:lnTo>
                    <a:pt x="28" y="2"/>
                  </a:lnTo>
                  <a:lnTo>
                    <a:pt x="20" y="8"/>
                  </a:lnTo>
                  <a:lnTo>
                    <a:pt x="14" y="14"/>
                  </a:lnTo>
                  <a:lnTo>
                    <a:pt x="8" y="20"/>
                  </a:lnTo>
                  <a:lnTo>
                    <a:pt x="4" y="28"/>
                  </a:lnTo>
                  <a:lnTo>
                    <a:pt x="0" y="38"/>
                  </a:lnTo>
                  <a:lnTo>
                    <a:pt x="0" y="48"/>
                  </a:lnTo>
                  <a:lnTo>
                    <a:pt x="0" y="48"/>
                  </a:lnTo>
                  <a:lnTo>
                    <a:pt x="0" y="58"/>
                  </a:lnTo>
                  <a:lnTo>
                    <a:pt x="4" y="66"/>
                  </a:lnTo>
                  <a:lnTo>
                    <a:pt x="8" y="74"/>
                  </a:lnTo>
                  <a:lnTo>
                    <a:pt x="14" y="82"/>
                  </a:lnTo>
                  <a:lnTo>
                    <a:pt x="20" y="88"/>
                  </a:lnTo>
                  <a:lnTo>
                    <a:pt x="28" y="92"/>
                  </a:lnTo>
                  <a:lnTo>
                    <a:pt x="38" y="94"/>
                  </a:lnTo>
                  <a:lnTo>
                    <a:pt x="48" y="96"/>
                  </a:lnTo>
                  <a:lnTo>
                    <a:pt x="48" y="96"/>
                  </a:lnTo>
                  <a:lnTo>
                    <a:pt x="58" y="94"/>
                  </a:lnTo>
                  <a:lnTo>
                    <a:pt x="66" y="92"/>
                  </a:lnTo>
                  <a:lnTo>
                    <a:pt x="74" y="88"/>
                  </a:lnTo>
                  <a:lnTo>
                    <a:pt x="82" y="82"/>
                  </a:lnTo>
                  <a:lnTo>
                    <a:pt x="88" y="74"/>
                  </a:lnTo>
                  <a:lnTo>
                    <a:pt x="92" y="66"/>
                  </a:lnTo>
                  <a:lnTo>
                    <a:pt x="94" y="58"/>
                  </a:lnTo>
                  <a:lnTo>
                    <a:pt x="96" y="48"/>
                  </a:lnTo>
                  <a:lnTo>
                    <a:pt x="96" y="48"/>
                  </a:lnTo>
                  <a:lnTo>
                    <a:pt x="94" y="38"/>
                  </a:lnTo>
                  <a:lnTo>
                    <a:pt x="92" y="28"/>
                  </a:lnTo>
                  <a:lnTo>
                    <a:pt x="88" y="20"/>
                  </a:lnTo>
                  <a:lnTo>
                    <a:pt x="82" y="14"/>
                  </a:lnTo>
                  <a:lnTo>
                    <a:pt x="74" y="8"/>
                  </a:lnTo>
                  <a:lnTo>
                    <a:pt x="66" y="2"/>
                  </a:lnTo>
                  <a:lnTo>
                    <a:pt x="58" y="0"/>
                  </a:lnTo>
                  <a:lnTo>
                    <a:pt x="48" y="0"/>
                  </a:lnTo>
                  <a:close/>
                </a:path>
              </a:pathLst>
            </a:custGeom>
            <a:grpFill/>
            <a:ln w="9525">
              <a:noFill/>
              <a:round/>
              <a:headEnd/>
              <a:tailEnd/>
            </a:ln>
          </p:spPr>
          <p:txBody>
            <a:bodyPr/>
            <a:lstStyle/>
            <a:p>
              <a:pPr algn="r" defTabSz="1306307">
                <a:lnSpc>
                  <a:spcPct val="95000"/>
                </a:lnSpc>
                <a:spcAft>
                  <a:spcPct val="15000"/>
                </a:spcAft>
                <a:defRPr/>
              </a:pPr>
              <a:endParaRPr lang="en-US" sz="2600">
                <a:solidFill>
                  <a:prstClr val="black"/>
                </a:solidFill>
                <a:latin typeface="Arial" pitchFamily="34" charset="0"/>
              </a:endParaRPr>
            </a:p>
          </p:txBody>
        </p:sp>
        <p:sp>
          <p:nvSpPr>
            <p:cNvPr id="15" name="Freeform 22"/>
            <p:cNvSpPr>
              <a:spLocks noEditPoints="1"/>
            </p:cNvSpPr>
            <p:nvPr/>
          </p:nvSpPr>
          <p:spPr bwMode="auto">
            <a:xfrm>
              <a:off x="3657600" y="949325"/>
              <a:ext cx="1085850" cy="952500"/>
            </a:xfrm>
            <a:custGeom>
              <a:avLst/>
              <a:gdLst/>
              <a:ahLst/>
              <a:cxnLst>
                <a:cxn ang="0">
                  <a:pos x="584" y="280"/>
                </a:cxn>
                <a:cxn ang="0">
                  <a:pos x="668" y="242"/>
                </a:cxn>
                <a:cxn ang="0">
                  <a:pos x="668" y="144"/>
                </a:cxn>
                <a:cxn ang="0">
                  <a:pos x="578" y="106"/>
                </a:cxn>
                <a:cxn ang="0">
                  <a:pos x="506" y="192"/>
                </a:cxn>
                <a:cxn ang="0">
                  <a:pos x="412" y="166"/>
                </a:cxn>
                <a:cxn ang="0">
                  <a:pos x="460" y="100"/>
                </a:cxn>
                <a:cxn ang="0">
                  <a:pos x="416" y="34"/>
                </a:cxn>
                <a:cxn ang="0">
                  <a:pos x="340" y="50"/>
                </a:cxn>
                <a:cxn ang="0">
                  <a:pos x="324" y="124"/>
                </a:cxn>
                <a:cxn ang="0">
                  <a:pos x="378" y="264"/>
                </a:cxn>
                <a:cxn ang="0">
                  <a:pos x="256" y="130"/>
                </a:cxn>
                <a:cxn ang="0">
                  <a:pos x="218" y="38"/>
                </a:cxn>
                <a:cxn ang="0">
                  <a:pos x="128" y="0"/>
                </a:cxn>
                <a:cxn ang="0">
                  <a:pos x="56" y="22"/>
                </a:cxn>
                <a:cxn ang="0">
                  <a:pos x="0" y="116"/>
                </a:cxn>
                <a:cxn ang="0">
                  <a:pos x="14" y="190"/>
                </a:cxn>
                <a:cxn ang="0">
                  <a:pos x="102" y="256"/>
                </a:cxn>
                <a:cxn ang="0">
                  <a:pos x="184" y="244"/>
                </a:cxn>
                <a:cxn ang="0">
                  <a:pos x="298" y="314"/>
                </a:cxn>
                <a:cxn ang="0">
                  <a:pos x="242" y="298"/>
                </a:cxn>
                <a:cxn ang="0">
                  <a:pos x="212" y="340"/>
                </a:cxn>
                <a:cxn ang="0">
                  <a:pos x="250" y="386"/>
                </a:cxn>
                <a:cxn ang="0">
                  <a:pos x="298" y="368"/>
                </a:cxn>
                <a:cxn ang="0">
                  <a:pos x="334" y="428"/>
                </a:cxn>
                <a:cxn ang="0">
                  <a:pos x="254" y="438"/>
                </a:cxn>
                <a:cxn ang="0">
                  <a:pos x="218" y="530"/>
                </a:cxn>
                <a:cxn ang="0">
                  <a:pos x="304" y="600"/>
                </a:cxn>
                <a:cxn ang="0">
                  <a:pos x="386" y="546"/>
                </a:cxn>
                <a:cxn ang="0">
                  <a:pos x="382" y="472"/>
                </a:cxn>
                <a:cxn ang="0">
                  <a:pos x="474" y="404"/>
                </a:cxn>
                <a:cxn ang="0">
                  <a:pos x="494" y="494"/>
                </a:cxn>
                <a:cxn ang="0">
                  <a:pos x="592" y="512"/>
                </a:cxn>
                <a:cxn ang="0">
                  <a:pos x="646" y="432"/>
                </a:cxn>
                <a:cxn ang="0">
                  <a:pos x="576" y="344"/>
                </a:cxn>
                <a:cxn ang="0">
                  <a:pos x="414" y="288"/>
                </a:cxn>
                <a:cxn ang="0">
                  <a:pos x="640" y="148"/>
                </a:cxn>
                <a:cxn ang="0">
                  <a:pos x="654" y="218"/>
                </a:cxn>
                <a:cxn ang="0">
                  <a:pos x="596" y="258"/>
                </a:cxn>
                <a:cxn ang="0">
                  <a:pos x="532" y="206"/>
                </a:cxn>
                <a:cxn ang="0">
                  <a:pos x="560" y="140"/>
                </a:cxn>
                <a:cxn ang="0">
                  <a:pos x="88" y="226"/>
                </a:cxn>
                <a:cxn ang="0">
                  <a:pos x="24" y="130"/>
                </a:cxn>
                <a:cxn ang="0">
                  <a:pos x="106" y="26"/>
                </a:cxn>
                <a:cxn ang="0">
                  <a:pos x="214" y="70"/>
                </a:cxn>
                <a:cxn ang="0">
                  <a:pos x="214" y="188"/>
                </a:cxn>
                <a:cxn ang="0">
                  <a:pos x="368" y="512"/>
                </a:cxn>
                <a:cxn ang="0">
                  <a:pos x="316" y="574"/>
                </a:cxn>
                <a:cxn ang="0">
                  <a:pos x="250" y="548"/>
                </a:cxn>
                <a:cxn ang="0">
                  <a:pos x="250" y="476"/>
                </a:cxn>
                <a:cxn ang="0">
                  <a:pos x="316" y="448"/>
                </a:cxn>
                <a:cxn ang="0">
                  <a:pos x="368" y="512"/>
                </a:cxn>
                <a:cxn ang="0">
                  <a:pos x="588" y="410"/>
                </a:cxn>
                <a:cxn ang="0">
                  <a:pos x="588" y="452"/>
                </a:cxn>
                <a:cxn ang="0">
                  <a:pos x="550" y="468"/>
                </a:cxn>
                <a:cxn ang="0">
                  <a:pos x="520" y="432"/>
                </a:cxn>
                <a:cxn ang="0">
                  <a:pos x="544" y="398"/>
                </a:cxn>
              </a:cxnLst>
              <a:rect l="0" t="0" r="r" b="b"/>
              <a:pathLst>
                <a:path w="684" h="600">
                  <a:moveTo>
                    <a:pt x="524" y="244"/>
                  </a:moveTo>
                  <a:lnTo>
                    <a:pt x="524" y="244"/>
                  </a:lnTo>
                  <a:lnTo>
                    <a:pt x="538" y="260"/>
                  </a:lnTo>
                  <a:lnTo>
                    <a:pt x="554" y="272"/>
                  </a:lnTo>
                  <a:lnTo>
                    <a:pt x="564" y="276"/>
                  </a:lnTo>
                  <a:lnTo>
                    <a:pt x="574" y="278"/>
                  </a:lnTo>
                  <a:lnTo>
                    <a:pt x="584" y="280"/>
                  </a:lnTo>
                  <a:lnTo>
                    <a:pt x="596" y="282"/>
                  </a:lnTo>
                  <a:lnTo>
                    <a:pt x="596" y="282"/>
                  </a:lnTo>
                  <a:lnTo>
                    <a:pt x="614" y="280"/>
                  </a:lnTo>
                  <a:lnTo>
                    <a:pt x="630" y="274"/>
                  </a:lnTo>
                  <a:lnTo>
                    <a:pt x="644" y="266"/>
                  </a:lnTo>
                  <a:lnTo>
                    <a:pt x="658" y="256"/>
                  </a:lnTo>
                  <a:lnTo>
                    <a:pt x="668" y="242"/>
                  </a:lnTo>
                  <a:lnTo>
                    <a:pt x="676" y="228"/>
                  </a:lnTo>
                  <a:lnTo>
                    <a:pt x="682" y="210"/>
                  </a:lnTo>
                  <a:lnTo>
                    <a:pt x="684" y="192"/>
                  </a:lnTo>
                  <a:lnTo>
                    <a:pt x="684" y="192"/>
                  </a:lnTo>
                  <a:lnTo>
                    <a:pt x="682" y="176"/>
                  </a:lnTo>
                  <a:lnTo>
                    <a:pt x="676" y="158"/>
                  </a:lnTo>
                  <a:lnTo>
                    <a:pt x="668" y="144"/>
                  </a:lnTo>
                  <a:lnTo>
                    <a:pt x="658" y="130"/>
                  </a:lnTo>
                  <a:lnTo>
                    <a:pt x="644" y="120"/>
                  </a:lnTo>
                  <a:lnTo>
                    <a:pt x="630" y="112"/>
                  </a:lnTo>
                  <a:lnTo>
                    <a:pt x="614" y="106"/>
                  </a:lnTo>
                  <a:lnTo>
                    <a:pt x="596" y="104"/>
                  </a:lnTo>
                  <a:lnTo>
                    <a:pt x="596" y="104"/>
                  </a:lnTo>
                  <a:lnTo>
                    <a:pt x="578" y="106"/>
                  </a:lnTo>
                  <a:lnTo>
                    <a:pt x="560" y="112"/>
                  </a:lnTo>
                  <a:lnTo>
                    <a:pt x="546" y="120"/>
                  </a:lnTo>
                  <a:lnTo>
                    <a:pt x="532" y="130"/>
                  </a:lnTo>
                  <a:lnTo>
                    <a:pt x="522" y="144"/>
                  </a:lnTo>
                  <a:lnTo>
                    <a:pt x="514" y="158"/>
                  </a:lnTo>
                  <a:lnTo>
                    <a:pt x="508" y="176"/>
                  </a:lnTo>
                  <a:lnTo>
                    <a:pt x="506" y="192"/>
                  </a:lnTo>
                  <a:lnTo>
                    <a:pt x="506" y="192"/>
                  </a:lnTo>
                  <a:lnTo>
                    <a:pt x="508" y="208"/>
                  </a:lnTo>
                  <a:lnTo>
                    <a:pt x="512" y="224"/>
                  </a:lnTo>
                  <a:lnTo>
                    <a:pt x="402" y="266"/>
                  </a:lnTo>
                  <a:lnTo>
                    <a:pt x="400" y="170"/>
                  </a:lnTo>
                  <a:lnTo>
                    <a:pt x="400" y="170"/>
                  </a:lnTo>
                  <a:lnTo>
                    <a:pt x="412" y="166"/>
                  </a:lnTo>
                  <a:lnTo>
                    <a:pt x="424" y="160"/>
                  </a:lnTo>
                  <a:lnTo>
                    <a:pt x="434" y="154"/>
                  </a:lnTo>
                  <a:lnTo>
                    <a:pt x="442" y="146"/>
                  </a:lnTo>
                  <a:lnTo>
                    <a:pt x="450" y="136"/>
                  </a:lnTo>
                  <a:lnTo>
                    <a:pt x="456" y="124"/>
                  </a:lnTo>
                  <a:lnTo>
                    <a:pt x="458" y="112"/>
                  </a:lnTo>
                  <a:lnTo>
                    <a:pt x="460" y="100"/>
                  </a:lnTo>
                  <a:lnTo>
                    <a:pt x="460" y="100"/>
                  </a:lnTo>
                  <a:lnTo>
                    <a:pt x="458" y="86"/>
                  </a:lnTo>
                  <a:lnTo>
                    <a:pt x="454" y="72"/>
                  </a:lnTo>
                  <a:lnTo>
                    <a:pt x="448" y="60"/>
                  </a:lnTo>
                  <a:lnTo>
                    <a:pt x="440" y="50"/>
                  </a:lnTo>
                  <a:lnTo>
                    <a:pt x="428" y="42"/>
                  </a:lnTo>
                  <a:lnTo>
                    <a:pt x="416" y="34"/>
                  </a:lnTo>
                  <a:lnTo>
                    <a:pt x="404" y="30"/>
                  </a:lnTo>
                  <a:lnTo>
                    <a:pt x="390" y="30"/>
                  </a:lnTo>
                  <a:lnTo>
                    <a:pt x="390" y="30"/>
                  </a:lnTo>
                  <a:lnTo>
                    <a:pt x="376" y="30"/>
                  </a:lnTo>
                  <a:lnTo>
                    <a:pt x="362" y="34"/>
                  </a:lnTo>
                  <a:lnTo>
                    <a:pt x="350" y="42"/>
                  </a:lnTo>
                  <a:lnTo>
                    <a:pt x="340" y="50"/>
                  </a:lnTo>
                  <a:lnTo>
                    <a:pt x="332" y="60"/>
                  </a:lnTo>
                  <a:lnTo>
                    <a:pt x="324" y="72"/>
                  </a:lnTo>
                  <a:lnTo>
                    <a:pt x="320" y="86"/>
                  </a:lnTo>
                  <a:lnTo>
                    <a:pt x="320" y="100"/>
                  </a:lnTo>
                  <a:lnTo>
                    <a:pt x="320" y="100"/>
                  </a:lnTo>
                  <a:lnTo>
                    <a:pt x="320" y="112"/>
                  </a:lnTo>
                  <a:lnTo>
                    <a:pt x="324" y="124"/>
                  </a:lnTo>
                  <a:lnTo>
                    <a:pt x="328" y="134"/>
                  </a:lnTo>
                  <a:lnTo>
                    <a:pt x="336" y="144"/>
                  </a:lnTo>
                  <a:lnTo>
                    <a:pt x="344" y="154"/>
                  </a:lnTo>
                  <a:lnTo>
                    <a:pt x="354" y="160"/>
                  </a:lnTo>
                  <a:lnTo>
                    <a:pt x="364" y="166"/>
                  </a:lnTo>
                  <a:lnTo>
                    <a:pt x="376" y="168"/>
                  </a:lnTo>
                  <a:lnTo>
                    <a:pt x="378" y="264"/>
                  </a:lnTo>
                  <a:lnTo>
                    <a:pt x="242" y="188"/>
                  </a:lnTo>
                  <a:lnTo>
                    <a:pt x="242" y="188"/>
                  </a:lnTo>
                  <a:lnTo>
                    <a:pt x="248" y="174"/>
                  </a:lnTo>
                  <a:lnTo>
                    <a:pt x="252" y="160"/>
                  </a:lnTo>
                  <a:lnTo>
                    <a:pt x="256" y="144"/>
                  </a:lnTo>
                  <a:lnTo>
                    <a:pt x="256" y="130"/>
                  </a:lnTo>
                  <a:lnTo>
                    <a:pt x="256" y="130"/>
                  </a:lnTo>
                  <a:lnTo>
                    <a:pt x="256" y="116"/>
                  </a:lnTo>
                  <a:lnTo>
                    <a:pt x="254" y="104"/>
                  </a:lnTo>
                  <a:lnTo>
                    <a:pt x="250" y="92"/>
                  </a:lnTo>
                  <a:lnTo>
                    <a:pt x="246" y="80"/>
                  </a:lnTo>
                  <a:lnTo>
                    <a:pt x="240" y="68"/>
                  </a:lnTo>
                  <a:lnTo>
                    <a:pt x="234" y="58"/>
                  </a:lnTo>
                  <a:lnTo>
                    <a:pt x="218" y="38"/>
                  </a:lnTo>
                  <a:lnTo>
                    <a:pt x="200" y="22"/>
                  </a:lnTo>
                  <a:lnTo>
                    <a:pt x="188" y="16"/>
                  </a:lnTo>
                  <a:lnTo>
                    <a:pt x="178" y="10"/>
                  </a:lnTo>
                  <a:lnTo>
                    <a:pt x="166" y="6"/>
                  </a:lnTo>
                  <a:lnTo>
                    <a:pt x="154" y="4"/>
                  </a:lnTo>
                  <a:lnTo>
                    <a:pt x="140" y="2"/>
                  </a:lnTo>
                  <a:lnTo>
                    <a:pt x="128" y="0"/>
                  </a:lnTo>
                  <a:lnTo>
                    <a:pt x="128" y="0"/>
                  </a:lnTo>
                  <a:lnTo>
                    <a:pt x="114" y="2"/>
                  </a:lnTo>
                  <a:lnTo>
                    <a:pt x="102" y="4"/>
                  </a:lnTo>
                  <a:lnTo>
                    <a:pt x="90" y="6"/>
                  </a:lnTo>
                  <a:lnTo>
                    <a:pt x="78" y="10"/>
                  </a:lnTo>
                  <a:lnTo>
                    <a:pt x="66" y="16"/>
                  </a:lnTo>
                  <a:lnTo>
                    <a:pt x="56" y="22"/>
                  </a:lnTo>
                  <a:lnTo>
                    <a:pt x="36" y="38"/>
                  </a:lnTo>
                  <a:lnTo>
                    <a:pt x="22" y="58"/>
                  </a:lnTo>
                  <a:lnTo>
                    <a:pt x="14" y="68"/>
                  </a:lnTo>
                  <a:lnTo>
                    <a:pt x="10" y="80"/>
                  </a:lnTo>
                  <a:lnTo>
                    <a:pt x="4" y="92"/>
                  </a:lnTo>
                  <a:lnTo>
                    <a:pt x="2" y="104"/>
                  </a:lnTo>
                  <a:lnTo>
                    <a:pt x="0" y="116"/>
                  </a:lnTo>
                  <a:lnTo>
                    <a:pt x="0" y="130"/>
                  </a:lnTo>
                  <a:lnTo>
                    <a:pt x="0" y="130"/>
                  </a:lnTo>
                  <a:lnTo>
                    <a:pt x="0" y="142"/>
                  </a:lnTo>
                  <a:lnTo>
                    <a:pt x="2" y="156"/>
                  </a:lnTo>
                  <a:lnTo>
                    <a:pt x="4" y="168"/>
                  </a:lnTo>
                  <a:lnTo>
                    <a:pt x="10" y="180"/>
                  </a:lnTo>
                  <a:lnTo>
                    <a:pt x="14" y="190"/>
                  </a:lnTo>
                  <a:lnTo>
                    <a:pt x="22" y="202"/>
                  </a:lnTo>
                  <a:lnTo>
                    <a:pt x="36" y="220"/>
                  </a:lnTo>
                  <a:lnTo>
                    <a:pt x="56" y="236"/>
                  </a:lnTo>
                  <a:lnTo>
                    <a:pt x="66" y="242"/>
                  </a:lnTo>
                  <a:lnTo>
                    <a:pt x="78" y="248"/>
                  </a:lnTo>
                  <a:lnTo>
                    <a:pt x="90" y="252"/>
                  </a:lnTo>
                  <a:lnTo>
                    <a:pt x="102" y="256"/>
                  </a:lnTo>
                  <a:lnTo>
                    <a:pt x="114" y="258"/>
                  </a:lnTo>
                  <a:lnTo>
                    <a:pt x="128" y="258"/>
                  </a:lnTo>
                  <a:lnTo>
                    <a:pt x="128" y="258"/>
                  </a:lnTo>
                  <a:lnTo>
                    <a:pt x="142" y="258"/>
                  </a:lnTo>
                  <a:lnTo>
                    <a:pt x="158" y="254"/>
                  </a:lnTo>
                  <a:lnTo>
                    <a:pt x="172" y="250"/>
                  </a:lnTo>
                  <a:lnTo>
                    <a:pt x="184" y="244"/>
                  </a:lnTo>
                  <a:lnTo>
                    <a:pt x="198" y="238"/>
                  </a:lnTo>
                  <a:lnTo>
                    <a:pt x="208" y="228"/>
                  </a:lnTo>
                  <a:lnTo>
                    <a:pt x="220" y="220"/>
                  </a:lnTo>
                  <a:lnTo>
                    <a:pt x="228" y="208"/>
                  </a:lnTo>
                  <a:lnTo>
                    <a:pt x="364" y="282"/>
                  </a:lnTo>
                  <a:lnTo>
                    <a:pt x="298" y="314"/>
                  </a:lnTo>
                  <a:lnTo>
                    <a:pt x="298" y="314"/>
                  </a:lnTo>
                  <a:lnTo>
                    <a:pt x="290" y="306"/>
                  </a:lnTo>
                  <a:lnTo>
                    <a:pt x="282" y="300"/>
                  </a:lnTo>
                  <a:lnTo>
                    <a:pt x="270" y="296"/>
                  </a:lnTo>
                  <a:lnTo>
                    <a:pt x="260" y="294"/>
                  </a:lnTo>
                  <a:lnTo>
                    <a:pt x="260" y="294"/>
                  </a:lnTo>
                  <a:lnTo>
                    <a:pt x="250" y="294"/>
                  </a:lnTo>
                  <a:lnTo>
                    <a:pt x="242" y="298"/>
                  </a:lnTo>
                  <a:lnTo>
                    <a:pt x="234" y="302"/>
                  </a:lnTo>
                  <a:lnTo>
                    <a:pt x="226" y="308"/>
                  </a:lnTo>
                  <a:lnTo>
                    <a:pt x="220" y="314"/>
                  </a:lnTo>
                  <a:lnTo>
                    <a:pt x="216" y="322"/>
                  </a:lnTo>
                  <a:lnTo>
                    <a:pt x="214" y="332"/>
                  </a:lnTo>
                  <a:lnTo>
                    <a:pt x="212" y="340"/>
                  </a:lnTo>
                  <a:lnTo>
                    <a:pt x="212" y="340"/>
                  </a:lnTo>
                  <a:lnTo>
                    <a:pt x="214" y="350"/>
                  </a:lnTo>
                  <a:lnTo>
                    <a:pt x="216" y="360"/>
                  </a:lnTo>
                  <a:lnTo>
                    <a:pt x="220" y="368"/>
                  </a:lnTo>
                  <a:lnTo>
                    <a:pt x="226" y="374"/>
                  </a:lnTo>
                  <a:lnTo>
                    <a:pt x="234" y="380"/>
                  </a:lnTo>
                  <a:lnTo>
                    <a:pt x="242" y="384"/>
                  </a:lnTo>
                  <a:lnTo>
                    <a:pt x="250" y="386"/>
                  </a:lnTo>
                  <a:lnTo>
                    <a:pt x="260" y="388"/>
                  </a:lnTo>
                  <a:lnTo>
                    <a:pt x="260" y="388"/>
                  </a:lnTo>
                  <a:lnTo>
                    <a:pt x="270" y="386"/>
                  </a:lnTo>
                  <a:lnTo>
                    <a:pt x="278" y="384"/>
                  </a:lnTo>
                  <a:lnTo>
                    <a:pt x="286" y="380"/>
                  </a:lnTo>
                  <a:lnTo>
                    <a:pt x="292" y="374"/>
                  </a:lnTo>
                  <a:lnTo>
                    <a:pt x="298" y="368"/>
                  </a:lnTo>
                  <a:lnTo>
                    <a:pt x="302" y="360"/>
                  </a:lnTo>
                  <a:lnTo>
                    <a:pt x="306" y="350"/>
                  </a:lnTo>
                  <a:lnTo>
                    <a:pt x="306" y="340"/>
                  </a:lnTo>
                  <a:lnTo>
                    <a:pt x="306" y="340"/>
                  </a:lnTo>
                  <a:lnTo>
                    <a:pt x="306" y="336"/>
                  </a:lnTo>
                  <a:lnTo>
                    <a:pt x="372" y="306"/>
                  </a:lnTo>
                  <a:lnTo>
                    <a:pt x="334" y="428"/>
                  </a:lnTo>
                  <a:lnTo>
                    <a:pt x="334" y="428"/>
                  </a:lnTo>
                  <a:lnTo>
                    <a:pt x="320" y="424"/>
                  </a:lnTo>
                  <a:lnTo>
                    <a:pt x="304" y="424"/>
                  </a:lnTo>
                  <a:lnTo>
                    <a:pt x="304" y="424"/>
                  </a:lnTo>
                  <a:lnTo>
                    <a:pt x="286" y="426"/>
                  </a:lnTo>
                  <a:lnTo>
                    <a:pt x="270" y="430"/>
                  </a:lnTo>
                  <a:lnTo>
                    <a:pt x="254" y="438"/>
                  </a:lnTo>
                  <a:lnTo>
                    <a:pt x="242" y="450"/>
                  </a:lnTo>
                  <a:lnTo>
                    <a:pt x="230" y="462"/>
                  </a:lnTo>
                  <a:lnTo>
                    <a:pt x="222" y="478"/>
                  </a:lnTo>
                  <a:lnTo>
                    <a:pt x="218" y="494"/>
                  </a:lnTo>
                  <a:lnTo>
                    <a:pt x="216" y="512"/>
                  </a:lnTo>
                  <a:lnTo>
                    <a:pt x="216" y="512"/>
                  </a:lnTo>
                  <a:lnTo>
                    <a:pt x="218" y="530"/>
                  </a:lnTo>
                  <a:lnTo>
                    <a:pt x="222" y="546"/>
                  </a:lnTo>
                  <a:lnTo>
                    <a:pt x="230" y="562"/>
                  </a:lnTo>
                  <a:lnTo>
                    <a:pt x="242" y="574"/>
                  </a:lnTo>
                  <a:lnTo>
                    <a:pt x="254" y="584"/>
                  </a:lnTo>
                  <a:lnTo>
                    <a:pt x="270" y="594"/>
                  </a:lnTo>
                  <a:lnTo>
                    <a:pt x="286" y="598"/>
                  </a:lnTo>
                  <a:lnTo>
                    <a:pt x="304" y="600"/>
                  </a:lnTo>
                  <a:lnTo>
                    <a:pt x="304" y="600"/>
                  </a:lnTo>
                  <a:lnTo>
                    <a:pt x="322" y="598"/>
                  </a:lnTo>
                  <a:lnTo>
                    <a:pt x="338" y="594"/>
                  </a:lnTo>
                  <a:lnTo>
                    <a:pt x="354" y="584"/>
                  </a:lnTo>
                  <a:lnTo>
                    <a:pt x="366" y="574"/>
                  </a:lnTo>
                  <a:lnTo>
                    <a:pt x="376" y="562"/>
                  </a:lnTo>
                  <a:lnTo>
                    <a:pt x="386" y="546"/>
                  </a:lnTo>
                  <a:lnTo>
                    <a:pt x="390" y="530"/>
                  </a:lnTo>
                  <a:lnTo>
                    <a:pt x="392" y="512"/>
                  </a:lnTo>
                  <a:lnTo>
                    <a:pt x="392" y="512"/>
                  </a:lnTo>
                  <a:lnTo>
                    <a:pt x="392" y="500"/>
                  </a:lnTo>
                  <a:lnTo>
                    <a:pt x="390" y="490"/>
                  </a:lnTo>
                  <a:lnTo>
                    <a:pt x="386" y="480"/>
                  </a:lnTo>
                  <a:lnTo>
                    <a:pt x="382" y="472"/>
                  </a:lnTo>
                  <a:lnTo>
                    <a:pt x="370" y="454"/>
                  </a:lnTo>
                  <a:lnTo>
                    <a:pt x="356" y="440"/>
                  </a:lnTo>
                  <a:lnTo>
                    <a:pt x="398" y="306"/>
                  </a:lnTo>
                  <a:lnTo>
                    <a:pt x="484" y="380"/>
                  </a:lnTo>
                  <a:lnTo>
                    <a:pt x="484" y="380"/>
                  </a:lnTo>
                  <a:lnTo>
                    <a:pt x="478" y="392"/>
                  </a:lnTo>
                  <a:lnTo>
                    <a:pt x="474" y="404"/>
                  </a:lnTo>
                  <a:lnTo>
                    <a:pt x="470" y="418"/>
                  </a:lnTo>
                  <a:lnTo>
                    <a:pt x="470" y="432"/>
                  </a:lnTo>
                  <a:lnTo>
                    <a:pt x="470" y="432"/>
                  </a:lnTo>
                  <a:lnTo>
                    <a:pt x="470" y="450"/>
                  </a:lnTo>
                  <a:lnTo>
                    <a:pt x="476" y="466"/>
                  </a:lnTo>
                  <a:lnTo>
                    <a:pt x="484" y="480"/>
                  </a:lnTo>
                  <a:lnTo>
                    <a:pt x="494" y="494"/>
                  </a:lnTo>
                  <a:lnTo>
                    <a:pt x="508" y="504"/>
                  </a:lnTo>
                  <a:lnTo>
                    <a:pt x="524" y="512"/>
                  </a:lnTo>
                  <a:lnTo>
                    <a:pt x="540" y="518"/>
                  </a:lnTo>
                  <a:lnTo>
                    <a:pt x="558" y="520"/>
                  </a:lnTo>
                  <a:lnTo>
                    <a:pt x="558" y="520"/>
                  </a:lnTo>
                  <a:lnTo>
                    <a:pt x="576" y="518"/>
                  </a:lnTo>
                  <a:lnTo>
                    <a:pt x="592" y="512"/>
                  </a:lnTo>
                  <a:lnTo>
                    <a:pt x="606" y="504"/>
                  </a:lnTo>
                  <a:lnTo>
                    <a:pt x="620" y="494"/>
                  </a:lnTo>
                  <a:lnTo>
                    <a:pt x="630" y="480"/>
                  </a:lnTo>
                  <a:lnTo>
                    <a:pt x="638" y="466"/>
                  </a:lnTo>
                  <a:lnTo>
                    <a:pt x="644" y="450"/>
                  </a:lnTo>
                  <a:lnTo>
                    <a:pt x="646" y="432"/>
                  </a:lnTo>
                  <a:lnTo>
                    <a:pt x="646" y="432"/>
                  </a:lnTo>
                  <a:lnTo>
                    <a:pt x="644" y="414"/>
                  </a:lnTo>
                  <a:lnTo>
                    <a:pt x="638" y="396"/>
                  </a:lnTo>
                  <a:lnTo>
                    <a:pt x="630" y="382"/>
                  </a:lnTo>
                  <a:lnTo>
                    <a:pt x="620" y="368"/>
                  </a:lnTo>
                  <a:lnTo>
                    <a:pt x="606" y="358"/>
                  </a:lnTo>
                  <a:lnTo>
                    <a:pt x="592" y="350"/>
                  </a:lnTo>
                  <a:lnTo>
                    <a:pt x="576" y="344"/>
                  </a:lnTo>
                  <a:lnTo>
                    <a:pt x="558" y="342"/>
                  </a:lnTo>
                  <a:lnTo>
                    <a:pt x="558" y="342"/>
                  </a:lnTo>
                  <a:lnTo>
                    <a:pt x="542" y="344"/>
                  </a:lnTo>
                  <a:lnTo>
                    <a:pt x="528" y="348"/>
                  </a:lnTo>
                  <a:lnTo>
                    <a:pt x="514" y="354"/>
                  </a:lnTo>
                  <a:lnTo>
                    <a:pt x="502" y="364"/>
                  </a:lnTo>
                  <a:lnTo>
                    <a:pt x="414" y="288"/>
                  </a:lnTo>
                  <a:lnTo>
                    <a:pt x="524" y="244"/>
                  </a:lnTo>
                  <a:close/>
                  <a:moveTo>
                    <a:pt x="596" y="128"/>
                  </a:moveTo>
                  <a:lnTo>
                    <a:pt x="596" y="128"/>
                  </a:lnTo>
                  <a:lnTo>
                    <a:pt x="608" y="130"/>
                  </a:lnTo>
                  <a:lnTo>
                    <a:pt x="620" y="134"/>
                  </a:lnTo>
                  <a:lnTo>
                    <a:pt x="632" y="140"/>
                  </a:lnTo>
                  <a:lnTo>
                    <a:pt x="640" y="148"/>
                  </a:lnTo>
                  <a:lnTo>
                    <a:pt x="648" y="156"/>
                  </a:lnTo>
                  <a:lnTo>
                    <a:pt x="654" y="168"/>
                  </a:lnTo>
                  <a:lnTo>
                    <a:pt x="658" y="180"/>
                  </a:lnTo>
                  <a:lnTo>
                    <a:pt x="660" y="192"/>
                  </a:lnTo>
                  <a:lnTo>
                    <a:pt x="660" y="192"/>
                  </a:lnTo>
                  <a:lnTo>
                    <a:pt x="658" y="206"/>
                  </a:lnTo>
                  <a:lnTo>
                    <a:pt x="654" y="218"/>
                  </a:lnTo>
                  <a:lnTo>
                    <a:pt x="648" y="228"/>
                  </a:lnTo>
                  <a:lnTo>
                    <a:pt x="640" y="238"/>
                  </a:lnTo>
                  <a:lnTo>
                    <a:pt x="632" y="246"/>
                  </a:lnTo>
                  <a:lnTo>
                    <a:pt x="620" y="252"/>
                  </a:lnTo>
                  <a:lnTo>
                    <a:pt x="608" y="256"/>
                  </a:lnTo>
                  <a:lnTo>
                    <a:pt x="596" y="258"/>
                  </a:lnTo>
                  <a:lnTo>
                    <a:pt x="596" y="258"/>
                  </a:lnTo>
                  <a:lnTo>
                    <a:pt x="582" y="256"/>
                  </a:lnTo>
                  <a:lnTo>
                    <a:pt x="570" y="252"/>
                  </a:lnTo>
                  <a:lnTo>
                    <a:pt x="560" y="246"/>
                  </a:lnTo>
                  <a:lnTo>
                    <a:pt x="550" y="238"/>
                  </a:lnTo>
                  <a:lnTo>
                    <a:pt x="542" y="228"/>
                  </a:lnTo>
                  <a:lnTo>
                    <a:pt x="536" y="218"/>
                  </a:lnTo>
                  <a:lnTo>
                    <a:pt x="532" y="206"/>
                  </a:lnTo>
                  <a:lnTo>
                    <a:pt x="530" y="192"/>
                  </a:lnTo>
                  <a:lnTo>
                    <a:pt x="530" y="192"/>
                  </a:lnTo>
                  <a:lnTo>
                    <a:pt x="532" y="180"/>
                  </a:lnTo>
                  <a:lnTo>
                    <a:pt x="536" y="168"/>
                  </a:lnTo>
                  <a:lnTo>
                    <a:pt x="542" y="156"/>
                  </a:lnTo>
                  <a:lnTo>
                    <a:pt x="550" y="148"/>
                  </a:lnTo>
                  <a:lnTo>
                    <a:pt x="560" y="140"/>
                  </a:lnTo>
                  <a:lnTo>
                    <a:pt x="570" y="134"/>
                  </a:lnTo>
                  <a:lnTo>
                    <a:pt x="582" y="130"/>
                  </a:lnTo>
                  <a:lnTo>
                    <a:pt x="596" y="128"/>
                  </a:lnTo>
                  <a:close/>
                  <a:moveTo>
                    <a:pt x="128" y="234"/>
                  </a:moveTo>
                  <a:lnTo>
                    <a:pt x="128" y="234"/>
                  </a:lnTo>
                  <a:lnTo>
                    <a:pt x="106" y="232"/>
                  </a:lnTo>
                  <a:lnTo>
                    <a:pt x="88" y="226"/>
                  </a:lnTo>
                  <a:lnTo>
                    <a:pt x="70" y="216"/>
                  </a:lnTo>
                  <a:lnTo>
                    <a:pt x="54" y="204"/>
                  </a:lnTo>
                  <a:lnTo>
                    <a:pt x="40" y="188"/>
                  </a:lnTo>
                  <a:lnTo>
                    <a:pt x="32" y="170"/>
                  </a:lnTo>
                  <a:lnTo>
                    <a:pt x="26" y="150"/>
                  </a:lnTo>
                  <a:lnTo>
                    <a:pt x="24" y="130"/>
                  </a:lnTo>
                  <a:lnTo>
                    <a:pt x="24" y="130"/>
                  </a:lnTo>
                  <a:lnTo>
                    <a:pt x="26" y="108"/>
                  </a:lnTo>
                  <a:lnTo>
                    <a:pt x="32" y="88"/>
                  </a:lnTo>
                  <a:lnTo>
                    <a:pt x="40" y="70"/>
                  </a:lnTo>
                  <a:lnTo>
                    <a:pt x="54" y="56"/>
                  </a:lnTo>
                  <a:lnTo>
                    <a:pt x="70" y="42"/>
                  </a:lnTo>
                  <a:lnTo>
                    <a:pt x="88" y="34"/>
                  </a:lnTo>
                  <a:lnTo>
                    <a:pt x="106" y="26"/>
                  </a:lnTo>
                  <a:lnTo>
                    <a:pt x="128" y="24"/>
                  </a:lnTo>
                  <a:lnTo>
                    <a:pt x="128" y="24"/>
                  </a:lnTo>
                  <a:lnTo>
                    <a:pt x="148" y="26"/>
                  </a:lnTo>
                  <a:lnTo>
                    <a:pt x="168" y="34"/>
                  </a:lnTo>
                  <a:lnTo>
                    <a:pt x="186" y="42"/>
                  </a:lnTo>
                  <a:lnTo>
                    <a:pt x="202" y="56"/>
                  </a:lnTo>
                  <a:lnTo>
                    <a:pt x="214" y="70"/>
                  </a:lnTo>
                  <a:lnTo>
                    <a:pt x="224" y="88"/>
                  </a:lnTo>
                  <a:lnTo>
                    <a:pt x="230" y="108"/>
                  </a:lnTo>
                  <a:lnTo>
                    <a:pt x="232" y="130"/>
                  </a:lnTo>
                  <a:lnTo>
                    <a:pt x="232" y="130"/>
                  </a:lnTo>
                  <a:lnTo>
                    <a:pt x="230" y="150"/>
                  </a:lnTo>
                  <a:lnTo>
                    <a:pt x="224" y="170"/>
                  </a:lnTo>
                  <a:lnTo>
                    <a:pt x="214" y="188"/>
                  </a:lnTo>
                  <a:lnTo>
                    <a:pt x="202" y="204"/>
                  </a:lnTo>
                  <a:lnTo>
                    <a:pt x="186" y="216"/>
                  </a:lnTo>
                  <a:lnTo>
                    <a:pt x="168" y="226"/>
                  </a:lnTo>
                  <a:lnTo>
                    <a:pt x="148" y="232"/>
                  </a:lnTo>
                  <a:lnTo>
                    <a:pt x="128" y="234"/>
                  </a:lnTo>
                  <a:close/>
                  <a:moveTo>
                    <a:pt x="368" y="512"/>
                  </a:moveTo>
                  <a:lnTo>
                    <a:pt x="368" y="512"/>
                  </a:lnTo>
                  <a:lnTo>
                    <a:pt x="366" y="524"/>
                  </a:lnTo>
                  <a:lnTo>
                    <a:pt x="362" y="536"/>
                  </a:lnTo>
                  <a:lnTo>
                    <a:pt x="356" y="548"/>
                  </a:lnTo>
                  <a:lnTo>
                    <a:pt x="350" y="558"/>
                  </a:lnTo>
                  <a:lnTo>
                    <a:pt x="340" y="564"/>
                  </a:lnTo>
                  <a:lnTo>
                    <a:pt x="328" y="570"/>
                  </a:lnTo>
                  <a:lnTo>
                    <a:pt x="316" y="574"/>
                  </a:lnTo>
                  <a:lnTo>
                    <a:pt x="304" y="576"/>
                  </a:lnTo>
                  <a:lnTo>
                    <a:pt x="304" y="576"/>
                  </a:lnTo>
                  <a:lnTo>
                    <a:pt x="290" y="574"/>
                  </a:lnTo>
                  <a:lnTo>
                    <a:pt x="278" y="570"/>
                  </a:lnTo>
                  <a:lnTo>
                    <a:pt x="268" y="564"/>
                  </a:lnTo>
                  <a:lnTo>
                    <a:pt x="258" y="558"/>
                  </a:lnTo>
                  <a:lnTo>
                    <a:pt x="250" y="548"/>
                  </a:lnTo>
                  <a:lnTo>
                    <a:pt x="244" y="536"/>
                  </a:lnTo>
                  <a:lnTo>
                    <a:pt x="240" y="524"/>
                  </a:lnTo>
                  <a:lnTo>
                    <a:pt x="240" y="512"/>
                  </a:lnTo>
                  <a:lnTo>
                    <a:pt x="240" y="512"/>
                  </a:lnTo>
                  <a:lnTo>
                    <a:pt x="240" y="498"/>
                  </a:lnTo>
                  <a:lnTo>
                    <a:pt x="244" y="486"/>
                  </a:lnTo>
                  <a:lnTo>
                    <a:pt x="250" y="476"/>
                  </a:lnTo>
                  <a:lnTo>
                    <a:pt x="258" y="466"/>
                  </a:lnTo>
                  <a:lnTo>
                    <a:pt x="268" y="458"/>
                  </a:lnTo>
                  <a:lnTo>
                    <a:pt x="278" y="452"/>
                  </a:lnTo>
                  <a:lnTo>
                    <a:pt x="290" y="448"/>
                  </a:lnTo>
                  <a:lnTo>
                    <a:pt x="304" y="448"/>
                  </a:lnTo>
                  <a:lnTo>
                    <a:pt x="304" y="448"/>
                  </a:lnTo>
                  <a:lnTo>
                    <a:pt x="316" y="448"/>
                  </a:lnTo>
                  <a:lnTo>
                    <a:pt x="328" y="452"/>
                  </a:lnTo>
                  <a:lnTo>
                    <a:pt x="340" y="458"/>
                  </a:lnTo>
                  <a:lnTo>
                    <a:pt x="350" y="466"/>
                  </a:lnTo>
                  <a:lnTo>
                    <a:pt x="356" y="476"/>
                  </a:lnTo>
                  <a:lnTo>
                    <a:pt x="362" y="486"/>
                  </a:lnTo>
                  <a:lnTo>
                    <a:pt x="366" y="498"/>
                  </a:lnTo>
                  <a:lnTo>
                    <a:pt x="368" y="512"/>
                  </a:lnTo>
                  <a:close/>
                  <a:moveTo>
                    <a:pt x="558" y="394"/>
                  </a:moveTo>
                  <a:lnTo>
                    <a:pt x="558" y="394"/>
                  </a:lnTo>
                  <a:lnTo>
                    <a:pt x="564" y="396"/>
                  </a:lnTo>
                  <a:lnTo>
                    <a:pt x="572" y="398"/>
                  </a:lnTo>
                  <a:lnTo>
                    <a:pt x="578" y="400"/>
                  </a:lnTo>
                  <a:lnTo>
                    <a:pt x="584" y="406"/>
                  </a:lnTo>
                  <a:lnTo>
                    <a:pt x="588" y="410"/>
                  </a:lnTo>
                  <a:lnTo>
                    <a:pt x="592" y="418"/>
                  </a:lnTo>
                  <a:lnTo>
                    <a:pt x="594" y="424"/>
                  </a:lnTo>
                  <a:lnTo>
                    <a:pt x="594" y="432"/>
                  </a:lnTo>
                  <a:lnTo>
                    <a:pt x="594" y="432"/>
                  </a:lnTo>
                  <a:lnTo>
                    <a:pt x="594" y="438"/>
                  </a:lnTo>
                  <a:lnTo>
                    <a:pt x="592" y="446"/>
                  </a:lnTo>
                  <a:lnTo>
                    <a:pt x="588" y="452"/>
                  </a:lnTo>
                  <a:lnTo>
                    <a:pt x="584" y="458"/>
                  </a:lnTo>
                  <a:lnTo>
                    <a:pt x="578" y="462"/>
                  </a:lnTo>
                  <a:lnTo>
                    <a:pt x="572" y="466"/>
                  </a:lnTo>
                  <a:lnTo>
                    <a:pt x="564" y="468"/>
                  </a:lnTo>
                  <a:lnTo>
                    <a:pt x="558" y="468"/>
                  </a:lnTo>
                  <a:lnTo>
                    <a:pt x="558" y="468"/>
                  </a:lnTo>
                  <a:lnTo>
                    <a:pt x="550" y="468"/>
                  </a:lnTo>
                  <a:lnTo>
                    <a:pt x="544" y="466"/>
                  </a:lnTo>
                  <a:lnTo>
                    <a:pt x="536" y="462"/>
                  </a:lnTo>
                  <a:lnTo>
                    <a:pt x="532" y="458"/>
                  </a:lnTo>
                  <a:lnTo>
                    <a:pt x="528" y="452"/>
                  </a:lnTo>
                  <a:lnTo>
                    <a:pt x="524" y="446"/>
                  </a:lnTo>
                  <a:lnTo>
                    <a:pt x="522" y="438"/>
                  </a:lnTo>
                  <a:lnTo>
                    <a:pt x="520" y="432"/>
                  </a:lnTo>
                  <a:lnTo>
                    <a:pt x="520" y="432"/>
                  </a:lnTo>
                  <a:lnTo>
                    <a:pt x="522" y="424"/>
                  </a:lnTo>
                  <a:lnTo>
                    <a:pt x="524" y="418"/>
                  </a:lnTo>
                  <a:lnTo>
                    <a:pt x="528" y="410"/>
                  </a:lnTo>
                  <a:lnTo>
                    <a:pt x="532" y="406"/>
                  </a:lnTo>
                  <a:lnTo>
                    <a:pt x="536" y="400"/>
                  </a:lnTo>
                  <a:lnTo>
                    <a:pt x="544" y="398"/>
                  </a:lnTo>
                  <a:lnTo>
                    <a:pt x="550" y="396"/>
                  </a:lnTo>
                  <a:lnTo>
                    <a:pt x="558" y="394"/>
                  </a:lnTo>
                  <a:close/>
                </a:path>
              </a:pathLst>
            </a:custGeom>
            <a:grpFill/>
            <a:ln w="9525">
              <a:noFill/>
              <a:round/>
              <a:headEnd/>
              <a:tailEnd/>
            </a:ln>
          </p:spPr>
          <p:txBody>
            <a:bodyPr/>
            <a:lstStyle/>
            <a:p>
              <a:pPr algn="r" defTabSz="1306307">
                <a:lnSpc>
                  <a:spcPct val="95000"/>
                </a:lnSpc>
                <a:spcAft>
                  <a:spcPct val="15000"/>
                </a:spcAft>
                <a:defRPr/>
              </a:pPr>
              <a:endParaRPr lang="en-US" sz="2600">
                <a:solidFill>
                  <a:prstClr val="black"/>
                </a:solidFill>
                <a:latin typeface="Arial" pitchFamily="34" charset="0"/>
              </a:endParaRPr>
            </a:p>
          </p:txBody>
        </p:sp>
      </p:grpSp>
      <p:sp>
        <p:nvSpPr>
          <p:cNvPr id="16" name="TextBox 7"/>
          <p:cNvSpPr txBox="1">
            <a:spLocks noChangeArrowheads="1"/>
          </p:cNvSpPr>
          <p:nvPr/>
        </p:nvSpPr>
        <p:spPr bwMode="auto">
          <a:xfrm>
            <a:off x="719783" y="2695006"/>
            <a:ext cx="1149686" cy="297010"/>
          </a:xfrm>
          <a:prstGeom prst="rect">
            <a:avLst/>
          </a:prstGeom>
          <a:noFill/>
          <a:ln w="9525">
            <a:noFill/>
            <a:miter lim="800000"/>
            <a:headEnd/>
            <a:tailEnd/>
          </a:ln>
        </p:spPr>
        <p:txBody>
          <a:bodyPr wrap="none" lIns="91446" tIns="45723" rIns="91446" bIns="45723">
            <a:spAutoFit/>
          </a:bodyPr>
          <a:lstStyle/>
          <a:p>
            <a:pPr algn="r">
              <a:lnSpc>
                <a:spcPct val="95000"/>
              </a:lnSpc>
              <a:spcAft>
                <a:spcPct val="15000"/>
              </a:spcAft>
              <a:buFont typeface="Wingdings" pitchFamily="2" charset="2"/>
              <a:buNone/>
            </a:pPr>
            <a:r>
              <a:rPr lang="en-US" sz="1400" b="1" dirty="0">
                <a:solidFill>
                  <a:schemeClr val="bg1"/>
                </a:solidFill>
                <a:latin typeface="Arial" pitchFamily="34" charset="0"/>
              </a:rPr>
              <a:t>Complexity</a:t>
            </a:r>
          </a:p>
        </p:txBody>
      </p:sp>
      <p:grpSp>
        <p:nvGrpSpPr>
          <p:cNvPr id="17" name="Group 75"/>
          <p:cNvGrpSpPr/>
          <p:nvPr/>
        </p:nvGrpSpPr>
        <p:grpSpPr>
          <a:xfrm>
            <a:off x="1011452" y="1072008"/>
            <a:ext cx="628053" cy="829106"/>
            <a:chOff x="3733800" y="3046413"/>
            <a:chExt cx="1601788" cy="2114550"/>
          </a:xfrm>
          <a:solidFill>
            <a:schemeClr val="accent2">
              <a:lumMod val="20000"/>
              <a:lumOff val="80000"/>
              <a:alpha val="53725"/>
            </a:schemeClr>
          </a:solidFill>
        </p:grpSpPr>
        <p:sp>
          <p:nvSpPr>
            <p:cNvPr id="18" name="Freeform 13"/>
            <p:cNvSpPr>
              <a:spLocks/>
            </p:cNvSpPr>
            <p:nvPr/>
          </p:nvSpPr>
          <p:spPr bwMode="auto">
            <a:xfrm>
              <a:off x="4572000" y="3275013"/>
              <a:ext cx="763588" cy="542925"/>
            </a:xfrm>
            <a:custGeom>
              <a:avLst/>
              <a:gdLst/>
              <a:ahLst/>
              <a:cxnLst>
                <a:cxn ang="0">
                  <a:pos x="125" y="166"/>
                </a:cxn>
                <a:cxn ang="0">
                  <a:pos x="125" y="166"/>
                </a:cxn>
                <a:cxn ang="0">
                  <a:pos x="157" y="166"/>
                </a:cxn>
                <a:cxn ang="0">
                  <a:pos x="190" y="175"/>
                </a:cxn>
                <a:cxn ang="0">
                  <a:pos x="218" y="189"/>
                </a:cxn>
                <a:cxn ang="0">
                  <a:pos x="245" y="208"/>
                </a:cxn>
                <a:cxn ang="0">
                  <a:pos x="268" y="231"/>
                </a:cxn>
                <a:cxn ang="0">
                  <a:pos x="287" y="254"/>
                </a:cxn>
                <a:cxn ang="0">
                  <a:pos x="305" y="286"/>
                </a:cxn>
                <a:cxn ang="0">
                  <a:pos x="315" y="319"/>
                </a:cxn>
                <a:cxn ang="0">
                  <a:pos x="315" y="319"/>
                </a:cxn>
                <a:cxn ang="0">
                  <a:pos x="319" y="328"/>
                </a:cxn>
                <a:cxn ang="0">
                  <a:pos x="328" y="337"/>
                </a:cxn>
                <a:cxn ang="0">
                  <a:pos x="338" y="342"/>
                </a:cxn>
                <a:cxn ang="0">
                  <a:pos x="347" y="342"/>
                </a:cxn>
                <a:cxn ang="0">
                  <a:pos x="444" y="342"/>
                </a:cxn>
                <a:cxn ang="0">
                  <a:pos x="444" y="342"/>
                </a:cxn>
                <a:cxn ang="0">
                  <a:pos x="458" y="342"/>
                </a:cxn>
                <a:cxn ang="0">
                  <a:pos x="472" y="332"/>
                </a:cxn>
                <a:cxn ang="0">
                  <a:pos x="476" y="319"/>
                </a:cxn>
                <a:cxn ang="0">
                  <a:pos x="481" y="305"/>
                </a:cxn>
                <a:cxn ang="0">
                  <a:pos x="481" y="305"/>
                </a:cxn>
                <a:cxn ang="0">
                  <a:pos x="476" y="272"/>
                </a:cxn>
                <a:cxn ang="0">
                  <a:pos x="467" y="240"/>
                </a:cxn>
                <a:cxn ang="0">
                  <a:pos x="453" y="212"/>
                </a:cxn>
                <a:cxn ang="0">
                  <a:pos x="439" y="185"/>
                </a:cxn>
                <a:cxn ang="0">
                  <a:pos x="421" y="157"/>
                </a:cxn>
                <a:cxn ang="0">
                  <a:pos x="402" y="134"/>
                </a:cxn>
                <a:cxn ang="0">
                  <a:pos x="361" y="87"/>
                </a:cxn>
                <a:cxn ang="0">
                  <a:pos x="310" y="50"/>
                </a:cxn>
                <a:cxn ang="0">
                  <a:pos x="282" y="37"/>
                </a:cxn>
                <a:cxn ang="0">
                  <a:pos x="250" y="23"/>
                </a:cxn>
                <a:cxn ang="0">
                  <a:pos x="222" y="13"/>
                </a:cxn>
                <a:cxn ang="0">
                  <a:pos x="190" y="4"/>
                </a:cxn>
                <a:cxn ang="0">
                  <a:pos x="157" y="0"/>
                </a:cxn>
                <a:cxn ang="0">
                  <a:pos x="125" y="0"/>
                </a:cxn>
                <a:cxn ang="0">
                  <a:pos x="125" y="0"/>
                </a:cxn>
                <a:cxn ang="0">
                  <a:pos x="93" y="0"/>
                </a:cxn>
                <a:cxn ang="0">
                  <a:pos x="60" y="4"/>
                </a:cxn>
                <a:cxn ang="0">
                  <a:pos x="0" y="23"/>
                </a:cxn>
                <a:cxn ang="0">
                  <a:pos x="0" y="208"/>
                </a:cxn>
                <a:cxn ang="0">
                  <a:pos x="0" y="208"/>
                </a:cxn>
                <a:cxn ang="0">
                  <a:pos x="28" y="189"/>
                </a:cxn>
                <a:cxn ang="0">
                  <a:pos x="56" y="175"/>
                </a:cxn>
                <a:cxn ang="0">
                  <a:pos x="88" y="166"/>
                </a:cxn>
                <a:cxn ang="0">
                  <a:pos x="125" y="166"/>
                </a:cxn>
              </a:cxnLst>
              <a:rect l="0" t="0" r="r" b="b"/>
              <a:pathLst>
                <a:path w="481" h="342">
                  <a:moveTo>
                    <a:pt x="125" y="166"/>
                  </a:moveTo>
                  <a:lnTo>
                    <a:pt x="125" y="166"/>
                  </a:lnTo>
                  <a:lnTo>
                    <a:pt x="157" y="166"/>
                  </a:lnTo>
                  <a:lnTo>
                    <a:pt x="190" y="175"/>
                  </a:lnTo>
                  <a:lnTo>
                    <a:pt x="218" y="189"/>
                  </a:lnTo>
                  <a:lnTo>
                    <a:pt x="245" y="208"/>
                  </a:lnTo>
                  <a:lnTo>
                    <a:pt x="268" y="231"/>
                  </a:lnTo>
                  <a:lnTo>
                    <a:pt x="287" y="254"/>
                  </a:lnTo>
                  <a:lnTo>
                    <a:pt x="305" y="286"/>
                  </a:lnTo>
                  <a:lnTo>
                    <a:pt x="315" y="319"/>
                  </a:lnTo>
                  <a:lnTo>
                    <a:pt x="315" y="319"/>
                  </a:lnTo>
                  <a:lnTo>
                    <a:pt x="319" y="328"/>
                  </a:lnTo>
                  <a:lnTo>
                    <a:pt x="328" y="337"/>
                  </a:lnTo>
                  <a:lnTo>
                    <a:pt x="338" y="342"/>
                  </a:lnTo>
                  <a:lnTo>
                    <a:pt x="347" y="342"/>
                  </a:lnTo>
                  <a:lnTo>
                    <a:pt x="444" y="342"/>
                  </a:lnTo>
                  <a:lnTo>
                    <a:pt x="444" y="342"/>
                  </a:lnTo>
                  <a:lnTo>
                    <a:pt x="458" y="342"/>
                  </a:lnTo>
                  <a:lnTo>
                    <a:pt x="472" y="332"/>
                  </a:lnTo>
                  <a:lnTo>
                    <a:pt x="476" y="319"/>
                  </a:lnTo>
                  <a:lnTo>
                    <a:pt x="481" y="305"/>
                  </a:lnTo>
                  <a:lnTo>
                    <a:pt x="481" y="305"/>
                  </a:lnTo>
                  <a:lnTo>
                    <a:pt x="476" y="272"/>
                  </a:lnTo>
                  <a:lnTo>
                    <a:pt x="467" y="240"/>
                  </a:lnTo>
                  <a:lnTo>
                    <a:pt x="453" y="212"/>
                  </a:lnTo>
                  <a:lnTo>
                    <a:pt x="439" y="185"/>
                  </a:lnTo>
                  <a:lnTo>
                    <a:pt x="421" y="157"/>
                  </a:lnTo>
                  <a:lnTo>
                    <a:pt x="402" y="134"/>
                  </a:lnTo>
                  <a:lnTo>
                    <a:pt x="361" y="87"/>
                  </a:lnTo>
                  <a:lnTo>
                    <a:pt x="310" y="50"/>
                  </a:lnTo>
                  <a:lnTo>
                    <a:pt x="282" y="37"/>
                  </a:lnTo>
                  <a:lnTo>
                    <a:pt x="250" y="23"/>
                  </a:lnTo>
                  <a:lnTo>
                    <a:pt x="222" y="13"/>
                  </a:lnTo>
                  <a:lnTo>
                    <a:pt x="190" y="4"/>
                  </a:lnTo>
                  <a:lnTo>
                    <a:pt x="157" y="0"/>
                  </a:lnTo>
                  <a:lnTo>
                    <a:pt x="125" y="0"/>
                  </a:lnTo>
                  <a:lnTo>
                    <a:pt x="125" y="0"/>
                  </a:lnTo>
                  <a:lnTo>
                    <a:pt x="93" y="0"/>
                  </a:lnTo>
                  <a:lnTo>
                    <a:pt x="60" y="4"/>
                  </a:lnTo>
                  <a:lnTo>
                    <a:pt x="0" y="23"/>
                  </a:lnTo>
                  <a:lnTo>
                    <a:pt x="0" y="208"/>
                  </a:lnTo>
                  <a:lnTo>
                    <a:pt x="0" y="208"/>
                  </a:lnTo>
                  <a:lnTo>
                    <a:pt x="28" y="189"/>
                  </a:lnTo>
                  <a:lnTo>
                    <a:pt x="56" y="175"/>
                  </a:lnTo>
                  <a:lnTo>
                    <a:pt x="88" y="166"/>
                  </a:lnTo>
                  <a:lnTo>
                    <a:pt x="125" y="166"/>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19" name="Freeform 15"/>
            <p:cNvSpPr>
              <a:spLocks/>
            </p:cNvSpPr>
            <p:nvPr/>
          </p:nvSpPr>
          <p:spPr bwMode="auto">
            <a:xfrm>
              <a:off x="4572000" y="4610100"/>
              <a:ext cx="763588" cy="542925"/>
            </a:xfrm>
            <a:custGeom>
              <a:avLst/>
              <a:gdLst/>
              <a:ahLst/>
              <a:cxnLst>
                <a:cxn ang="0">
                  <a:pos x="481" y="37"/>
                </a:cxn>
                <a:cxn ang="0">
                  <a:pos x="481" y="37"/>
                </a:cxn>
                <a:cxn ang="0">
                  <a:pos x="476" y="23"/>
                </a:cxn>
                <a:cxn ang="0">
                  <a:pos x="472" y="9"/>
                </a:cxn>
                <a:cxn ang="0">
                  <a:pos x="458" y="5"/>
                </a:cxn>
                <a:cxn ang="0">
                  <a:pos x="444" y="0"/>
                </a:cxn>
                <a:cxn ang="0">
                  <a:pos x="347" y="0"/>
                </a:cxn>
                <a:cxn ang="0">
                  <a:pos x="347" y="0"/>
                </a:cxn>
                <a:cxn ang="0">
                  <a:pos x="338" y="0"/>
                </a:cxn>
                <a:cxn ang="0">
                  <a:pos x="328" y="9"/>
                </a:cxn>
                <a:cxn ang="0">
                  <a:pos x="319" y="14"/>
                </a:cxn>
                <a:cxn ang="0">
                  <a:pos x="315" y="28"/>
                </a:cxn>
                <a:cxn ang="0">
                  <a:pos x="315" y="28"/>
                </a:cxn>
                <a:cxn ang="0">
                  <a:pos x="305" y="60"/>
                </a:cxn>
                <a:cxn ang="0">
                  <a:pos x="287" y="88"/>
                </a:cxn>
                <a:cxn ang="0">
                  <a:pos x="268" y="115"/>
                </a:cxn>
                <a:cxn ang="0">
                  <a:pos x="245" y="134"/>
                </a:cxn>
                <a:cxn ang="0">
                  <a:pos x="218" y="152"/>
                </a:cxn>
                <a:cxn ang="0">
                  <a:pos x="190" y="166"/>
                </a:cxn>
                <a:cxn ang="0">
                  <a:pos x="157" y="176"/>
                </a:cxn>
                <a:cxn ang="0">
                  <a:pos x="125" y="180"/>
                </a:cxn>
                <a:cxn ang="0">
                  <a:pos x="125" y="180"/>
                </a:cxn>
                <a:cxn ang="0">
                  <a:pos x="88" y="176"/>
                </a:cxn>
                <a:cxn ang="0">
                  <a:pos x="56" y="166"/>
                </a:cxn>
                <a:cxn ang="0">
                  <a:pos x="28" y="152"/>
                </a:cxn>
                <a:cxn ang="0">
                  <a:pos x="0" y="134"/>
                </a:cxn>
                <a:cxn ang="0">
                  <a:pos x="0" y="323"/>
                </a:cxn>
                <a:cxn ang="0">
                  <a:pos x="0" y="323"/>
                </a:cxn>
                <a:cxn ang="0">
                  <a:pos x="60" y="337"/>
                </a:cxn>
                <a:cxn ang="0">
                  <a:pos x="93" y="342"/>
                </a:cxn>
                <a:cxn ang="0">
                  <a:pos x="125" y="342"/>
                </a:cxn>
                <a:cxn ang="0">
                  <a:pos x="125" y="342"/>
                </a:cxn>
                <a:cxn ang="0">
                  <a:pos x="157" y="342"/>
                </a:cxn>
                <a:cxn ang="0">
                  <a:pos x="190" y="337"/>
                </a:cxn>
                <a:cxn ang="0">
                  <a:pos x="222" y="328"/>
                </a:cxn>
                <a:cxn ang="0">
                  <a:pos x="250" y="319"/>
                </a:cxn>
                <a:cxn ang="0">
                  <a:pos x="282" y="305"/>
                </a:cxn>
                <a:cxn ang="0">
                  <a:pos x="310" y="291"/>
                </a:cxn>
                <a:cxn ang="0">
                  <a:pos x="361" y="254"/>
                </a:cxn>
                <a:cxn ang="0">
                  <a:pos x="402" y="208"/>
                </a:cxn>
                <a:cxn ang="0">
                  <a:pos x="421" y="185"/>
                </a:cxn>
                <a:cxn ang="0">
                  <a:pos x="439" y="157"/>
                </a:cxn>
                <a:cxn ang="0">
                  <a:pos x="453" y="129"/>
                </a:cxn>
                <a:cxn ang="0">
                  <a:pos x="467" y="97"/>
                </a:cxn>
                <a:cxn ang="0">
                  <a:pos x="476" y="69"/>
                </a:cxn>
                <a:cxn ang="0">
                  <a:pos x="481" y="37"/>
                </a:cxn>
              </a:cxnLst>
              <a:rect l="0" t="0" r="r" b="b"/>
              <a:pathLst>
                <a:path w="481" h="342">
                  <a:moveTo>
                    <a:pt x="481" y="37"/>
                  </a:moveTo>
                  <a:lnTo>
                    <a:pt x="481" y="37"/>
                  </a:lnTo>
                  <a:lnTo>
                    <a:pt x="476" y="23"/>
                  </a:lnTo>
                  <a:lnTo>
                    <a:pt x="472" y="9"/>
                  </a:lnTo>
                  <a:lnTo>
                    <a:pt x="458" y="5"/>
                  </a:lnTo>
                  <a:lnTo>
                    <a:pt x="444" y="0"/>
                  </a:lnTo>
                  <a:lnTo>
                    <a:pt x="347" y="0"/>
                  </a:lnTo>
                  <a:lnTo>
                    <a:pt x="347" y="0"/>
                  </a:lnTo>
                  <a:lnTo>
                    <a:pt x="338" y="0"/>
                  </a:lnTo>
                  <a:lnTo>
                    <a:pt x="328" y="9"/>
                  </a:lnTo>
                  <a:lnTo>
                    <a:pt x="319" y="14"/>
                  </a:lnTo>
                  <a:lnTo>
                    <a:pt x="315" y="28"/>
                  </a:lnTo>
                  <a:lnTo>
                    <a:pt x="315" y="28"/>
                  </a:lnTo>
                  <a:lnTo>
                    <a:pt x="305" y="60"/>
                  </a:lnTo>
                  <a:lnTo>
                    <a:pt x="287" y="88"/>
                  </a:lnTo>
                  <a:lnTo>
                    <a:pt x="268" y="115"/>
                  </a:lnTo>
                  <a:lnTo>
                    <a:pt x="245" y="134"/>
                  </a:lnTo>
                  <a:lnTo>
                    <a:pt x="218" y="152"/>
                  </a:lnTo>
                  <a:lnTo>
                    <a:pt x="190" y="166"/>
                  </a:lnTo>
                  <a:lnTo>
                    <a:pt x="157" y="176"/>
                  </a:lnTo>
                  <a:lnTo>
                    <a:pt x="125" y="180"/>
                  </a:lnTo>
                  <a:lnTo>
                    <a:pt x="125" y="180"/>
                  </a:lnTo>
                  <a:lnTo>
                    <a:pt x="88" y="176"/>
                  </a:lnTo>
                  <a:lnTo>
                    <a:pt x="56" y="166"/>
                  </a:lnTo>
                  <a:lnTo>
                    <a:pt x="28" y="152"/>
                  </a:lnTo>
                  <a:lnTo>
                    <a:pt x="0" y="134"/>
                  </a:lnTo>
                  <a:lnTo>
                    <a:pt x="0" y="323"/>
                  </a:lnTo>
                  <a:lnTo>
                    <a:pt x="0" y="323"/>
                  </a:lnTo>
                  <a:lnTo>
                    <a:pt x="60" y="337"/>
                  </a:lnTo>
                  <a:lnTo>
                    <a:pt x="93" y="342"/>
                  </a:lnTo>
                  <a:lnTo>
                    <a:pt x="125" y="342"/>
                  </a:lnTo>
                  <a:lnTo>
                    <a:pt x="125" y="342"/>
                  </a:lnTo>
                  <a:lnTo>
                    <a:pt x="157" y="342"/>
                  </a:lnTo>
                  <a:lnTo>
                    <a:pt x="190" y="337"/>
                  </a:lnTo>
                  <a:lnTo>
                    <a:pt x="222" y="328"/>
                  </a:lnTo>
                  <a:lnTo>
                    <a:pt x="250" y="319"/>
                  </a:lnTo>
                  <a:lnTo>
                    <a:pt x="282" y="305"/>
                  </a:lnTo>
                  <a:lnTo>
                    <a:pt x="310" y="291"/>
                  </a:lnTo>
                  <a:lnTo>
                    <a:pt x="361" y="254"/>
                  </a:lnTo>
                  <a:lnTo>
                    <a:pt x="402" y="208"/>
                  </a:lnTo>
                  <a:lnTo>
                    <a:pt x="421" y="185"/>
                  </a:lnTo>
                  <a:lnTo>
                    <a:pt x="439" y="157"/>
                  </a:lnTo>
                  <a:lnTo>
                    <a:pt x="453" y="129"/>
                  </a:lnTo>
                  <a:lnTo>
                    <a:pt x="467" y="97"/>
                  </a:lnTo>
                  <a:lnTo>
                    <a:pt x="476" y="69"/>
                  </a:lnTo>
                  <a:lnTo>
                    <a:pt x="481" y="37"/>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20" name="Freeform 17"/>
            <p:cNvSpPr>
              <a:spLocks/>
            </p:cNvSpPr>
            <p:nvPr/>
          </p:nvSpPr>
          <p:spPr bwMode="auto">
            <a:xfrm>
              <a:off x="4572000" y="3994150"/>
              <a:ext cx="307975" cy="138113"/>
            </a:xfrm>
            <a:custGeom>
              <a:avLst/>
              <a:gdLst/>
              <a:ahLst/>
              <a:cxnLst>
                <a:cxn ang="0">
                  <a:pos x="148" y="87"/>
                </a:cxn>
                <a:cxn ang="0">
                  <a:pos x="148" y="87"/>
                </a:cxn>
                <a:cxn ang="0">
                  <a:pos x="167" y="87"/>
                </a:cxn>
                <a:cxn ang="0">
                  <a:pos x="181" y="78"/>
                </a:cxn>
                <a:cxn ang="0">
                  <a:pos x="190" y="60"/>
                </a:cxn>
                <a:cxn ang="0">
                  <a:pos x="194" y="46"/>
                </a:cxn>
                <a:cxn ang="0">
                  <a:pos x="194" y="46"/>
                </a:cxn>
                <a:cxn ang="0">
                  <a:pos x="190" y="27"/>
                </a:cxn>
                <a:cxn ang="0">
                  <a:pos x="181" y="13"/>
                </a:cxn>
                <a:cxn ang="0">
                  <a:pos x="167" y="4"/>
                </a:cxn>
                <a:cxn ang="0">
                  <a:pos x="148" y="0"/>
                </a:cxn>
                <a:cxn ang="0">
                  <a:pos x="0" y="0"/>
                </a:cxn>
                <a:cxn ang="0">
                  <a:pos x="0" y="87"/>
                </a:cxn>
                <a:cxn ang="0">
                  <a:pos x="148" y="87"/>
                </a:cxn>
              </a:cxnLst>
              <a:rect l="0" t="0" r="r" b="b"/>
              <a:pathLst>
                <a:path w="194" h="87">
                  <a:moveTo>
                    <a:pt x="148" y="87"/>
                  </a:moveTo>
                  <a:lnTo>
                    <a:pt x="148" y="87"/>
                  </a:lnTo>
                  <a:lnTo>
                    <a:pt x="167" y="87"/>
                  </a:lnTo>
                  <a:lnTo>
                    <a:pt x="181" y="78"/>
                  </a:lnTo>
                  <a:lnTo>
                    <a:pt x="190" y="60"/>
                  </a:lnTo>
                  <a:lnTo>
                    <a:pt x="194" y="46"/>
                  </a:lnTo>
                  <a:lnTo>
                    <a:pt x="194" y="46"/>
                  </a:lnTo>
                  <a:lnTo>
                    <a:pt x="190" y="27"/>
                  </a:lnTo>
                  <a:lnTo>
                    <a:pt x="181" y="13"/>
                  </a:lnTo>
                  <a:lnTo>
                    <a:pt x="167" y="4"/>
                  </a:lnTo>
                  <a:lnTo>
                    <a:pt x="148" y="0"/>
                  </a:lnTo>
                  <a:lnTo>
                    <a:pt x="0" y="0"/>
                  </a:lnTo>
                  <a:lnTo>
                    <a:pt x="0" y="87"/>
                  </a:lnTo>
                  <a:lnTo>
                    <a:pt x="148" y="87"/>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21" name="Freeform 19"/>
            <p:cNvSpPr>
              <a:spLocks/>
            </p:cNvSpPr>
            <p:nvPr/>
          </p:nvSpPr>
          <p:spPr bwMode="auto">
            <a:xfrm>
              <a:off x="4572000" y="4294188"/>
              <a:ext cx="307975" cy="147638"/>
            </a:xfrm>
            <a:custGeom>
              <a:avLst/>
              <a:gdLst/>
              <a:ahLst/>
              <a:cxnLst>
                <a:cxn ang="0">
                  <a:pos x="148" y="93"/>
                </a:cxn>
                <a:cxn ang="0">
                  <a:pos x="148" y="93"/>
                </a:cxn>
                <a:cxn ang="0">
                  <a:pos x="167" y="88"/>
                </a:cxn>
                <a:cxn ang="0">
                  <a:pos x="181" y="79"/>
                </a:cxn>
                <a:cxn ang="0">
                  <a:pos x="190" y="65"/>
                </a:cxn>
                <a:cxn ang="0">
                  <a:pos x="194" y="46"/>
                </a:cxn>
                <a:cxn ang="0">
                  <a:pos x="194" y="46"/>
                </a:cxn>
                <a:cxn ang="0">
                  <a:pos x="190" y="28"/>
                </a:cxn>
                <a:cxn ang="0">
                  <a:pos x="181" y="14"/>
                </a:cxn>
                <a:cxn ang="0">
                  <a:pos x="167" y="5"/>
                </a:cxn>
                <a:cxn ang="0">
                  <a:pos x="148" y="0"/>
                </a:cxn>
                <a:cxn ang="0">
                  <a:pos x="0" y="0"/>
                </a:cxn>
                <a:cxn ang="0">
                  <a:pos x="0" y="93"/>
                </a:cxn>
                <a:cxn ang="0">
                  <a:pos x="148" y="93"/>
                </a:cxn>
              </a:cxnLst>
              <a:rect l="0" t="0" r="r" b="b"/>
              <a:pathLst>
                <a:path w="194" h="93">
                  <a:moveTo>
                    <a:pt x="148" y="93"/>
                  </a:moveTo>
                  <a:lnTo>
                    <a:pt x="148" y="93"/>
                  </a:lnTo>
                  <a:lnTo>
                    <a:pt x="167" y="88"/>
                  </a:lnTo>
                  <a:lnTo>
                    <a:pt x="181" y="79"/>
                  </a:lnTo>
                  <a:lnTo>
                    <a:pt x="190" y="65"/>
                  </a:lnTo>
                  <a:lnTo>
                    <a:pt x="194" y="46"/>
                  </a:lnTo>
                  <a:lnTo>
                    <a:pt x="194" y="46"/>
                  </a:lnTo>
                  <a:lnTo>
                    <a:pt x="190" y="28"/>
                  </a:lnTo>
                  <a:lnTo>
                    <a:pt x="181" y="14"/>
                  </a:lnTo>
                  <a:lnTo>
                    <a:pt x="167" y="5"/>
                  </a:lnTo>
                  <a:lnTo>
                    <a:pt x="148" y="0"/>
                  </a:lnTo>
                  <a:lnTo>
                    <a:pt x="0" y="0"/>
                  </a:lnTo>
                  <a:lnTo>
                    <a:pt x="0" y="93"/>
                  </a:lnTo>
                  <a:lnTo>
                    <a:pt x="148" y="93"/>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22" name="Freeform 21"/>
            <p:cNvSpPr>
              <a:spLocks noEditPoints="1"/>
            </p:cNvSpPr>
            <p:nvPr/>
          </p:nvSpPr>
          <p:spPr bwMode="auto">
            <a:xfrm>
              <a:off x="3733800" y="3046413"/>
              <a:ext cx="719138" cy="2114550"/>
            </a:xfrm>
            <a:custGeom>
              <a:avLst/>
              <a:gdLst/>
              <a:ahLst/>
              <a:cxnLst>
                <a:cxn ang="0">
                  <a:pos x="407" y="0"/>
                </a:cxn>
                <a:cxn ang="0">
                  <a:pos x="374" y="14"/>
                </a:cxn>
                <a:cxn ang="0">
                  <a:pos x="360" y="47"/>
                </a:cxn>
                <a:cxn ang="0">
                  <a:pos x="360" y="139"/>
                </a:cxn>
                <a:cxn ang="0">
                  <a:pos x="296" y="148"/>
                </a:cxn>
                <a:cxn ang="0">
                  <a:pos x="240" y="162"/>
                </a:cxn>
                <a:cxn ang="0">
                  <a:pos x="185" y="194"/>
                </a:cxn>
                <a:cxn ang="0">
                  <a:pos x="138" y="231"/>
                </a:cxn>
                <a:cxn ang="0">
                  <a:pos x="101" y="278"/>
                </a:cxn>
                <a:cxn ang="0">
                  <a:pos x="74" y="329"/>
                </a:cxn>
                <a:cxn ang="0">
                  <a:pos x="55" y="389"/>
                </a:cxn>
                <a:cxn ang="0">
                  <a:pos x="51" y="449"/>
                </a:cxn>
                <a:cxn ang="0">
                  <a:pos x="51" y="481"/>
                </a:cxn>
                <a:cxn ang="0">
                  <a:pos x="65" y="541"/>
                </a:cxn>
                <a:cxn ang="0">
                  <a:pos x="88" y="597"/>
                </a:cxn>
                <a:cxn ang="0">
                  <a:pos x="120" y="647"/>
                </a:cxn>
                <a:cxn ang="0">
                  <a:pos x="162" y="689"/>
                </a:cxn>
                <a:cxn ang="0">
                  <a:pos x="212" y="721"/>
                </a:cxn>
                <a:cxn ang="0">
                  <a:pos x="268" y="745"/>
                </a:cxn>
                <a:cxn ang="0">
                  <a:pos x="328" y="758"/>
                </a:cxn>
                <a:cxn ang="0">
                  <a:pos x="360" y="1161"/>
                </a:cxn>
                <a:cxn ang="0">
                  <a:pos x="328" y="1161"/>
                </a:cxn>
                <a:cxn ang="0">
                  <a:pos x="268" y="1137"/>
                </a:cxn>
                <a:cxn ang="0">
                  <a:pos x="217" y="1096"/>
                </a:cxn>
                <a:cxn ang="0">
                  <a:pos x="180" y="1045"/>
                </a:cxn>
                <a:cxn ang="0">
                  <a:pos x="166" y="1013"/>
                </a:cxn>
                <a:cxn ang="0">
                  <a:pos x="152" y="990"/>
                </a:cxn>
                <a:cxn ang="0">
                  <a:pos x="129" y="980"/>
                </a:cxn>
                <a:cxn ang="0">
                  <a:pos x="41" y="980"/>
                </a:cxn>
                <a:cxn ang="0">
                  <a:pos x="9" y="994"/>
                </a:cxn>
                <a:cxn ang="0">
                  <a:pos x="0" y="1022"/>
                </a:cxn>
                <a:cxn ang="0">
                  <a:pos x="0" y="1031"/>
                </a:cxn>
                <a:cxn ang="0">
                  <a:pos x="18" y="1091"/>
                </a:cxn>
                <a:cxn ang="0">
                  <a:pos x="46" y="1147"/>
                </a:cxn>
                <a:cxn ang="0">
                  <a:pos x="125" y="1244"/>
                </a:cxn>
                <a:cxn ang="0">
                  <a:pos x="236" y="1308"/>
                </a:cxn>
                <a:cxn ang="0">
                  <a:pos x="296" y="1322"/>
                </a:cxn>
                <a:cxn ang="0">
                  <a:pos x="360" y="1332"/>
                </a:cxn>
                <a:cxn ang="0">
                  <a:pos x="388" y="1327"/>
                </a:cxn>
                <a:cxn ang="0">
                  <a:pos x="393" y="1327"/>
                </a:cxn>
                <a:cxn ang="0">
                  <a:pos x="397" y="1327"/>
                </a:cxn>
                <a:cxn ang="0">
                  <a:pos x="434" y="1308"/>
                </a:cxn>
                <a:cxn ang="0">
                  <a:pos x="453" y="1267"/>
                </a:cxn>
                <a:cxn ang="0">
                  <a:pos x="453" y="47"/>
                </a:cxn>
                <a:cxn ang="0">
                  <a:pos x="439" y="14"/>
                </a:cxn>
                <a:cxn ang="0">
                  <a:pos x="407" y="0"/>
                </a:cxn>
                <a:cxn ang="0">
                  <a:pos x="217" y="449"/>
                </a:cxn>
                <a:cxn ang="0">
                  <a:pos x="231" y="393"/>
                </a:cxn>
                <a:cxn ang="0">
                  <a:pos x="259" y="352"/>
                </a:cxn>
                <a:cxn ang="0">
                  <a:pos x="305" y="319"/>
                </a:cxn>
                <a:cxn ang="0">
                  <a:pos x="360" y="310"/>
                </a:cxn>
                <a:cxn ang="0">
                  <a:pos x="360" y="592"/>
                </a:cxn>
                <a:cxn ang="0">
                  <a:pos x="305" y="583"/>
                </a:cxn>
                <a:cxn ang="0">
                  <a:pos x="259" y="550"/>
                </a:cxn>
                <a:cxn ang="0">
                  <a:pos x="231" y="504"/>
                </a:cxn>
                <a:cxn ang="0">
                  <a:pos x="217" y="449"/>
                </a:cxn>
              </a:cxnLst>
              <a:rect l="0" t="0" r="r" b="b"/>
              <a:pathLst>
                <a:path w="453" h="1332">
                  <a:moveTo>
                    <a:pt x="407" y="0"/>
                  </a:moveTo>
                  <a:lnTo>
                    <a:pt x="407" y="0"/>
                  </a:lnTo>
                  <a:lnTo>
                    <a:pt x="388" y="5"/>
                  </a:lnTo>
                  <a:lnTo>
                    <a:pt x="374" y="14"/>
                  </a:lnTo>
                  <a:lnTo>
                    <a:pt x="365" y="33"/>
                  </a:lnTo>
                  <a:lnTo>
                    <a:pt x="360" y="47"/>
                  </a:lnTo>
                  <a:lnTo>
                    <a:pt x="360" y="139"/>
                  </a:lnTo>
                  <a:lnTo>
                    <a:pt x="360" y="139"/>
                  </a:lnTo>
                  <a:lnTo>
                    <a:pt x="328" y="139"/>
                  </a:lnTo>
                  <a:lnTo>
                    <a:pt x="296" y="148"/>
                  </a:lnTo>
                  <a:lnTo>
                    <a:pt x="268" y="153"/>
                  </a:lnTo>
                  <a:lnTo>
                    <a:pt x="240" y="162"/>
                  </a:lnTo>
                  <a:lnTo>
                    <a:pt x="212" y="176"/>
                  </a:lnTo>
                  <a:lnTo>
                    <a:pt x="185" y="194"/>
                  </a:lnTo>
                  <a:lnTo>
                    <a:pt x="162" y="213"/>
                  </a:lnTo>
                  <a:lnTo>
                    <a:pt x="138" y="231"/>
                  </a:lnTo>
                  <a:lnTo>
                    <a:pt x="120" y="255"/>
                  </a:lnTo>
                  <a:lnTo>
                    <a:pt x="101" y="278"/>
                  </a:lnTo>
                  <a:lnTo>
                    <a:pt x="88" y="301"/>
                  </a:lnTo>
                  <a:lnTo>
                    <a:pt x="74" y="329"/>
                  </a:lnTo>
                  <a:lnTo>
                    <a:pt x="65" y="356"/>
                  </a:lnTo>
                  <a:lnTo>
                    <a:pt x="55" y="389"/>
                  </a:lnTo>
                  <a:lnTo>
                    <a:pt x="51" y="416"/>
                  </a:lnTo>
                  <a:lnTo>
                    <a:pt x="51" y="449"/>
                  </a:lnTo>
                  <a:lnTo>
                    <a:pt x="51" y="449"/>
                  </a:lnTo>
                  <a:lnTo>
                    <a:pt x="51" y="481"/>
                  </a:lnTo>
                  <a:lnTo>
                    <a:pt x="55" y="513"/>
                  </a:lnTo>
                  <a:lnTo>
                    <a:pt x="65" y="541"/>
                  </a:lnTo>
                  <a:lnTo>
                    <a:pt x="74" y="569"/>
                  </a:lnTo>
                  <a:lnTo>
                    <a:pt x="88" y="597"/>
                  </a:lnTo>
                  <a:lnTo>
                    <a:pt x="101" y="624"/>
                  </a:lnTo>
                  <a:lnTo>
                    <a:pt x="120" y="647"/>
                  </a:lnTo>
                  <a:lnTo>
                    <a:pt x="138" y="671"/>
                  </a:lnTo>
                  <a:lnTo>
                    <a:pt x="162" y="689"/>
                  </a:lnTo>
                  <a:lnTo>
                    <a:pt x="185" y="708"/>
                  </a:lnTo>
                  <a:lnTo>
                    <a:pt x="212" y="721"/>
                  </a:lnTo>
                  <a:lnTo>
                    <a:pt x="240" y="735"/>
                  </a:lnTo>
                  <a:lnTo>
                    <a:pt x="268" y="745"/>
                  </a:lnTo>
                  <a:lnTo>
                    <a:pt x="296" y="754"/>
                  </a:lnTo>
                  <a:lnTo>
                    <a:pt x="328" y="758"/>
                  </a:lnTo>
                  <a:lnTo>
                    <a:pt x="360" y="763"/>
                  </a:lnTo>
                  <a:lnTo>
                    <a:pt x="360" y="1161"/>
                  </a:lnTo>
                  <a:lnTo>
                    <a:pt x="360" y="1161"/>
                  </a:lnTo>
                  <a:lnTo>
                    <a:pt x="328" y="1161"/>
                  </a:lnTo>
                  <a:lnTo>
                    <a:pt x="296" y="1151"/>
                  </a:lnTo>
                  <a:lnTo>
                    <a:pt x="268" y="1137"/>
                  </a:lnTo>
                  <a:lnTo>
                    <a:pt x="240" y="1119"/>
                  </a:lnTo>
                  <a:lnTo>
                    <a:pt x="217" y="1096"/>
                  </a:lnTo>
                  <a:lnTo>
                    <a:pt x="194" y="1073"/>
                  </a:lnTo>
                  <a:lnTo>
                    <a:pt x="180" y="1045"/>
                  </a:lnTo>
                  <a:lnTo>
                    <a:pt x="166" y="1013"/>
                  </a:lnTo>
                  <a:lnTo>
                    <a:pt x="166" y="1013"/>
                  </a:lnTo>
                  <a:lnTo>
                    <a:pt x="162" y="999"/>
                  </a:lnTo>
                  <a:lnTo>
                    <a:pt x="152" y="990"/>
                  </a:lnTo>
                  <a:lnTo>
                    <a:pt x="143" y="985"/>
                  </a:lnTo>
                  <a:lnTo>
                    <a:pt x="129" y="980"/>
                  </a:lnTo>
                  <a:lnTo>
                    <a:pt x="41" y="980"/>
                  </a:lnTo>
                  <a:lnTo>
                    <a:pt x="41" y="980"/>
                  </a:lnTo>
                  <a:lnTo>
                    <a:pt x="23" y="985"/>
                  </a:lnTo>
                  <a:lnTo>
                    <a:pt x="9" y="994"/>
                  </a:lnTo>
                  <a:lnTo>
                    <a:pt x="0" y="1003"/>
                  </a:lnTo>
                  <a:lnTo>
                    <a:pt x="0" y="1022"/>
                  </a:lnTo>
                  <a:lnTo>
                    <a:pt x="0" y="1031"/>
                  </a:lnTo>
                  <a:lnTo>
                    <a:pt x="0" y="1031"/>
                  </a:lnTo>
                  <a:lnTo>
                    <a:pt x="9" y="1059"/>
                  </a:lnTo>
                  <a:lnTo>
                    <a:pt x="18" y="1091"/>
                  </a:lnTo>
                  <a:lnTo>
                    <a:pt x="28" y="1119"/>
                  </a:lnTo>
                  <a:lnTo>
                    <a:pt x="46" y="1147"/>
                  </a:lnTo>
                  <a:lnTo>
                    <a:pt x="83" y="1198"/>
                  </a:lnTo>
                  <a:lnTo>
                    <a:pt x="125" y="1244"/>
                  </a:lnTo>
                  <a:lnTo>
                    <a:pt x="180" y="1281"/>
                  </a:lnTo>
                  <a:lnTo>
                    <a:pt x="236" y="1308"/>
                  </a:lnTo>
                  <a:lnTo>
                    <a:pt x="263" y="1318"/>
                  </a:lnTo>
                  <a:lnTo>
                    <a:pt x="296" y="1322"/>
                  </a:lnTo>
                  <a:lnTo>
                    <a:pt x="328" y="1327"/>
                  </a:lnTo>
                  <a:lnTo>
                    <a:pt x="360" y="1332"/>
                  </a:lnTo>
                  <a:lnTo>
                    <a:pt x="360" y="1332"/>
                  </a:lnTo>
                  <a:lnTo>
                    <a:pt x="388" y="1327"/>
                  </a:lnTo>
                  <a:lnTo>
                    <a:pt x="388" y="1327"/>
                  </a:lnTo>
                  <a:lnTo>
                    <a:pt x="393" y="1327"/>
                  </a:lnTo>
                  <a:lnTo>
                    <a:pt x="397" y="1327"/>
                  </a:lnTo>
                  <a:lnTo>
                    <a:pt x="397" y="1327"/>
                  </a:lnTo>
                  <a:lnTo>
                    <a:pt x="416" y="1322"/>
                  </a:lnTo>
                  <a:lnTo>
                    <a:pt x="434" y="1308"/>
                  </a:lnTo>
                  <a:lnTo>
                    <a:pt x="448" y="1290"/>
                  </a:lnTo>
                  <a:lnTo>
                    <a:pt x="453" y="1267"/>
                  </a:lnTo>
                  <a:lnTo>
                    <a:pt x="453" y="47"/>
                  </a:lnTo>
                  <a:lnTo>
                    <a:pt x="453" y="47"/>
                  </a:lnTo>
                  <a:lnTo>
                    <a:pt x="448" y="33"/>
                  </a:lnTo>
                  <a:lnTo>
                    <a:pt x="439" y="14"/>
                  </a:lnTo>
                  <a:lnTo>
                    <a:pt x="425" y="5"/>
                  </a:lnTo>
                  <a:lnTo>
                    <a:pt x="407" y="0"/>
                  </a:lnTo>
                  <a:close/>
                  <a:moveTo>
                    <a:pt x="217" y="449"/>
                  </a:moveTo>
                  <a:lnTo>
                    <a:pt x="217" y="449"/>
                  </a:lnTo>
                  <a:lnTo>
                    <a:pt x="222" y="421"/>
                  </a:lnTo>
                  <a:lnTo>
                    <a:pt x="231" y="393"/>
                  </a:lnTo>
                  <a:lnTo>
                    <a:pt x="240" y="370"/>
                  </a:lnTo>
                  <a:lnTo>
                    <a:pt x="259" y="352"/>
                  </a:lnTo>
                  <a:lnTo>
                    <a:pt x="282" y="333"/>
                  </a:lnTo>
                  <a:lnTo>
                    <a:pt x="305" y="319"/>
                  </a:lnTo>
                  <a:lnTo>
                    <a:pt x="333" y="310"/>
                  </a:lnTo>
                  <a:lnTo>
                    <a:pt x="360" y="310"/>
                  </a:lnTo>
                  <a:lnTo>
                    <a:pt x="360" y="592"/>
                  </a:lnTo>
                  <a:lnTo>
                    <a:pt x="360" y="592"/>
                  </a:lnTo>
                  <a:lnTo>
                    <a:pt x="333" y="587"/>
                  </a:lnTo>
                  <a:lnTo>
                    <a:pt x="305" y="583"/>
                  </a:lnTo>
                  <a:lnTo>
                    <a:pt x="282" y="569"/>
                  </a:lnTo>
                  <a:lnTo>
                    <a:pt x="259" y="550"/>
                  </a:lnTo>
                  <a:lnTo>
                    <a:pt x="240" y="532"/>
                  </a:lnTo>
                  <a:lnTo>
                    <a:pt x="231" y="504"/>
                  </a:lnTo>
                  <a:lnTo>
                    <a:pt x="222" y="481"/>
                  </a:lnTo>
                  <a:lnTo>
                    <a:pt x="217" y="449"/>
                  </a:lnTo>
                  <a:lnTo>
                    <a:pt x="217" y="449"/>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grpSp>
      <p:sp>
        <p:nvSpPr>
          <p:cNvPr id="23" name="TextBox 5"/>
          <p:cNvSpPr txBox="1">
            <a:spLocks noChangeArrowheads="1"/>
          </p:cNvSpPr>
          <p:nvPr/>
        </p:nvSpPr>
        <p:spPr bwMode="auto">
          <a:xfrm>
            <a:off x="743889" y="1369125"/>
            <a:ext cx="1119303" cy="355488"/>
          </a:xfrm>
          <a:prstGeom prst="rect">
            <a:avLst/>
          </a:prstGeom>
          <a:noFill/>
          <a:ln w="9525">
            <a:noFill/>
            <a:miter lim="800000"/>
            <a:headEnd/>
            <a:tailEnd/>
          </a:ln>
        </p:spPr>
        <p:txBody>
          <a:bodyPr wrap="square" lIns="91446" tIns="45723" rIns="91446" bIns="45723">
            <a:spAutoFit/>
          </a:bodyPr>
          <a:lstStyle/>
          <a:p>
            <a:pPr>
              <a:lnSpc>
                <a:spcPct val="95000"/>
              </a:lnSpc>
              <a:spcAft>
                <a:spcPct val="15000"/>
              </a:spcAft>
              <a:buFont typeface="Wingdings" pitchFamily="2" charset="2"/>
              <a:buNone/>
            </a:pPr>
            <a:r>
              <a:rPr lang="en-US" sz="1800" b="1" dirty="0">
                <a:solidFill>
                  <a:schemeClr val="bg1"/>
                </a:solidFill>
                <a:latin typeface="Arial" pitchFamily="34" charset="0"/>
              </a:rPr>
              <a:t>Cost</a:t>
            </a:r>
          </a:p>
        </p:txBody>
      </p:sp>
      <p:sp>
        <p:nvSpPr>
          <p:cNvPr id="24" name="Freeform 27"/>
          <p:cNvSpPr>
            <a:spLocks noEditPoints="1"/>
          </p:cNvSpPr>
          <p:nvPr/>
        </p:nvSpPr>
        <p:spPr bwMode="auto">
          <a:xfrm>
            <a:off x="884624" y="3688405"/>
            <a:ext cx="852136" cy="852686"/>
          </a:xfrm>
          <a:custGeom>
            <a:avLst/>
            <a:gdLst/>
            <a:ahLst/>
            <a:cxnLst>
              <a:cxn ang="0">
                <a:pos x="0" y="454"/>
              </a:cxn>
              <a:cxn ang="0">
                <a:pos x="1097" y="1552"/>
              </a:cxn>
              <a:cxn ang="0">
                <a:pos x="1097" y="0"/>
              </a:cxn>
              <a:cxn ang="0">
                <a:pos x="1157" y="906"/>
              </a:cxn>
              <a:cxn ang="0">
                <a:pos x="1004" y="1141"/>
              </a:cxn>
              <a:cxn ang="0">
                <a:pos x="949" y="1202"/>
              </a:cxn>
              <a:cxn ang="0">
                <a:pos x="897" y="1237"/>
              </a:cxn>
              <a:cxn ang="0">
                <a:pos x="868" y="1248"/>
              </a:cxn>
              <a:cxn ang="0">
                <a:pos x="613" y="1250"/>
              </a:cxn>
              <a:cxn ang="0">
                <a:pos x="577" y="1246"/>
              </a:cxn>
              <a:cxn ang="0">
                <a:pos x="530" y="1229"/>
              </a:cxn>
              <a:cxn ang="0">
                <a:pos x="490" y="1199"/>
              </a:cxn>
              <a:cxn ang="0">
                <a:pos x="460" y="1158"/>
              </a:cxn>
              <a:cxn ang="0">
                <a:pos x="443" y="1111"/>
              </a:cxn>
              <a:cxn ang="0">
                <a:pos x="439" y="458"/>
              </a:cxn>
              <a:cxn ang="0">
                <a:pos x="444" y="434"/>
              </a:cxn>
              <a:cxn ang="0">
                <a:pos x="465" y="409"/>
              </a:cxn>
              <a:cxn ang="0">
                <a:pos x="497" y="400"/>
              </a:cxn>
              <a:cxn ang="0">
                <a:pos x="519" y="404"/>
              </a:cxn>
              <a:cxn ang="0">
                <a:pos x="545" y="425"/>
              </a:cxn>
              <a:cxn ang="0">
                <a:pos x="555" y="458"/>
              </a:cxn>
              <a:cxn ang="0">
                <a:pos x="587" y="365"/>
              </a:cxn>
              <a:cxn ang="0">
                <a:pos x="591" y="343"/>
              </a:cxn>
              <a:cxn ang="0">
                <a:pos x="612" y="317"/>
              </a:cxn>
              <a:cxn ang="0">
                <a:pos x="645" y="308"/>
              </a:cxn>
              <a:cxn ang="0">
                <a:pos x="667" y="311"/>
              </a:cxn>
              <a:cxn ang="0">
                <a:pos x="692" y="333"/>
              </a:cxn>
              <a:cxn ang="0">
                <a:pos x="703" y="365"/>
              </a:cxn>
              <a:cxn ang="0">
                <a:pos x="734" y="279"/>
              </a:cxn>
              <a:cxn ang="0">
                <a:pos x="739" y="257"/>
              </a:cxn>
              <a:cxn ang="0">
                <a:pos x="760" y="231"/>
              </a:cxn>
              <a:cxn ang="0">
                <a:pos x="792" y="221"/>
              </a:cxn>
              <a:cxn ang="0">
                <a:pos x="814" y="225"/>
              </a:cxn>
              <a:cxn ang="0">
                <a:pos x="840" y="246"/>
              </a:cxn>
              <a:cxn ang="0">
                <a:pos x="850" y="279"/>
              </a:cxn>
              <a:cxn ang="0">
                <a:pos x="882" y="365"/>
              </a:cxn>
              <a:cxn ang="0">
                <a:pos x="886" y="343"/>
              </a:cxn>
              <a:cxn ang="0">
                <a:pos x="907" y="317"/>
              </a:cxn>
              <a:cxn ang="0">
                <a:pos x="940" y="308"/>
              </a:cxn>
              <a:cxn ang="0">
                <a:pos x="962" y="311"/>
              </a:cxn>
              <a:cxn ang="0">
                <a:pos x="988" y="333"/>
              </a:cxn>
              <a:cxn ang="0">
                <a:pos x="998" y="365"/>
              </a:cxn>
              <a:cxn ang="0">
                <a:pos x="1139" y="703"/>
              </a:cxn>
              <a:cxn ang="0">
                <a:pos x="1154" y="690"/>
              </a:cxn>
              <a:cxn ang="0">
                <a:pos x="1183" y="681"/>
              </a:cxn>
              <a:cxn ang="0">
                <a:pos x="1213" y="685"/>
              </a:cxn>
              <a:cxn ang="0">
                <a:pos x="1234" y="699"/>
              </a:cxn>
              <a:cxn ang="0">
                <a:pos x="1250" y="732"/>
              </a:cxn>
              <a:cxn ang="0">
                <a:pos x="1247" y="769"/>
              </a:cxn>
            </a:cxnLst>
            <a:rect l="0" t="0" r="r" b="b"/>
            <a:pathLst>
              <a:path w="1551" h="1552">
                <a:moveTo>
                  <a:pt x="1097" y="0"/>
                </a:moveTo>
                <a:lnTo>
                  <a:pt x="454" y="0"/>
                </a:lnTo>
                <a:lnTo>
                  <a:pt x="0" y="454"/>
                </a:lnTo>
                <a:lnTo>
                  <a:pt x="0" y="1097"/>
                </a:lnTo>
                <a:lnTo>
                  <a:pt x="454" y="1552"/>
                </a:lnTo>
                <a:lnTo>
                  <a:pt x="1097" y="1552"/>
                </a:lnTo>
                <a:lnTo>
                  <a:pt x="1551" y="1097"/>
                </a:lnTo>
                <a:lnTo>
                  <a:pt x="1551" y="454"/>
                </a:lnTo>
                <a:lnTo>
                  <a:pt x="1097" y="0"/>
                </a:lnTo>
                <a:close/>
                <a:moveTo>
                  <a:pt x="1247" y="769"/>
                </a:moveTo>
                <a:lnTo>
                  <a:pt x="1247" y="769"/>
                </a:lnTo>
                <a:lnTo>
                  <a:pt x="1157" y="906"/>
                </a:lnTo>
                <a:lnTo>
                  <a:pt x="1078" y="1028"/>
                </a:lnTo>
                <a:lnTo>
                  <a:pt x="1004" y="1141"/>
                </a:lnTo>
                <a:lnTo>
                  <a:pt x="1004" y="1141"/>
                </a:lnTo>
                <a:lnTo>
                  <a:pt x="986" y="1163"/>
                </a:lnTo>
                <a:lnTo>
                  <a:pt x="969" y="1184"/>
                </a:lnTo>
                <a:lnTo>
                  <a:pt x="949" y="1202"/>
                </a:lnTo>
                <a:lnTo>
                  <a:pt x="928" y="1219"/>
                </a:lnTo>
                <a:lnTo>
                  <a:pt x="907" y="1231"/>
                </a:lnTo>
                <a:lnTo>
                  <a:pt x="897" y="1237"/>
                </a:lnTo>
                <a:lnTo>
                  <a:pt x="888" y="1241"/>
                </a:lnTo>
                <a:lnTo>
                  <a:pt x="877" y="1245"/>
                </a:lnTo>
                <a:lnTo>
                  <a:pt x="868" y="1248"/>
                </a:lnTo>
                <a:lnTo>
                  <a:pt x="859" y="1249"/>
                </a:lnTo>
                <a:lnTo>
                  <a:pt x="849" y="1250"/>
                </a:lnTo>
                <a:lnTo>
                  <a:pt x="613" y="1250"/>
                </a:lnTo>
                <a:lnTo>
                  <a:pt x="613" y="1250"/>
                </a:lnTo>
                <a:lnTo>
                  <a:pt x="595" y="1249"/>
                </a:lnTo>
                <a:lnTo>
                  <a:pt x="577" y="1246"/>
                </a:lnTo>
                <a:lnTo>
                  <a:pt x="561" y="1242"/>
                </a:lnTo>
                <a:lnTo>
                  <a:pt x="545" y="1236"/>
                </a:lnTo>
                <a:lnTo>
                  <a:pt x="530" y="1229"/>
                </a:lnTo>
                <a:lnTo>
                  <a:pt x="516" y="1220"/>
                </a:lnTo>
                <a:lnTo>
                  <a:pt x="502" y="1210"/>
                </a:lnTo>
                <a:lnTo>
                  <a:pt x="490" y="1199"/>
                </a:lnTo>
                <a:lnTo>
                  <a:pt x="479" y="1186"/>
                </a:lnTo>
                <a:lnTo>
                  <a:pt x="469" y="1173"/>
                </a:lnTo>
                <a:lnTo>
                  <a:pt x="460" y="1158"/>
                </a:lnTo>
                <a:lnTo>
                  <a:pt x="453" y="1143"/>
                </a:lnTo>
                <a:lnTo>
                  <a:pt x="447" y="1128"/>
                </a:lnTo>
                <a:lnTo>
                  <a:pt x="443" y="1111"/>
                </a:lnTo>
                <a:lnTo>
                  <a:pt x="440" y="1093"/>
                </a:lnTo>
                <a:lnTo>
                  <a:pt x="439" y="1076"/>
                </a:lnTo>
                <a:lnTo>
                  <a:pt x="439" y="458"/>
                </a:lnTo>
                <a:lnTo>
                  <a:pt x="439" y="458"/>
                </a:lnTo>
                <a:lnTo>
                  <a:pt x="440" y="446"/>
                </a:lnTo>
                <a:lnTo>
                  <a:pt x="444" y="434"/>
                </a:lnTo>
                <a:lnTo>
                  <a:pt x="448" y="425"/>
                </a:lnTo>
                <a:lnTo>
                  <a:pt x="457" y="417"/>
                </a:lnTo>
                <a:lnTo>
                  <a:pt x="465" y="409"/>
                </a:lnTo>
                <a:lnTo>
                  <a:pt x="474" y="404"/>
                </a:lnTo>
                <a:lnTo>
                  <a:pt x="486" y="401"/>
                </a:lnTo>
                <a:lnTo>
                  <a:pt x="497" y="400"/>
                </a:lnTo>
                <a:lnTo>
                  <a:pt x="497" y="400"/>
                </a:lnTo>
                <a:lnTo>
                  <a:pt x="509" y="401"/>
                </a:lnTo>
                <a:lnTo>
                  <a:pt x="519" y="404"/>
                </a:lnTo>
                <a:lnTo>
                  <a:pt x="530" y="409"/>
                </a:lnTo>
                <a:lnTo>
                  <a:pt x="538" y="417"/>
                </a:lnTo>
                <a:lnTo>
                  <a:pt x="545" y="425"/>
                </a:lnTo>
                <a:lnTo>
                  <a:pt x="551" y="434"/>
                </a:lnTo>
                <a:lnTo>
                  <a:pt x="554" y="446"/>
                </a:lnTo>
                <a:lnTo>
                  <a:pt x="555" y="458"/>
                </a:lnTo>
                <a:lnTo>
                  <a:pt x="555" y="779"/>
                </a:lnTo>
                <a:lnTo>
                  <a:pt x="587" y="760"/>
                </a:lnTo>
                <a:lnTo>
                  <a:pt x="587" y="365"/>
                </a:lnTo>
                <a:lnTo>
                  <a:pt x="587" y="365"/>
                </a:lnTo>
                <a:lnTo>
                  <a:pt x="588" y="353"/>
                </a:lnTo>
                <a:lnTo>
                  <a:pt x="591" y="343"/>
                </a:lnTo>
                <a:lnTo>
                  <a:pt x="597" y="333"/>
                </a:lnTo>
                <a:lnTo>
                  <a:pt x="604" y="324"/>
                </a:lnTo>
                <a:lnTo>
                  <a:pt x="612" y="317"/>
                </a:lnTo>
                <a:lnTo>
                  <a:pt x="622" y="311"/>
                </a:lnTo>
                <a:lnTo>
                  <a:pt x="633" y="309"/>
                </a:lnTo>
                <a:lnTo>
                  <a:pt x="645" y="308"/>
                </a:lnTo>
                <a:lnTo>
                  <a:pt x="645" y="308"/>
                </a:lnTo>
                <a:lnTo>
                  <a:pt x="656" y="309"/>
                </a:lnTo>
                <a:lnTo>
                  <a:pt x="667" y="311"/>
                </a:lnTo>
                <a:lnTo>
                  <a:pt x="677" y="317"/>
                </a:lnTo>
                <a:lnTo>
                  <a:pt x="685" y="324"/>
                </a:lnTo>
                <a:lnTo>
                  <a:pt x="692" y="333"/>
                </a:lnTo>
                <a:lnTo>
                  <a:pt x="698" y="343"/>
                </a:lnTo>
                <a:lnTo>
                  <a:pt x="702" y="353"/>
                </a:lnTo>
                <a:lnTo>
                  <a:pt x="703" y="365"/>
                </a:lnTo>
                <a:lnTo>
                  <a:pt x="703" y="685"/>
                </a:lnTo>
                <a:lnTo>
                  <a:pt x="734" y="666"/>
                </a:lnTo>
                <a:lnTo>
                  <a:pt x="734" y="279"/>
                </a:lnTo>
                <a:lnTo>
                  <a:pt x="734" y="279"/>
                </a:lnTo>
                <a:lnTo>
                  <a:pt x="735" y="267"/>
                </a:lnTo>
                <a:lnTo>
                  <a:pt x="739" y="257"/>
                </a:lnTo>
                <a:lnTo>
                  <a:pt x="745" y="246"/>
                </a:lnTo>
                <a:lnTo>
                  <a:pt x="752" y="238"/>
                </a:lnTo>
                <a:lnTo>
                  <a:pt x="760" y="231"/>
                </a:lnTo>
                <a:lnTo>
                  <a:pt x="770" y="225"/>
                </a:lnTo>
                <a:lnTo>
                  <a:pt x="781" y="222"/>
                </a:lnTo>
                <a:lnTo>
                  <a:pt x="792" y="221"/>
                </a:lnTo>
                <a:lnTo>
                  <a:pt x="792" y="221"/>
                </a:lnTo>
                <a:lnTo>
                  <a:pt x="804" y="222"/>
                </a:lnTo>
                <a:lnTo>
                  <a:pt x="814" y="225"/>
                </a:lnTo>
                <a:lnTo>
                  <a:pt x="825" y="231"/>
                </a:lnTo>
                <a:lnTo>
                  <a:pt x="833" y="238"/>
                </a:lnTo>
                <a:lnTo>
                  <a:pt x="840" y="246"/>
                </a:lnTo>
                <a:lnTo>
                  <a:pt x="846" y="257"/>
                </a:lnTo>
                <a:lnTo>
                  <a:pt x="849" y="267"/>
                </a:lnTo>
                <a:lnTo>
                  <a:pt x="850" y="279"/>
                </a:lnTo>
                <a:lnTo>
                  <a:pt x="850" y="640"/>
                </a:lnTo>
                <a:lnTo>
                  <a:pt x="882" y="660"/>
                </a:lnTo>
                <a:lnTo>
                  <a:pt x="882" y="365"/>
                </a:lnTo>
                <a:lnTo>
                  <a:pt x="882" y="365"/>
                </a:lnTo>
                <a:lnTo>
                  <a:pt x="883" y="353"/>
                </a:lnTo>
                <a:lnTo>
                  <a:pt x="886" y="343"/>
                </a:lnTo>
                <a:lnTo>
                  <a:pt x="892" y="333"/>
                </a:lnTo>
                <a:lnTo>
                  <a:pt x="899" y="324"/>
                </a:lnTo>
                <a:lnTo>
                  <a:pt x="907" y="317"/>
                </a:lnTo>
                <a:lnTo>
                  <a:pt x="918" y="311"/>
                </a:lnTo>
                <a:lnTo>
                  <a:pt x="928" y="309"/>
                </a:lnTo>
                <a:lnTo>
                  <a:pt x="940" y="308"/>
                </a:lnTo>
                <a:lnTo>
                  <a:pt x="940" y="308"/>
                </a:lnTo>
                <a:lnTo>
                  <a:pt x="952" y="309"/>
                </a:lnTo>
                <a:lnTo>
                  <a:pt x="962" y="311"/>
                </a:lnTo>
                <a:lnTo>
                  <a:pt x="972" y="317"/>
                </a:lnTo>
                <a:lnTo>
                  <a:pt x="981" y="324"/>
                </a:lnTo>
                <a:lnTo>
                  <a:pt x="988" y="333"/>
                </a:lnTo>
                <a:lnTo>
                  <a:pt x="993" y="343"/>
                </a:lnTo>
                <a:lnTo>
                  <a:pt x="997" y="353"/>
                </a:lnTo>
                <a:lnTo>
                  <a:pt x="998" y="365"/>
                </a:lnTo>
                <a:lnTo>
                  <a:pt x="998" y="872"/>
                </a:lnTo>
                <a:lnTo>
                  <a:pt x="998" y="872"/>
                </a:lnTo>
                <a:lnTo>
                  <a:pt x="1139" y="703"/>
                </a:lnTo>
                <a:lnTo>
                  <a:pt x="1139" y="703"/>
                </a:lnTo>
                <a:lnTo>
                  <a:pt x="1146" y="696"/>
                </a:lnTo>
                <a:lnTo>
                  <a:pt x="1154" y="690"/>
                </a:lnTo>
                <a:lnTo>
                  <a:pt x="1163" y="685"/>
                </a:lnTo>
                <a:lnTo>
                  <a:pt x="1172" y="682"/>
                </a:lnTo>
                <a:lnTo>
                  <a:pt x="1183" y="681"/>
                </a:lnTo>
                <a:lnTo>
                  <a:pt x="1192" y="681"/>
                </a:lnTo>
                <a:lnTo>
                  <a:pt x="1202" y="682"/>
                </a:lnTo>
                <a:lnTo>
                  <a:pt x="1213" y="685"/>
                </a:lnTo>
                <a:lnTo>
                  <a:pt x="1213" y="685"/>
                </a:lnTo>
                <a:lnTo>
                  <a:pt x="1223" y="691"/>
                </a:lnTo>
                <a:lnTo>
                  <a:pt x="1234" y="699"/>
                </a:lnTo>
                <a:lnTo>
                  <a:pt x="1241" y="710"/>
                </a:lnTo>
                <a:lnTo>
                  <a:pt x="1247" y="720"/>
                </a:lnTo>
                <a:lnTo>
                  <a:pt x="1250" y="732"/>
                </a:lnTo>
                <a:lnTo>
                  <a:pt x="1251" y="745"/>
                </a:lnTo>
                <a:lnTo>
                  <a:pt x="1250" y="757"/>
                </a:lnTo>
                <a:lnTo>
                  <a:pt x="1247" y="769"/>
                </a:lnTo>
                <a:lnTo>
                  <a:pt x="1247" y="769"/>
                </a:lnTo>
                <a:close/>
              </a:path>
            </a:pathLst>
          </a:custGeom>
          <a:solidFill>
            <a:srgbClr val="FFFFFF">
              <a:alpha val="38824"/>
            </a:srgbClr>
          </a:solidFill>
          <a:ln w="9525">
            <a:noFill/>
            <a:round/>
            <a:headEnd/>
            <a:tailEnd/>
          </a:ln>
        </p:spPr>
        <p:txBody>
          <a:bodyPr vert="horz" wrap="square" lIns="91446" tIns="45723" rIns="91446" bIns="45723" numCol="1" anchor="t" anchorCtr="0" compatLnSpc="1">
            <a:prstTxWarp prst="textNoShape">
              <a:avLst/>
            </a:prstTxWarp>
          </a:bodyPr>
          <a:lstStyle/>
          <a:p>
            <a:pPr algn="r">
              <a:lnSpc>
                <a:spcPct val="95000"/>
              </a:lnSpc>
              <a:spcAft>
                <a:spcPct val="15000"/>
              </a:spcAft>
            </a:pPr>
            <a:endParaRPr lang="en-US" sz="700" dirty="0">
              <a:solidFill>
                <a:prstClr val="black"/>
              </a:solidFill>
              <a:latin typeface="Arial" pitchFamily="34" charset="0"/>
            </a:endParaRPr>
          </a:p>
        </p:txBody>
      </p:sp>
      <p:sp>
        <p:nvSpPr>
          <p:cNvPr id="25" name="TextBox 9"/>
          <p:cNvSpPr txBox="1">
            <a:spLocks noChangeArrowheads="1"/>
          </p:cNvSpPr>
          <p:nvPr/>
        </p:nvSpPr>
        <p:spPr bwMode="auto">
          <a:xfrm>
            <a:off x="690022" y="3975166"/>
            <a:ext cx="1156374" cy="302480"/>
          </a:xfrm>
          <a:prstGeom prst="rect">
            <a:avLst/>
          </a:prstGeom>
          <a:noFill/>
          <a:ln w="9525">
            <a:noFill/>
            <a:miter lim="800000"/>
            <a:headEnd/>
            <a:tailEnd/>
          </a:ln>
        </p:spPr>
        <p:txBody>
          <a:bodyPr wrap="none" lIns="91446" tIns="45723" rIns="91446" bIns="45723">
            <a:spAutoFit/>
          </a:bodyPr>
          <a:lstStyle/>
          <a:p>
            <a:pPr algn="r">
              <a:lnSpc>
                <a:spcPct val="95000"/>
              </a:lnSpc>
              <a:spcAft>
                <a:spcPct val="15000"/>
              </a:spcAft>
              <a:buFont typeface="Wingdings" pitchFamily="2" charset="2"/>
              <a:buNone/>
            </a:pPr>
            <a:r>
              <a:rPr lang="en-US" sz="1400" b="1" dirty="0">
                <a:solidFill>
                  <a:schemeClr val="bg1"/>
                </a:solidFill>
                <a:latin typeface="Arial" pitchFamily="34" charset="0"/>
              </a:rPr>
              <a:t>Inflexibility</a:t>
            </a:r>
          </a:p>
        </p:txBody>
      </p:sp>
    </p:spTree>
    <p:extLst>
      <p:ext uri="{BB962C8B-B14F-4D97-AF65-F5344CB8AC3E}">
        <p14:creationId xmlns:p14="http://schemas.microsoft.com/office/powerpoint/2010/main" val="13138608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Replace DAS in Scale Out Database Deployments</a:t>
            </a:r>
          </a:p>
        </p:txBody>
      </p:sp>
      <p:sp>
        <p:nvSpPr>
          <p:cNvPr id="272" name="Content Placeholder 2"/>
          <p:cNvSpPr>
            <a:spLocks noGrp="1"/>
          </p:cNvSpPr>
          <p:nvPr>
            <p:ph idx="1"/>
          </p:nvPr>
        </p:nvSpPr>
        <p:spPr>
          <a:xfrm>
            <a:off x="4542754" y="903091"/>
            <a:ext cx="4477570" cy="3352109"/>
          </a:xfrm>
        </p:spPr>
        <p:txBody>
          <a:bodyPr>
            <a:noAutofit/>
          </a:bodyPr>
          <a:lstStyle/>
          <a:p>
            <a:pPr>
              <a:buFont typeface="Wingdings" panose="05000000000000000000" pitchFamily="2" charset="2"/>
              <a:buChar char="ü"/>
            </a:pPr>
            <a:r>
              <a:rPr lang="en-US" sz="1600" dirty="0">
                <a:solidFill>
                  <a:schemeClr val="bg1"/>
                </a:solidFill>
              </a:rPr>
              <a:t>Reduce per-rack costs up to 72%</a:t>
            </a:r>
          </a:p>
          <a:p>
            <a:pPr>
              <a:buFont typeface="Wingdings" panose="05000000000000000000" pitchFamily="2" charset="2"/>
              <a:buChar char="ü"/>
            </a:pPr>
            <a:r>
              <a:rPr lang="en-US" sz="1600" dirty="0">
                <a:solidFill>
                  <a:schemeClr val="bg1"/>
                </a:solidFill>
              </a:rPr>
              <a:t>Improve Storage Utilization 2X+</a:t>
            </a:r>
          </a:p>
          <a:p>
            <a:pPr lvl="1"/>
            <a:r>
              <a:rPr lang="en-US" sz="1200" dirty="0">
                <a:solidFill>
                  <a:schemeClr val="bg1"/>
                </a:solidFill>
              </a:rPr>
              <a:t>Free up stranded capacity residing on DAS</a:t>
            </a:r>
          </a:p>
          <a:p>
            <a:pPr>
              <a:buFont typeface="Wingdings" panose="05000000000000000000" pitchFamily="2" charset="2"/>
              <a:buChar char="ü"/>
            </a:pPr>
            <a:r>
              <a:rPr lang="en-US" sz="1600" dirty="0">
                <a:solidFill>
                  <a:schemeClr val="bg1"/>
                </a:solidFill>
              </a:rPr>
              <a:t>Management Flexibility</a:t>
            </a:r>
          </a:p>
          <a:p>
            <a:pPr lvl="1"/>
            <a:r>
              <a:rPr lang="en-US" sz="1200" dirty="0">
                <a:solidFill>
                  <a:schemeClr val="bg1"/>
                </a:solidFill>
              </a:rPr>
              <a:t>Less raw storage deployed lowers IT Admin Costs</a:t>
            </a:r>
          </a:p>
          <a:p>
            <a:pPr lvl="1"/>
            <a:r>
              <a:rPr lang="en-US" sz="1200" dirty="0">
                <a:solidFill>
                  <a:schemeClr val="bg1"/>
                </a:solidFill>
              </a:rPr>
              <a:t>Move data sets from one server to another without copying</a:t>
            </a:r>
            <a:endParaRPr lang="en-US" sz="1400" dirty="0">
              <a:solidFill>
                <a:schemeClr val="bg1"/>
              </a:solidFill>
            </a:endParaRPr>
          </a:p>
          <a:p>
            <a:pPr>
              <a:buFont typeface="Wingdings" panose="05000000000000000000" pitchFamily="2" charset="2"/>
              <a:buChar char="ü"/>
            </a:pPr>
            <a:r>
              <a:rPr lang="en-US" sz="1600" dirty="0">
                <a:solidFill>
                  <a:schemeClr val="bg1"/>
                </a:solidFill>
              </a:rPr>
              <a:t>Reduce Infrastructure</a:t>
            </a:r>
          </a:p>
          <a:p>
            <a:pPr lvl="1"/>
            <a:r>
              <a:rPr lang="en-US" sz="1200" dirty="0">
                <a:solidFill>
                  <a:schemeClr val="bg1"/>
                </a:solidFill>
              </a:rPr>
              <a:t>Less Servers required, or consolidate more DB instances per server</a:t>
            </a:r>
          </a:p>
          <a:p>
            <a:pPr lvl="1"/>
            <a:r>
              <a:rPr lang="en-US" sz="1200" dirty="0">
                <a:solidFill>
                  <a:schemeClr val="bg1"/>
                </a:solidFill>
              </a:rPr>
              <a:t>Eliminate DAS SSDs</a:t>
            </a:r>
          </a:p>
          <a:p>
            <a:pPr lvl="1"/>
            <a:r>
              <a:rPr lang="en-US" sz="1200" dirty="0">
                <a:solidFill>
                  <a:schemeClr val="bg1"/>
                </a:solidFill>
              </a:rPr>
              <a:t>Leverage Full-Performance, Space-Efficient Copies</a:t>
            </a:r>
          </a:p>
          <a:p>
            <a:pPr>
              <a:buFont typeface="Wingdings" panose="05000000000000000000" pitchFamily="2" charset="2"/>
              <a:buChar char="ü"/>
            </a:pPr>
            <a:r>
              <a:rPr lang="en-US" sz="1600" dirty="0">
                <a:solidFill>
                  <a:schemeClr val="bg1"/>
                </a:solidFill>
              </a:rPr>
              <a:t>Rack-Level Failover</a:t>
            </a:r>
          </a:p>
          <a:p>
            <a:pPr lvl="1"/>
            <a:endParaRPr lang="en-US" sz="1200" dirty="0">
              <a:solidFill>
                <a:schemeClr val="bg1"/>
              </a:solidFill>
            </a:endParaRPr>
          </a:p>
        </p:txBody>
      </p:sp>
      <p:sp>
        <p:nvSpPr>
          <p:cNvPr id="4" name="Slide Number Placeholder 3"/>
          <p:cNvSpPr>
            <a:spLocks noGrp="1"/>
          </p:cNvSpPr>
          <p:nvPr>
            <p:ph type="sldNum" sz="quarter" idx="11"/>
          </p:nvPr>
        </p:nvSpPr>
        <p:spPr>
          <a:xfrm>
            <a:off x="8548896" y="4798474"/>
            <a:ext cx="153888" cy="115328"/>
          </a:xfrm>
        </p:spPr>
        <p:txBody>
          <a:bodyPr/>
          <a:lstStyle/>
          <a:p>
            <a:pPr>
              <a:defRPr/>
            </a:pPr>
            <a:fld id="{446C9BED-6FD4-4BA4-B6B0-4A26058AC9EF}" type="slidenum">
              <a:rPr lang="en-US" smtClean="0"/>
              <a:pPr>
                <a:defRPr/>
              </a:pPr>
              <a:t>35</a:t>
            </a:fld>
            <a:endParaRPr lang="en-US" dirty="0"/>
          </a:p>
        </p:txBody>
      </p:sp>
      <p:pic>
        <p:nvPicPr>
          <p:cNvPr id="49" name="Picture 48"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12" y="991261"/>
            <a:ext cx="1303404" cy="608519"/>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16" descr="http://4.bp.blogspot.com/-mLDaLEWcaSA/T7gG2Ey6ouI/AAAAAAAAA5s/dADyM9dNhU8/s320/2456152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763875"/>
            <a:ext cx="851018" cy="967573"/>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51"/>
          <p:cNvPicPr>
            <a:picLocks noChangeAspect="1"/>
          </p:cNvPicPr>
          <p:nvPr/>
        </p:nvPicPr>
        <p:blipFill>
          <a:blip r:embed="rId5"/>
          <a:stretch>
            <a:fillRect/>
          </a:stretch>
        </p:blipFill>
        <p:spPr>
          <a:xfrm>
            <a:off x="1004580" y="1869099"/>
            <a:ext cx="1192499" cy="440870"/>
          </a:xfrm>
          <a:prstGeom prst="rect">
            <a:avLst/>
          </a:prstGeom>
        </p:spPr>
      </p:pic>
      <p:pic>
        <p:nvPicPr>
          <p:cNvPr id="73" name="Picture 2" descr="http://s3.amazonaws.com/info-mongodb-com/_com_assets/media/mongodb-logo-rgb.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228" y="3900873"/>
            <a:ext cx="1330933" cy="5081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upload.wikimedia.org/wikipedia/commons/thumb/5/5e/Cassandra_logo.svg/2000px-Cassandr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6759" y="2411470"/>
            <a:ext cx="1160640" cy="778209"/>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Group 148"/>
          <p:cNvGrpSpPr/>
          <p:nvPr/>
        </p:nvGrpSpPr>
        <p:grpSpPr>
          <a:xfrm>
            <a:off x="3195371" y="1528670"/>
            <a:ext cx="1016391" cy="3021964"/>
            <a:chOff x="3779078" y="2191573"/>
            <a:chExt cx="916488" cy="2470413"/>
          </a:xfrm>
        </p:grpSpPr>
        <p:pic>
          <p:nvPicPr>
            <p:cNvPr id="189" name="Picture 188"/>
            <p:cNvPicPr>
              <a:picLocks noChangeAspect="1"/>
            </p:cNvPicPr>
            <p:nvPr/>
          </p:nvPicPr>
          <p:blipFill>
            <a:blip r:embed="rId8"/>
            <a:stretch>
              <a:fillRect/>
            </a:stretch>
          </p:blipFill>
          <p:spPr>
            <a:xfrm flipV="1">
              <a:off x="3780283" y="2313602"/>
              <a:ext cx="914400" cy="122852"/>
            </a:xfrm>
            <a:prstGeom prst="rect">
              <a:avLst/>
            </a:prstGeom>
          </p:spPr>
        </p:pic>
        <p:pic>
          <p:nvPicPr>
            <p:cNvPr id="210" name="Picture 209"/>
            <p:cNvPicPr>
              <a:picLocks noChangeAspect="1"/>
            </p:cNvPicPr>
            <p:nvPr/>
          </p:nvPicPr>
          <p:blipFill>
            <a:blip r:embed="rId8"/>
            <a:stretch>
              <a:fillRect/>
            </a:stretch>
          </p:blipFill>
          <p:spPr>
            <a:xfrm flipV="1">
              <a:off x="3780283" y="2436454"/>
              <a:ext cx="914400" cy="122852"/>
            </a:xfrm>
            <a:prstGeom prst="rect">
              <a:avLst/>
            </a:prstGeom>
          </p:spPr>
        </p:pic>
        <p:pic>
          <p:nvPicPr>
            <p:cNvPr id="211" name="Picture 210"/>
            <p:cNvPicPr>
              <a:picLocks noChangeAspect="1"/>
            </p:cNvPicPr>
            <p:nvPr/>
          </p:nvPicPr>
          <p:blipFill>
            <a:blip r:embed="rId8"/>
            <a:stretch>
              <a:fillRect/>
            </a:stretch>
          </p:blipFill>
          <p:spPr>
            <a:xfrm flipV="1">
              <a:off x="3780283" y="2559306"/>
              <a:ext cx="914400" cy="122852"/>
            </a:xfrm>
            <a:prstGeom prst="rect">
              <a:avLst/>
            </a:prstGeom>
          </p:spPr>
        </p:pic>
        <p:pic>
          <p:nvPicPr>
            <p:cNvPr id="212" name="Picture 211"/>
            <p:cNvPicPr>
              <a:picLocks noChangeAspect="1"/>
            </p:cNvPicPr>
            <p:nvPr/>
          </p:nvPicPr>
          <p:blipFill>
            <a:blip r:embed="rId8"/>
            <a:stretch>
              <a:fillRect/>
            </a:stretch>
          </p:blipFill>
          <p:spPr>
            <a:xfrm flipV="1">
              <a:off x="3780283" y="2682158"/>
              <a:ext cx="914400" cy="122852"/>
            </a:xfrm>
            <a:prstGeom prst="rect">
              <a:avLst/>
            </a:prstGeom>
          </p:spPr>
        </p:pic>
        <p:pic>
          <p:nvPicPr>
            <p:cNvPr id="213" name="Picture 212"/>
            <p:cNvPicPr>
              <a:picLocks noChangeAspect="1"/>
            </p:cNvPicPr>
            <p:nvPr/>
          </p:nvPicPr>
          <p:blipFill>
            <a:blip r:embed="rId8"/>
            <a:stretch>
              <a:fillRect/>
            </a:stretch>
          </p:blipFill>
          <p:spPr>
            <a:xfrm flipV="1">
              <a:off x="3780283" y="2805010"/>
              <a:ext cx="914400" cy="122852"/>
            </a:xfrm>
            <a:prstGeom prst="rect">
              <a:avLst/>
            </a:prstGeom>
          </p:spPr>
        </p:pic>
        <p:pic>
          <p:nvPicPr>
            <p:cNvPr id="214" name="Picture 213"/>
            <p:cNvPicPr>
              <a:picLocks noChangeAspect="1"/>
            </p:cNvPicPr>
            <p:nvPr/>
          </p:nvPicPr>
          <p:blipFill>
            <a:blip r:embed="rId8"/>
            <a:stretch>
              <a:fillRect/>
            </a:stretch>
          </p:blipFill>
          <p:spPr>
            <a:xfrm flipV="1">
              <a:off x="3780283" y="2927862"/>
              <a:ext cx="914400" cy="122852"/>
            </a:xfrm>
            <a:prstGeom prst="rect">
              <a:avLst/>
            </a:prstGeom>
          </p:spPr>
        </p:pic>
        <p:pic>
          <p:nvPicPr>
            <p:cNvPr id="215" name="Picture 214"/>
            <p:cNvPicPr>
              <a:picLocks noChangeAspect="1"/>
            </p:cNvPicPr>
            <p:nvPr/>
          </p:nvPicPr>
          <p:blipFill>
            <a:blip r:embed="rId8"/>
            <a:stretch>
              <a:fillRect/>
            </a:stretch>
          </p:blipFill>
          <p:spPr>
            <a:xfrm flipV="1">
              <a:off x="3780283" y="3050714"/>
              <a:ext cx="914400" cy="122852"/>
            </a:xfrm>
            <a:prstGeom prst="rect">
              <a:avLst/>
            </a:prstGeom>
          </p:spPr>
        </p:pic>
        <p:pic>
          <p:nvPicPr>
            <p:cNvPr id="216" name="Picture 215"/>
            <p:cNvPicPr>
              <a:picLocks noChangeAspect="1"/>
            </p:cNvPicPr>
            <p:nvPr/>
          </p:nvPicPr>
          <p:blipFill>
            <a:blip r:embed="rId8"/>
            <a:stretch>
              <a:fillRect/>
            </a:stretch>
          </p:blipFill>
          <p:spPr>
            <a:xfrm flipV="1">
              <a:off x="3780283" y="3173566"/>
              <a:ext cx="914400" cy="122852"/>
            </a:xfrm>
            <a:prstGeom prst="rect">
              <a:avLst/>
            </a:prstGeom>
          </p:spPr>
        </p:pic>
        <p:pic>
          <p:nvPicPr>
            <p:cNvPr id="217" name="Picture 216"/>
            <p:cNvPicPr>
              <a:picLocks noChangeAspect="1"/>
            </p:cNvPicPr>
            <p:nvPr/>
          </p:nvPicPr>
          <p:blipFill>
            <a:blip r:embed="rId8"/>
            <a:stretch>
              <a:fillRect/>
            </a:stretch>
          </p:blipFill>
          <p:spPr>
            <a:xfrm flipV="1">
              <a:off x="3780283" y="3296418"/>
              <a:ext cx="914400" cy="122852"/>
            </a:xfrm>
            <a:prstGeom prst="rect">
              <a:avLst/>
            </a:prstGeom>
          </p:spPr>
        </p:pic>
        <p:pic>
          <p:nvPicPr>
            <p:cNvPr id="218" name="Picture 217"/>
            <p:cNvPicPr>
              <a:picLocks noChangeAspect="1"/>
            </p:cNvPicPr>
            <p:nvPr/>
          </p:nvPicPr>
          <p:blipFill>
            <a:blip r:embed="rId8"/>
            <a:stretch>
              <a:fillRect/>
            </a:stretch>
          </p:blipFill>
          <p:spPr>
            <a:xfrm flipV="1">
              <a:off x="3781166" y="3433466"/>
              <a:ext cx="914400" cy="122852"/>
            </a:xfrm>
            <a:prstGeom prst="rect">
              <a:avLst/>
            </a:prstGeom>
          </p:spPr>
        </p:pic>
        <p:pic>
          <p:nvPicPr>
            <p:cNvPr id="219" name="Picture 218"/>
            <p:cNvPicPr>
              <a:picLocks noChangeAspect="1"/>
            </p:cNvPicPr>
            <p:nvPr/>
          </p:nvPicPr>
          <p:blipFill>
            <a:blip r:embed="rId8"/>
            <a:stretch>
              <a:fillRect/>
            </a:stretch>
          </p:blipFill>
          <p:spPr>
            <a:xfrm flipV="1">
              <a:off x="3781166" y="3556318"/>
              <a:ext cx="914400" cy="122852"/>
            </a:xfrm>
            <a:prstGeom prst="rect">
              <a:avLst/>
            </a:prstGeom>
          </p:spPr>
        </p:pic>
        <p:pic>
          <p:nvPicPr>
            <p:cNvPr id="220" name="Picture 219"/>
            <p:cNvPicPr>
              <a:picLocks noChangeAspect="1"/>
            </p:cNvPicPr>
            <p:nvPr/>
          </p:nvPicPr>
          <p:blipFill>
            <a:blip r:embed="rId8"/>
            <a:stretch>
              <a:fillRect/>
            </a:stretch>
          </p:blipFill>
          <p:spPr>
            <a:xfrm flipV="1">
              <a:off x="3781166" y="3679170"/>
              <a:ext cx="914400" cy="122852"/>
            </a:xfrm>
            <a:prstGeom prst="rect">
              <a:avLst/>
            </a:prstGeom>
          </p:spPr>
        </p:pic>
        <p:pic>
          <p:nvPicPr>
            <p:cNvPr id="221" name="Picture 220"/>
            <p:cNvPicPr>
              <a:picLocks noChangeAspect="1"/>
            </p:cNvPicPr>
            <p:nvPr/>
          </p:nvPicPr>
          <p:blipFill>
            <a:blip r:embed="rId8"/>
            <a:stretch>
              <a:fillRect/>
            </a:stretch>
          </p:blipFill>
          <p:spPr>
            <a:xfrm flipV="1">
              <a:off x="3781166" y="3802022"/>
              <a:ext cx="914400" cy="122852"/>
            </a:xfrm>
            <a:prstGeom prst="rect">
              <a:avLst/>
            </a:prstGeom>
          </p:spPr>
        </p:pic>
        <p:pic>
          <p:nvPicPr>
            <p:cNvPr id="222" name="Picture 221"/>
            <p:cNvPicPr>
              <a:picLocks noChangeAspect="1"/>
            </p:cNvPicPr>
            <p:nvPr/>
          </p:nvPicPr>
          <p:blipFill>
            <a:blip r:embed="rId8"/>
            <a:stretch>
              <a:fillRect/>
            </a:stretch>
          </p:blipFill>
          <p:spPr>
            <a:xfrm flipV="1">
              <a:off x="3781166" y="3924874"/>
              <a:ext cx="914400" cy="122852"/>
            </a:xfrm>
            <a:prstGeom prst="rect">
              <a:avLst/>
            </a:prstGeom>
          </p:spPr>
        </p:pic>
        <p:pic>
          <p:nvPicPr>
            <p:cNvPr id="223" name="Picture 222"/>
            <p:cNvPicPr>
              <a:picLocks noChangeAspect="1"/>
            </p:cNvPicPr>
            <p:nvPr/>
          </p:nvPicPr>
          <p:blipFill>
            <a:blip r:embed="rId8"/>
            <a:stretch>
              <a:fillRect/>
            </a:stretch>
          </p:blipFill>
          <p:spPr>
            <a:xfrm flipV="1">
              <a:off x="3781166" y="4047726"/>
              <a:ext cx="914400" cy="122852"/>
            </a:xfrm>
            <a:prstGeom prst="rect">
              <a:avLst/>
            </a:prstGeom>
          </p:spPr>
        </p:pic>
        <p:pic>
          <p:nvPicPr>
            <p:cNvPr id="224" name="Picture 223"/>
            <p:cNvPicPr>
              <a:picLocks noChangeAspect="1"/>
            </p:cNvPicPr>
            <p:nvPr/>
          </p:nvPicPr>
          <p:blipFill>
            <a:blip r:embed="rId8"/>
            <a:stretch>
              <a:fillRect/>
            </a:stretch>
          </p:blipFill>
          <p:spPr>
            <a:xfrm flipV="1">
              <a:off x="3781166" y="4170578"/>
              <a:ext cx="914400" cy="122852"/>
            </a:xfrm>
            <a:prstGeom prst="rect">
              <a:avLst/>
            </a:prstGeom>
          </p:spPr>
        </p:pic>
        <p:pic>
          <p:nvPicPr>
            <p:cNvPr id="225" name="Picture 224"/>
            <p:cNvPicPr>
              <a:picLocks noChangeAspect="1"/>
            </p:cNvPicPr>
            <p:nvPr/>
          </p:nvPicPr>
          <p:blipFill>
            <a:blip r:embed="rId8"/>
            <a:stretch>
              <a:fillRect/>
            </a:stretch>
          </p:blipFill>
          <p:spPr>
            <a:xfrm flipV="1">
              <a:off x="3781166" y="4293430"/>
              <a:ext cx="914400" cy="122852"/>
            </a:xfrm>
            <a:prstGeom prst="rect">
              <a:avLst/>
            </a:prstGeom>
          </p:spPr>
        </p:pic>
        <p:pic>
          <p:nvPicPr>
            <p:cNvPr id="226" name="Picture 225"/>
            <p:cNvPicPr>
              <a:picLocks noChangeAspect="1"/>
            </p:cNvPicPr>
            <p:nvPr/>
          </p:nvPicPr>
          <p:blipFill>
            <a:blip r:embed="rId8"/>
            <a:stretch>
              <a:fillRect/>
            </a:stretch>
          </p:blipFill>
          <p:spPr>
            <a:xfrm flipV="1">
              <a:off x="3781166" y="4416282"/>
              <a:ext cx="914400" cy="122852"/>
            </a:xfrm>
            <a:prstGeom prst="rect">
              <a:avLst/>
            </a:prstGeom>
          </p:spPr>
        </p:pic>
        <p:pic>
          <p:nvPicPr>
            <p:cNvPr id="227" name="Picture 226"/>
            <p:cNvPicPr>
              <a:picLocks noChangeAspect="1"/>
            </p:cNvPicPr>
            <p:nvPr/>
          </p:nvPicPr>
          <p:blipFill>
            <a:blip r:embed="rId8"/>
            <a:stretch>
              <a:fillRect/>
            </a:stretch>
          </p:blipFill>
          <p:spPr>
            <a:xfrm flipV="1">
              <a:off x="3781166" y="4539134"/>
              <a:ext cx="914400" cy="122852"/>
            </a:xfrm>
            <a:prstGeom prst="rect">
              <a:avLst/>
            </a:prstGeom>
          </p:spPr>
        </p:pic>
        <p:pic>
          <p:nvPicPr>
            <p:cNvPr id="228" name="Picture 227"/>
            <p:cNvPicPr>
              <a:picLocks noChangeAspect="1"/>
            </p:cNvPicPr>
            <p:nvPr/>
          </p:nvPicPr>
          <p:blipFill>
            <a:blip r:embed="rId8"/>
            <a:stretch>
              <a:fillRect/>
            </a:stretch>
          </p:blipFill>
          <p:spPr>
            <a:xfrm flipV="1">
              <a:off x="3779078" y="2191573"/>
              <a:ext cx="914400" cy="122852"/>
            </a:xfrm>
            <a:prstGeom prst="rect">
              <a:avLst/>
            </a:prstGeom>
          </p:spPr>
        </p:pic>
        <p:grpSp>
          <p:nvGrpSpPr>
            <p:cNvPr id="230" name="Group 229"/>
            <p:cNvGrpSpPr/>
            <p:nvPr/>
          </p:nvGrpSpPr>
          <p:grpSpPr>
            <a:xfrm>
              <a:off x="4165073" y="2210320"/>
              <a:ext cx="152400" cy="2417900"/>
              <a:chOff x="4131759" y="2214872"/>
              <a:chExt cx="152400" cy="2417900"/>
            </a:xfrm>
          </p:grpSpPr>
          <p:sp>
            <p:nvSpPr>
              <p:cNvPr id="252" name="Flowchart: Magnetic Disk 251"/>
              <p:cNvSpPr/>
              <p:nvPr/>
            </p:nvSpPr>
            <p:spPr bwMode="auto">
              <a:xfrm>
                <a:off x="4131759" y="233371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4131759" y="221487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4131759" y="2463751"/>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4131759" y="258608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4131759" y="270326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7" name="Flowchart: Magnetic Disk 256"/>
              <p:cNvSpPr/>
              <p:nvPr/>
            </p:nvSpPr>
            <p:spPr bwMode="auto">
              <a:xfrm>
                <a:off x="4131759" y="283178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Flowchart: Magnetic Disk 257"/>
              <p:cNvSpPr/>
              <p:nvPr/>
            </p:nvSpPr>
            <p:spPr bwMode="auto">
              <a:xfrm>
                <a:off x="4131759" y="294748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4131759" y="307182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4131759" y="31946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4131759" y="3318094"/>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4131759" y="3459686"/>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4131759" y="358253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Flowchart: Magnetic Disk 263"/>
              <p:cNvSpPr/>
              <p:nvPr/>
            </p:nvSpPr>
            <p:spPr bwMode="auto">
              <a:xfrm>
                <a:off x="4131759" y="37008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5" name="Flowchart: Magnetic Disk 264"/>
              <p:cNvSpPr/>
              <p:nvPr/>
            </p:nvSpPr>
            <p:spPr bwMode="auto">
              <a:xfrm>
                <a:off x="4131759" y="382490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6" name="Flowchart: Magnetic Disk 265"/>
              <p:cNvSpPr/>
              <p:nvPr/>
            </p:nvSpPr>
            <p:spPr bwMode="auto">
              <a:xfrm>
                <a:off x="4131759" y="395082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7" name="Flowchart: Magnetic Disk 266"/>
              <p:cNvSpPr/>
              <p:nvPr/>
            </p:nvSpPr>
            <p:spPr bwMode="auto">
              <a:xfrm>
                <a:off x="4131759" y="407368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8" name="Flowchart: Magnetic Disk 267"/>
              <p:cNvSpPr/>
              <p:nvPr/>
            </p:nvSpPr>
            <p:spPr bwMode="auto">
              <a:xfrm>
                <a:off x="4131759" y="419653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9" name="Flowchart: Magnetic Disk 268"/>
              <p:cNvSpPr/>
              <p:nvPr/>
            </p:nvSpPr>
            <p:spPr bwMode="auto">
              <a:xfrm>
                <a:off x="4131759" y="431545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0" name="Flowchart: Magnetic Disk 269"/>
              <p:cNvSpPr/>
              <p:nvPr/>
            </p:nvSpPr>
            <p:spPr bwMode="auto">
              <a:xfrm>
                <a:off x="4131759" y="443713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1" name="Flowchart: Magnetic Disk 270"/>
              <p:cNvSpPr/>
              <p:nvPr/>
            </p:nvSpPr>
            <p:spPr bwMode="auto">
              <a:xfrm>
                <a:off x="4131759" y="455333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31" name="Group 230"/>
            <p:cNvGrpSpPr/>
            <p:nvPr/>
          </p:nvGrpSpPr>
          <p:grpSpPr>
            <a:xfrm>
              <a:off x="4082440" y="2212680"/>
              <a:ext cx="296479" cy="2431661"/>
              <a:chOff x="4082440" y="2212680"/>
              <a:chExt cx="296479" cy="2431661"/>
            </a:xfrm>
          </p:grpSpPr>
          <p:sp>
            <p:nvSpPr>
              <p:cNvPr id="232" name="Flowchart: Magnetic Disk 231"/>
              <p:cNvSpPr/>
              <p:nvPr/>
            </p:nvSpPr>
            <p:spPr bwMode="auto">
              <a:xfrm>
                <a:off x="4082440" y="221268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4082440" y="233610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4" name="Flowchart: Magnetic Disk 233"/>
              <p:cNvSpPr/>
              <p:nvPr/>
            </p:nvSpPr>
            <p:spPr bwMode="auto">
              <a:xfrm>
                <a:off x="4082440" y="245952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Flowchart: Magnetic Disk 234"/>
              <p:cNvSpPr/>
              <p:nvPr/>
            </p:nvSpPr>
            <p:spPr bwMode="auto">
              <a:xfrm>
                <a:off x="4082440" y="282978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6" name="Flowchart: Magnetic Disk 235"/>
              <p:cNvSpPr/>
              <p:nvPr/>
            </p:nvSpPr>
            <p:spPr bwMode="auto">
              <a:xfrm>
                <a:off x="4082440" y="258294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7" name="Flowchart: Magnetic Disk 236"/>
              <p:cNvSpPr/>
              <p:nvPr/>
            </p:nvSpPr>
            <p:spPr bwMode="auto">
              <a:xfrm>
                <a:off x="4082440" y="270636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Flowchart: Magnetic Disk 237"/>
              <p:cNvSpPr/>
              <p:nvPr/>
            </p:nvSpPr>
            <p:spPr bwMode="auto">
              <a:xfrm>
                <a:off x="4082440" y="295320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9" name="Flowchart: Magnetic Disk 238"/>
              <p:cNvSpPr/>
              <p:nvPr/>
            </p:nvSpPr>
            <p:spPr bwMode="auto">
              <a:xfrm>
                <a:off x="4082440" y="307662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0" name="Flowchart: Magnetic Disk 239"/>
              <p:cNvSpPr/>
              <p:nvPr/>
            </p:nvSpPr>
            <p:spPr bwMode="auto">
              <a:xfrm>
                <a:off x="4082440" y="320004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1" name="Flowchart: Magnetic Disk 240"/>
              <p:cNvSpPr/>
              <p:nvPr/>
            </p:nvSpPr>
            <p:spPr bwMode="auto">
              <a:xfrm>
                <a:off x="4082440" y="3323469"/>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2" name="Flowchart: Magnetic Disk 241"/>
              <p:cNvSpPr/>
              <p:nvPr/>
            </p:nvSpPr>
            <p:spPr bwMode="auto">
              <a:xfrm>
                <a:off x="4082440" y="344689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3" name="Flowchart: Magnetic Disk 242"/>
              <p:cNvSpPr/>
              <p:nvPr/>
            </p:nvSpPr>
            <p:spPr bwMode="auto">
              <a:xfrm>
                <a:off x="4082440" y="357031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4" name="Flowchart: Magnetic Disk 243"/>
              <p:cNvSpPr/>
              <p:nvPr/>
            </p:nvSpPr>
            <p:spPr bwMode="auto">
              <a:xfrm>
                <a:off x="4082440" y="369373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5" name="Flowchart: Magnetic Disk 244"/>
              <p:cNvSpPr/>
              <p:nvPr/>
            </p:nvSpPr>
            <p:spPr bwMode="auto">
              <a:xfrm>
                <a:off x="4082440" y="394057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6" name="Flowchart: Magnetic Disk 245"/>
              <p:cNvSpPr/>
              <p:nvPr/>
            </p:nvSpPr>
            <p:spPr bwMode="auto">
              <a:xfrm>
                <a:off x="4082440" y="381715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7" name="Flowchart: Magnetic Disk 246"/>
              <p:cNvSpPr/>
              <p:nvPr/>
            </p:nvSpPr>
            <p:spPr bwMode="auto">
              <a:xfrm>
                <a:off x="4082440" y="406399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8" name="Flowchart: Magnetic Disk 247"/>
              <p:cNvSpPr/>
              <p:nvPr/>
            </p:nvSpPr>
            <p:spPr bwMode="auto">
              <a:xfrm>
                <a:off x="4082440" y="418741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9" name="Flowchart: Magnetic Disk 248"/>
              <p:cNvSpPr/>
              <p:nvPr/>
            </p:nvSpPr>
            <p:spPr bwMode="auto">
              <a:xfrm>
                <a:off x="4082440" y="431083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0" name="Flowchart: Magnetic Disk 249"/>
              <p:cNvSpPr/>
              <p:nvPr/>
            </p:nvSpPr>
            <p:spPr bwMode="auto">
              <a:xfrm>
                <a:off x="4082440" y="443425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1" name="Flowchart: Magnetic Disk 250"/>
              <p:cNvSpPr/>
              <p:nvPr/>
            </p:nvSpPr>
            <p:spPr bwMode="auto">
              <a:xfrm>
                <a:off x="4082440" y="455767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1121" y="937806"/>
            <a:ext cx="1085246" cy="573866"/>
          </a:xfrm>
          <a:prstGeom prst="rect">
            <a:avLst/>
          </a:prstGeom>
        </p:spPr>
      </p:pic>
    </p:spTree>
    <p:extLst>
      <p:ext uri="{BB962C8B-B14F-4D97-AF65-F5344CB8AC3E}">
        <p14:creationId xmlns:p14="http://schemas.microsoft.com/office/powerpoint/2010/main" val="2523429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a:graphicFrameLocks/>
          </p:cNvGraphicFramePr>
          <p:nvPr/>
        </p:nvGraphicFramePr>
        <p:xfrm>
          <a:off x="457200" y="1235510"/>
          <a:ext cx="7391400" cy="3503812"/>
        </p:xfrm>
        <a:graphic>
          <a:graphicData uri="http://schemas.openxmlformats.org/drawingml/2006/chart">
            <c:chart xmlns:c="http://schemas.openxmlformats.org/drawingml/2006/chart" xmlns:r="http://schemas.openxmlformats.org/officeDocument/2006/relationships" r:id="rId2"/>
          </a:graphicData>
        </a:graphic>
      </p:graphicFrame>
      <p:sp>
        <p:nvSpPr>
          <p:cNvPr id="3" name="16-Point Star 2"/>
          <p:cNvSpPr/>
          <p:nvPr/>
        </p:nvSpPr>
        <p:spPr bwMode="auto">
          <a:xfrm>
            <a:off x="5005325" y="1639337"/>
            <a:ext cx="1166053" cy="897103"/>
          </a:xfrm>
          <a:prstGeom prst="star16">
            <a:avLst/>
          </a:prstGeom>
          <a:solidFill>
            <a:srgbClr val="FFFF99"/>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 name="Title 1"/>
          <p:cNvSpPr>
            <a:spLocks noGrp="1"/>
          </p:cNvSpPr>
          <p:nvPr>
            <p:ph type="title"/>
          </p:nvPr>
        </p:nvSpPr>
        <p:spPr/>
        <p:txBody>
          <a:bodyPr/>
          <a:lstStyle/>
          <a:p>
            <a:r>
              <a:rPr lang="en-US" dirty="0"/>
              <a:t>Pavilion Lowers </a:t>
            </a:r>
            <a:r>
              <a:rPr lang="en-US" dirty="0" err="1"/>
              <a:t>HyperScale</a:t>
            </a:r>
            <a:r>
              <a:rPr lang="en-US" dirty="0"/>
              <a:t> DB CAPEX + OPEX by 72%</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36</a:t>
            </a:fld>
            <a:endParaRPr lang="en-US" dirty="0"/>
          </a:p>
        </p:txBody>
      </p:sp>
      <p:sp>
        <p:nvSpPr>
          <p:cNvPr id="9" name="TextBox 8"/>
          <p:cNvSpPr txBox="1"/>
          <p:nvPr/>
        </p:nvSpPr>
        <p:spPr bwMode="ltGray">
          <a:xfrm>
            <a:off x="2895600" y="1261420"/>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$1,328,640</a:t>
            </a:r>
            <a:r>
              <a:rPr lang="en-US" sz="1200" dirty="0">
                <a:latin typeface="Calibri" pitchFamily="34" charset="0"/>
              </a:rPr>
              <a:t>0</a:t>
            </a:r>
          </a:p>
        </p:txBody>
      </p:sp>
      <p:sp>
        <p:nvSpPr>
          <p:cNvPr id="10" name="TextBox 9"/>
          <p:cNvSpPr txBox="1"/>
          <p:nvPr/>
        </p:nvSpPr>
        <p:spPr bwMode="ltGray">
          <a:xfrm>
            <a:off x="5715000" y="3015596"/>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$370,162</a:t>
            </a:r>
            <a:r>
              <a:rPr lang="en-US" sz="1200" dirty="0">
                <a:latin typeface="Calibri" pitchFamily="34" charset="0"/>
              </a:rPr>
              <a:t>0</a:t>
            </a:r>
          </a:p>
        </p:txBody>
      </p:sp>
      <p:cxnSp>
        <p:nvCxnSpPr>
          <p:cNvPr id="14" name="Straight Arrow Connector 13"/>
          <p:cNvCxnSpPr/>
          <p:nvPr/>
        </p:nvCxnSpPr>
        <p:spPr bwMode="auto">
          <a:xfrm>
            <a:off x="4267200" y="1550960"/>
            <a:ext cx="1321152" cy="1686399"/>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7" name="Content Placeholder 2"/>
          <p:cNvSpPr txBox="1">
            <a:spLocks/>
          </p:cNvSpPr>
          <p:nvPr/>
        </p:nvSpPr>
        <p:spPr>
          <a:xfrm>
            <a:off x="5057651" y="1848016"/>
            <a:ext cx="1061402" cy="7644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00" b="1" i="1" dirty="0">
                <a:solidFill>
                  <a:schemeClr val="bg1"/>
                </a:solidFill>
              </a:rPr>
              <a:t>72% Savings</a:t>
            </a:r>
            <a:r>
              <a:rPr lang="en-US" sz="1000" i="1" dirty="0">
                <a:solidFill>
                  <a:schemeClr val="bg1"/>
                </a:solidFill>
              </a:rPr>
              <a:t> Total Year-1 Costs</a:t>
            </a:r>
          </a:p>
        </p:txBody>
      </p:sp>
      <p:cxnSp>
        <p:nvCxnSpPr>
          <p:cNvPr id="12" name="Straight Arrow Connector 11"/>
          <p:cNvCxnSpPr/>
          <p:nvPr/>
        </p:nvCxnSpPr>
        <p:spPr bwMode="auto">
          <a:xfrm>
            <a:off x="4267200" y="3442649"/>
            <a:ext cx="1321152" cy="216404"/>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 name="16-Point Star 14"/>
          <p:cNvSpPr/>
          <p:nvPr/>
        </p:nvSpPr>
        <p:spPr bwMode="auto">
          <a:xfrm>
            <a:off x="4267200" y="2619343"/>
            <a:ext cx="1066800" cy="914463"/>
          </a:xfrm>
          <a:prstGeom prst="star16">
            <a:avLst/>
          </a:prstGeom>
          <a:solidFill>
            <a:srgbClr val="FFFF99"/>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8" name="Content Placeholder 2"/>
          <p:cNvSpPr txBox="1">
            <a:spLocks/>
          </p:cNvSpPr>
          <p:nvPr/>
        </p:nvSpPr>
        <p:spPr>
          <a:xfrm>
            <a:off x="4355116" y="2823276"/>
            <a:ext cx="936925" cy="58185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000" b="1" i="1" dirty="0">
                <a:solidFill>
                  <a:schemeClr val="bg1"/>
                </a:solidFill>
              </a:rPr>
              <a:t>38% Savings</a:t>
            </a:r>
            <a:r>
              <a:rPr lang="en-US" sz="1000" i="1" dirty="0">
                <a:solidFill>
                  <a:schemeClr val="bg1"/>
                </a:solidFill>
              </a:rPr>
              <a:t> Infrastructure Costs</a:t>
            </a:r>
          </a:p>
        </p:txBody>
      </p:sp>
    </p:spTree>
    <p:extLst>
      <p:ext uri="{BB962C8B-B14F-4D97-AF65-F5344CB8AC3E}">
        <p14:creationId xmlns:p14="http://schemas.microsoft.com/office/powerpoint/2010/main" val="3666071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Sustained Mixed Performance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37</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4009837809"/>
              </p:ext>
            </p:extLst>
          </p:nvPr>
        </p:nvGraphicFramePr>
        <p:xfrm>
          <a:off x="381000" y="971550"/>
          <a:ext cx="6948487" cy="354942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bwMode="ltGray">
          <a:xfrm>
            <a:off x="7329487" y="2952750"/>
            <a:ext cx="17526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chemeClr val="bg1"/>
                </a:solidFill>
                <a:latin typeface="Calibri" pitchFamily="34" charset="0"/>
              </a:rPr>
              <a:t>HGST 1.6 TB NVME</a:t>
            </a:r>
            <a:br>
              <a:rPr lang="en-US" sz="1400" dirty="0">
                <a:solidFill>
                  <a:schemeClr val="bg1"/>
                </a:solidFill>
                <a:latin typeface="Calibri" pitchFamily="34" charset="0"/>
              </a:rPr>
            </a:br>
            <a:r>
              <a:rPr lang="en-US" sz="1400" dirty="0">
                <a:solidFill>
                  <a:schemeClr val="bg1"/>
                </a:solidFill>
                <a:latin typeface="Calibri" pitchFamily="34" charset="0"/>
              </a:rPr>
              <a:t>Average 70:30 IOPS</a:t>
            </a:r>
          </a:p>
          <a:p>
            <a:pPr>
              <a:lnSpc>
                <a:spcPct val="90000"/>
              </a:lnSpc>
              <a:spcBef>
                <a:spcPts val="0"/>
              </a:spcBef>
              <a:spcAft>
                <a:spcPts val="800"/>
              </a:spcAft>
            </a:pPr>
            <a:r>
              <a:rPr lang="en-US" sz="1400" dirty="0">
                <a:solidFill>
                  <a:schemeClr val="bg1"/>
                </a:solidFill>
                <a:latin typeface="Calibri" pitchFamily="34" charset="0"/>
              </a:rPr>
              <a:t>325,640</a:t>
            </a:r>
          </a:p>
          <a:p>
            <a:pPr>
              <a:lnSpc>
                <a:spcPct val="90000"/>
              </a:lnSpc>
              <a:spcBef>
                <a:spcPts val="0"/>
              </a:spcBef>
              <a:spcAft>
                <a:spcPts val="800"/>
              </a:spcAft>
            </a:pPr>
            <a:r>
              <a:rPr lang="en-US" sz="1400" dirty="0">
                <a:solidFill>
                  <a:schemeClr val="bg1"/>
                </a:solidFill>
                <a:latin typeface="Calibri" pitchFamily="34" charset="0"/>
              </a:rPr>
              <a:t>Variation Coefficient</a:t>
            </a:r>
          </a:p>
          <a:p>
            <a:pPr>
              <a:lnSpc>
                <a:spcPct val="90000"/>
              </a:lnSpc>
              <a:spcBef>
                <a:spcPts val="0"/>
              </a:spcBef>
              <a:spcAft>
                <a:spcPts val="800"/>
              </a:spcAft>
            </a:pPr>
            <a:r>
              <a:rPr lang="en-US" sz="1400" dirty="0">
                <a:solidFill>
                  <a:schemeClr val="bg1"/>
                </a:solidFill>
                <a:latin typeface="Calibri" pitchFamily="34" charset="0"/>
              </a:rPr>
              <a:t>2.0% </a:t>
            </a:r>
          </a:p>
        </p:txBody>
      </p:sp>
      <p:sp>
        <p:nvSpPr>
          <p:cNvPr id="8" name="TextBox 7"/>
          <p:cNvSpPr txBox="1"/>
          <p:nvPr/>
        </p:nvSpPr>
        <p:spPr bwMode="ltGray">
          <a:xfrm>
            <a:off x="7391400" y="1287940"/>
            <a:ext cx="17526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chemeClr val="bg1"/>
                </a:solidFill>
                <a:latin typeface="Calibri" pitchFamily="34" charset="0"/>
              </a:rPr>
              <a:t>Pavilion Volume</a:t>
            </a:r>
            <a:br>
              <a:rPr lang="en-US" sz="1400" dirty="0">
                <a:solidFill>
                  <a:schemeClr val="bg1"/>
                </a:solidFill>
                <a:latin typeface="Calibri" pitchFamily="34" charset="0"/>
              </a:rPr>
            </a:br>
            <a:r>
              <a:rPr lang="en-US" sz="1400" dirty="0">
                <a:solidFill>
                  <a:schemeClr val="bg1"/>
                </a:solidFill>
                <a:latin typeface="Calibri" pitchFamily="34" charset="0"/>
              </a:rPr>
              <a:t>Average 70:30 IOPS</a:t>
            </a:r>
          </a:p>
          <a:p>
            <a:pPr>
              <a:lnSpc>
                <a:spcPct val="90000"/>
              </a:lnSpc>
              <a:spcBef>
                <a:spcPts val="0"/>
              </a:spcBef>
              <a:spcAft>
                <a:spcPts val="800"/>
              </a:spcAft>
            </a:pPr>
            <a:r>
              <a:rPr lang="en-US" sz="1400" dirty="0">
                <a:solidFill>
                  <a:schemeClr val="bg1"/>
                </a:solidFill>
                <a:latin typeface="Calibri" pitchFamily="34" charset="0"/>
              </a:rPr>
              <a:t>858,420</a:t>
            </a:r>
          </a:p>
          <a:p>
            <a:pPr>
              <a:lnSpc>
                <a:spcPct val="90000"/>
              </a:lnSpc>
              <a:spcBef>
                <a:spcPts val="0"/>
              </a:spcBef>
              <a:spcAft>
                <a:spcPts val="800"/>
              </a:spcAft>
            </a:pPr>
            <a:r>
              <a:rPr lang="en-US" sz="1400" dirty="0">
                <a:solidFill>
                  <a:schemeClr val="bg1"/>
                </a:solidFill>
                <a:latin typeface="Calibri" pitchFamily="34" charset="0"/>
              </a:rPr>
              <a:t>Variation Coefficient</a:t>
            </a:r>
          </a:p>
          <a:p>
            <a:pPr>
              <a:lnSpc>
                <a:spcPct val="90000"/>
              </a:lnSpc>
              <a:spcBef>
                <a:spcPts val="0"/>
              </a:spcBef>
              <a:spcAft>
                <a:spcPts val="800"/>
              </a:spcAft>
            </a:pPr>
            <a:r>
              <a:rPr lang="en-US" sz="1400" dirty="0">
                <a:solidFill>
                  <a:schemeClr val="bg1"/>
                </a:solidFill>
                <a:latin typeface="Calibri" pitchFamily="34" charset="0"/>
              </a:rPr>
              <a:t>1.7% </a:t>
            </a:r>
          </a:p>
        </p:txBody>
      </p:sp>
      <p:cxnSp>
        <p:nvCxnSpPr>
          <p:cNvPr id="10" name="Straight Arrow Connector 9"/>
          <p:cNvCxnSpPr>
            <a:stCxn id="8" idx="1"/>
          </p:cNvCxnSpPr>
          <p:nvPr/>
        </p:nvCxnSpPr>
        <p:spPr bwMode="auto">
          <a:xfrm flipH="1">
            <a:off x="6172200" y="1745140"/>
            <a:ext cx="1219200" cy="21701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flipH="1" flipV="1">
            <a:off x="6248401" y="3133056"/>
            <a:ext cx="1142999" cy="60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Title 1"/>
          <p:cNvSpPr txBox="1">
            <a:spLocks/>
          </p:cNvSpPr>
          <p:nvPr/>
        </p:nvSpPr>
        <p:spPr bwMode="black">
          <a:xfrm rot="19640564">
            <a:off x="1413364" y="1623826"/>
            <a:ext cx="5075168" cy="1359198"/>
          </a:xfrm>
          <a:prstGeom prst="rect">
            <a:avLst/>
          </a:prstGeom>
          <a:noFill/>
          <a:ln w="9525">
            <a:noFill/>
            <a:miter lim="800000"/>
            <a:headEnd/>
            <a:tailEnd/>
          </a:ln>
        </p:spPr>
        <p:txBody>
          <a:bodyPr vert="horz" wrap="square" lIns="91419" tIns="45710" rIns="91419" bIns="45710" numCol="1" anchor="b" anchorCtr="0" compatLnSpc="1">
            <a:prstTxWarp prst="textNoShape">
              <a:avLst/>
            </a:prstTxWarp>
          </a:bodyPr>
          <a:lstStyle>
            <a:lvl1pPr algn="l" rtl="0" eaLnBrk="1" fontAlgn="base" hangingPunct="1">
              <a:lnSpc>
                <a:spcPct val="90000"/>
              </a:lnSpc>
              <a:spcBef>
                <a:spcPct val="0"/>
              </a:spcBef>
              <a:spcAft>
                <a:spcPct val="0"/>
              </a:spcAft>
              <a:defRPr sz="2800" b="1" baseline="0">
                <a:solidFill>
                  <a:schemeClr val="accent4"/>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096" algn="l" rtl="0" eaLnBrk="1" fontAlgn="base" hangingPunct="1">
              <a:spcBef>
                <a:spcPct val="0"/>
              </a:spcBef>
              <a:spcAft>
                <a:spcPct val="0"/>
              </a:spcAft>
              <a:defRPr sz="2800" b="1">
                <a:solidFill>
                  <a:schemeClr val="bg1"/>
                </a:solidFill>
                <a:latin typeface="Arial" charset="0"/>
              </a:defRPr>
            </a:lvl6pPr>
            <a:lvl7pPr marL="914192" algn="l" rtl="0" eaLnBrk="1" fontAlgn="base" hangingPunct="1">
              <a:spcBef>
                <a:spcPct val="0"/>
              </a:spcBef>
              <a:spcAft>
                <a:spcPct val="0"/>
              </a:spcAft>
              <a:defRPr sz="2800" b="1">
                <a:solidFill>
                  <a:schemeClr val="bg1"/>
                </a:solidFill>
                <a:latin typeface="Arial" charset="0"/>
              </a:defRPr>
            </a:lvl7pPr>
            <a:lvl8pPr marL="1371288" algn="l" rtl="0" eaLnBrk="1" fontAlgn="base" hangingPunct="1">
              <a:spcBef>
                <a:spcPct val="0"/>
              </a:spcBef>
              <a:spcAft>
                <a:spcPct val="0"/>
              </a:spcAft>
              <a:defRPr sz="2800" b="1">
                <a:solidFill>
                  <a:schemeClr val="bg1"/>
                </a:solidFill>
                <a:latin typeface="Arial" charset="0"/>
              </a:defRPr>
            </a:lvl8pPr>
            <a:lvl9pPr marL="1828385" algn="l" rtl="0" eaLnBrk="1" fontAlgn="base" hangingPunct="1">
              <a:spcBef>
                <a:spcPct val="0"/>
              </a:spcBef>
              <a:spcAft>
                <a:spcPct val="0"/>
              </a:spcAft>
              <a:defRPr sz="2800" b="1">
                <a:solidFill>
                  <a:schemeClr val="bg1"/>
                </a:solidFill>
                <a:latin typeface="Arial" charset="0"/>
              </a:defRPr>
            </a:lvl9pPr>
          </a:lstStyle>
          <a:p>
            <a:r>
              <a:rPr lang="en-US" sz="4000" kern="0" dirty="0"/>
              <a:t>Simulated Results – Need Update</a:t>
            </a:r>
          </a:p>
        </p:txBody>
      </p:sp>
    </p:spTree>
    <p:extLst>
      <p:ext uri="{BB962C8B-B14F-4D97-AF65-F5344CB8AC3E}">
        <p14:creationId xmlns:p14="http://schemas.microsoft.com/office/powerpoint/2010/main" val="38335191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59" y="2190750"/>
            <a:ext cx="8382000" cy="914400"/>
          </a:xfrm>
        </p:spPr>
        <p:txBody>
          <a:bodyPr>
            <a:normAutofit fontScale="92500"/>
          </a:bodyPr>
          <a:lstStyle/>
          <a:p>
            <a:pPr marL="0" indent="0" algn="ctr">
              <a:buNone/>
            </a:pPr>
            <a:r>
              <a:rPr lang="en-US" sz="4400" b="1" i="1" dirty="0"/>
              <a:t>ETL, (Packaged) Analytics, </a:t>
            </a:r>
            <a:r>
              <a:rPr lang="en-US" sz="4400" b="1" i="1" dirty="0" err="1"/>
              <a:t>DataBase</a:t>
            </a:r>
            <a:endParaRPr lang="en-US" sz="4400" b="1" i="1"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38</a:t>
            </a:fld>
            <a:endParaRPr lang="en-US" dirty="0"/>
          </a:p>
        </p:txBody>
      </p:sp>
      <p:pic>
        <p:nvPicPr>
          <p:cNvPr id="5" name="Picture 2" descr="https://www.eigenmagic.com/wp-uploads/2015/05/cloudera-logo-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1948" y="3407163"/>
            <a:ext cx="1123442" cy="852733"/>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http://www.smt-center.com/images/splunk.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2000" y="3642235"/>
            <a:ext cx="1069004" cy="38259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https://cdn.datafloq.com/vendor/logo/guavus-logo.jpe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47880" y="3686624"/>
            <a:ext cx="928962" cy="23563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http://www.talend.com/sites/all/themes/talend_responsive/images/talend-logo.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44580" y="3656098"/>
            <a:ext cx="1573485" cy="3896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descr="http://s3.amazonaws.com/info-mongodb-com/_com_assets/partners/informatica-logo-new_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86000" y="3692737"/>
            <a:ext cx="1090245" cy="2295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42596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5 markets – Fast Data (IDC)</a:t>
            </a:r>
          </a:p>
        </p:txBody>
      </p:sp>
      <p:sp>
        <p:nvSpPr>
          <p:cNvPr id="6" name="Content Placeholder 5"/>
          <p:cNvSpPr>
            <a:spLocks noGrp="1"/>
          </p:cNvSpPr>
          <p:nvPr>
            <p:ph idx="1"/>
          </p:nvPr>
        </p:nvSpPr>
        <p:spPr>
          <a:xfrm>
            <a:off x="381000" y="1255014"/>
            <a:ext cx="4076700" cy="2535936"/>
          </a:xfrm>
        </p:spPr>
        <p:txBody>
          <a:bodyPr/>
          <a:lstStyle/>
          <a:p>
            <a:r>
              <a:rPr lang="en-US" dirty="0"/>
              <a:t>Discrete Manufacturing</a:t>
            </a:r>
          </a:p>
          <a:p>
            <a:r>
              <a:rPr lang="en-US" dirty="0"/>
              <a:t>Banking</a:t>
            </a:r>
          </a:p>
          <a:p>
            <a:r>
              <a:rPr lang="en-US" dirty="0"/>
              <a:t>Process Manufacturing</a:t>
            </a:r>
          </a:p>
          <a:p>
            <a:r>
              <a:rPr lang="en-US" dirty="0"/>
              <a:t>Professional Services</a:t>
            </a:r>
          </a:p>
          <a:p>
            <a:r>
              <a:rPr lang="en-US" dirty="0"/>
              <a:t>Healthcare</a:t>
            </a:r>
          </a:p>
        </p:txBody>
      </p:sp>
      <p:sp>
        <p:nvSpPr>
          <p:cNvPr id="4" name="Slide Number Placeholder 3"/>
          <p:cNvSpPr>
            <a:spLocks noGrp="1"/>
          </p:cNvSpPr>
          <p:nvPr>
            <p:ph type="sldNum" sz="quarter" idx="4294967295"/>
          </p:nvPr>
        </p:nvSpPr>
        <p:spPr>
          <a:xfrm>
            <a:off x="8548896" y="4798474"/>
            <a:ext cx="153888" cy="115416"/>
          </a:xfrm>
          <a:prstGeom prst="rect">
            <a:avLst/>
          </a:prstGeom>
        </p:spPr>
        <p:txBody>
          <a:bodyPr/>
          <a:lstStyle/>
          <a:p>
            <a:pPr>
              <a:defRPr/>
            </a:pPr>
            <a:fld id="{446C9BED-6FD4-4BA4-B6B0-4A26058AC9EF}" type="slidenum">
              <a:rPr lang="en-US" smtClean="0"/>
              <a:pPr>
                <a:defRPr/>
              </a:pPr>
              <a:t>39</a:t>
            </a:fld>
            <a:endParaRPr lang="en-US" dirty="0"/>
          </a:p>
        </p:txBody>
      </p:sp>
      <p:sp>
        <p:nvSpPr>
          <p:cNvPr id="7" name="Content Placeholder 6"/>
          <p:cNvSpPr>
            <a:spLocks noGrp="1"/>
          </p:cNvSpPr>
          <p:nvPr>
            <p:ph idx="12"/>
          </p:nvPr>
        </p:nvSpPr>
        <p:spPr>
          <a:xfrm>
            <a:off x="4701540" y="1255014"/>
            <a:ext cx="4061460" cy="2764536"/>
          </a:xfrm>
        </p:spPr>
        <p:txBody>
          <a:bodyPr/>
          <a:lstStyle/>
          <a:p>
            <a:r>
              <a:rPr lang="en-US" dirty="0"/>
              <a:t>Banking</a:t>
            </a:r>
          </a:p>
          <a:p>
            <a:r>
              <a:rPr lang="en-US" dirty="0"/>
              <a:t>Securities &amp; Investment Services</a:t>
            </a:r>
          </a:p>
          <a:p>
            <a:r>
              <a:rPr lang="en-US" dirty="0"/>
              <a:t>Media</a:t>
            </a:r>
          </a:p>
          <a:p>
            <a:r>
              <a:rPr lang="en-US" dirty="0"/>
              <a:t>Telecommunications</a:t>
            </a:r>
          </a:p>
          <a:p>
            <a:r>
              <a:rPr lang="en-US" dirty="0"/>
              <a:t>Retail</a:t>
            </a:r>
          </a:p>
        </p:txBody>
      </p:sp>
      <p:sp>
        <p:nvSpPr>
          <p:cNvPr id="8" name="Text Placeholder 7"/>
          <p:cNvSpPr>
            <a:spLocks noGrp="1"/>
          </p:cNvSpPr>
          <p:nvPr>
            <p:ph type="body" sz="quarter" idx="13"/>
          </p:nvPr>
        </p:nvSpPr>
        <p:spPr/>
        <p:txBody>
          <a:bodyPr/>
          <a:lstStyle/>
          <a:p>
            <a:r>
              <a:rPr lang="en-US" dirty="0"/>
              <a:t>Revenue (at least 2B each)</a:t>
            </a:r>
          </a:p>
        </p:txBody>
      </p:sp>
      <p:sp>
        <p:nvSpPr>
          <p:cNvPr id="9" name="Text Placeholder 8"/>
          <p:cNvSpPr>
            <a:spLocks noGrp="1"/>
          </p:cNvSpPr>
          <p:nvPr>
            <p:ph type="body" sz="quarter" idx="14"/>
          </p:nvPr>
        </p:nvSpPr>
        <p:spPr/>
        <p:txBody>
          <a:bodyPr/>
          <a:lstStyle/>
          <a:p>
            <a:r>
              <a:rPr lang="en-US" dirty="0"/>
              <a:t>Growth (at least 24</a:t>
            </a:r>
            <a:r>
              <a:rPr lang="en-US"/>
              <a:t>% CAGR</a:t>
            </a:r>
            <a:r>
              <a:rPr lang="en-US" dirty="0"/>
              <a:t>)</a:t>
            </a:r>
          </a:p>
        </p:txBody>
      </p:sp>
      <p:sp>
        <p:nvSpPr>
          <p:cNvPr id="10" name="TextBox 9"/>
          <p:cNvSpPr txBox="1"/>
          <p:nvPr/>
        </p:nvSpPr>
        <p:spPr bwMode="ltGray">
          <a:xfrm>
            <a:off x="914400" y="3943350"/>
            <a:ext cx="6324600" cy="685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dirty="0">
                <a:solidFill>
                  <a:srgbClr val="FF6600"/>
                </a:solidFill>
                <a:latin typeface="Calibri" pitchFamily="34" charset="0"/>
              </a:rPr>
              <a:t>Target Workload: Multistage analytics workflow against growing data</a:t>
            </a:r>
          </a:p>
        </p:txBody>
      </p:sp>
      <p:sp>
        <p:nvSpPr>
          <p:cNvPr id="11" name="TextBox 10"/>
          <p:cNvSpPr txBox="1"/>
          <p:nvPr/>
        </p:nvSpPr>
        <p:spPr bwMode="ltGray">
          <a:xfrm>
            <a:off x="457200" y="4476750"/>
            <a:ext cx="54102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accent5"/>
                </a:solidFill>
                <a:latin typeface="Calibri" pitchFamily="34" charset="0"/>
              </a:rPr>
              <a:t>IDC report for DSSD: http://</a:t>
            </a:r>
            <a:r>
              <a:rPr lang="en-US" sz="1200" dirty="0" err="1">
                <a:solidFill>
                  <a:schemeClr val="accent5"/>
                </a:solidFill>
                <a:latin typeface="Calibri" pitchFamily="34" charset="0"/>
              </a:rPr>
              <a:t>www.emc.com</a:t>
            </a:r>
            <a:r>
              <a:rPr lang="en-US" sz="1200" dirty="0">
                <a:solidFill>
                  <a:schemeClr val="accent5"/>
                </a:solidFill>
                <a:latin typeface="Calibri" pitchFamily="34" charset="0"/>
              </a:rPr>
              <a:t>/collateral/analyst-reports/us41041316.pdf</a:t>
            </a:r>
          </a:p>
        </p:txBody>
      </p:sp>
    </p:spTree>
    <p:extLst>
      <p:ext uri="{BB962C8B-B14F-4D97-AF65-F5344CB8AC3E}">
        <p14:creationId xmlns:p14="http://schemas.microsoft.com/office/powerpoint/2010/main" val="212883657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6200" y="971550"/>
            <a:ext cx="9067800" cy="3657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buFont typeface="Arial" panose="020B0604020202020204" pitchFamily="34" charset="0"/>
              <a:buChar char="•"/>
            </a:pPr>
            <a:r>
              <a:rPr lang="en-US" dirty="0">
                <a:solidFill>
                  <a:schemeClr val="bg1"/>
                </a:solidFill>
              </a:rPr>
              <a:t>Founded in 2014</a:t>
            </a:r>
          </a:p>
          <a:p>
            <a:pPr>
              <a:buClrTx/>
              <a:buFont typeface="Arial" panose="020B0604020202020204" pitchFamily="34" charset="0"/>
              <a:buChar char="•"/>
            </a:pPr>
            <a:r>
              <a:rPr lang="en-US" dirty="0">
                <a:solidFill>
                  <a:schemeClr val="bg1"/>
                </a:solidFill>
              </a:rPr>
              <a:t>We are well funded: Series A -$15M  from</a:t>
            </a:r>
            <a:br>
              <a:rPr lang="en-US" dirty="0">
                <a:solidFill>
                  <a:schemeClr val="bg1"/>
                </a:solidFill>
              </a:rPr>
            </a:br>
            <a:br>
              <a:rPr lang="en-US" dirty="0">
                <a:solidFill>
                  <a:schemeClr val="bg1"/>
                </a:solidFill>
              </a:rPr>
            </a:br>
            <a:br>
              <a:rPr lang="en-US" dirty="0">
                <a:solidFill>
                  <a:schemeClr val="bg1"/>
                </a:solidFill>
              </a:rPr>
            </a:br>
            <a:br>
              <a:rPr lang="en-US" dirty="0">
                <a:solidFill>
                  <a:schemeClr val="bg1"/>
                </a:solidFill>
              </a:rPr>
            </a:br>
            <a:endParaRPr lang="en-US" dirty="0">
              <a:solidFill>
                <a:schemeClr val="bg1"/>
              </a:solidFill>
            </a:endParaRPr>
          </a:p>
          <a:p>
            <a:pPr>
              <a:buClrTx/>
              <a:buFont typeface="Arial" panose="020B0604020202020204" pitchFamily="34" charset="0"/>
              <a:buChar char="•"/>
            </a:pPr>
            <a:r>
              <a:rPr lang="en-US" dirty="0">
                <a:solidFill>
                  <a:schemeClr val="bg1"/>
                </a:solidFill>
              </a:rPr>
              <a:t>Mission: </a:t>
            </a:r>
            <a:r>
              <a:rPr lang="en-US" i="1" dirty="0">
                <a:solidFill>
                  <a:schemeClr val="bg1"/>
                </a:solidFill>
              </a:rPr>
              <a:t>Storing and Processing Data at Tomorrow's Network Speeds</a:t>
            </a:r>
          </a:p>
          <a:p>
            <a:pPr>
              <a:buClrTx/>
              <a:buFont typeface="Arial" panose="020B0604020202020204" pitchFamily="34" charset="0"/>
              <a:buChar char="•"/>
            </a:pPr>
            <a:r>
              <a:rPr lang="en-US" dirty="0">
                <a:solidFill>
                  <a:schemeClr val="bg1"/>
                </a:solidFill>
              </a:rPr>
              <a:t>How?: </a:t>
            </a:r>
            <a:r>
              <a:rPr lang="en-US" i="1" dirty="0">
                <a:solidFill>
                  <a:schemeClr val="bg1"/>
                </a:solidFill>
              </a:rPr>
              <a:t>The First Memory Array Designed Like a Network Switch</a:t>
            </a:r>
          </a:p>
          <a:p>
            <a:pPr marL="457200" lvl="1" indent="0">
              <a:buFont typeface="Wingdings" charset="2"/>
              <a:buNone/>
            </a:pPr>
            <a:endParaRPr lang="en-US" dirty="0">
              <a:solidFill>
                <a:schemeClr val="bg1"/>
              </a:solidFill>
            </a:endParaRPr>
          </a:p>
        </p:txBody>
      </p:sp>
      <p:sp>
        <p:nvSpPr>
          <p:cNvPr id="2" name="Title 1"/>
          <p:cNvSpPr>
            <a:spLocks noGrp="1"/>
          </p:cNvSpPr>
          <p:nvPr>
            <p:ph type="title"/>
          </p:nvPr>
        </p:nvSpPr>
        <p:spPr/>
        <p:txBody>
          <a:bodyPr/>
          <a:lstStyle/>
          <a:p>
            <a:r>
              <a:rPr lang="en-US" dirty="0"/>
              <a:t>Company Overview</a:t>
            </a:r>
          </a:p>
        </p:txBody>
      </p:sp>
      <p:sp>
        <p:nvSpPr>
          <p:cNvPr id="5" name="Slide Number Placeholder 4"/>
          <p:cNvSpPr>
            <a:spLocks noGrp="1"/>
          </p:cNvSpPr>
          <p:nvPr>
            <p:ph type="sldNum" sz="quarter" idx="11"/>
          </p:nvPr>
        </p:nvSpPr>
        <p:spPr>
          <a:xfrm>
            <a:off x="8001000" y="4929200"/>
            <a:ext cx="914400" cy="214313"/>
          </a:xfrm>
          <a:prstGeom prst="rect">
            <a:avLst/>
          </a:prstGeom>
        </p:spPr>
        <p:txBody>
          <a:bodyPr/>
          <a:lstStyle/>
          <a:p>
            <a:pPr>
              <a:buNone/>
            </a:pPr>
            <a:r>
              <a:rPr lang="en-US" sz="900" dirty="0"/>
              <a:t>Page </a:t>
            </a:r>
            <a:fld id="{976FADE2-9714-4326-81A8-B6AB58A52431}" type="slidenum">
              <a:rPr lang="en-US" sz="900" smtClean="0"/>
              <a:pPr>
                <a:buNone/>
              </a:pPr>
              <a:t>4</a:t>
            </a:fld>
            <a:r>
              <a:rPr lang="en-US" sz="900" dirty="0"/>
              <a:t> </a:t>
            </a:r>
          </a:p>
        </p:txBody>
      </p:sp>
      <p:sp>
        <p:nvSpPr>
          <p:cNvPr id="4" name="Footer Placeholder 3"/>
          <p:cNvSpPr>
            <a:spLocks noGrp="1"/>
          </p:cNvSpPr>
          <p:nvPr>
            <p:ph type="ftr" sz="quarter" idx="4294967295"/>
          </p:nvPr>
        </p:nvSpPr>
        <p:spPr>
          <a:xfrm>
            <a:off x="0" y="4929188"/>
            <a:ext cx="2286000" cy="214312"/>
          </a:xfrm>
          <a:prstGeom prst="rect">
            <a:avLst/>
          </a:prstGeom>
        </p:spPr>
        <p:txBody>
          <a:bodyPr/>
          <a:lstStyle/>
          <a:p>
            <a:pPr algn="l"/>
            <a:r>
              <a:rPr lang="en-US" sz="900" dirty="0"/>
              <a:t>Pavilion Data Systems™ Confidential</a:t>
            </a:r>
          </a:p>
        </p:txBody>
      </p:sp>
      <p:grpSp>
        <p:nvGrpSpPr>
          <p:cNvPr id="11" name="Group 10"/>
          <p:cNvGrpSpPr/>
          <p:nvPr/>
        </p:nvGrpSpPr>
        <p:grpSpPr>
          <a:xfrm>
            <a:off x="1828800" y="2114550"/>
            <a:ext cx="4978400" cy="571500"/>
            <a:chOff x="1765300" y="2565400"/>
            <a:chExt cx="4978400" cy="609600"/>
          </a:xfrm>
        </p:grpSpPr>
        <p:pic>
          <p:nvPicPr>
            <p:cNvPr id="6" name="Picture 5"/>
            <p:cNvPicPr>
              <a:picLocks noChangeAspect="1"/>
            </p:cNvPicPr>
            <p:nvPr/>
          </p:nvPicPr>
          <p:blipFill>
            <a:blip r:embed="rId2"/>
            <a:stretch>
              <a:fillRect/>
            </a:stretch>
          </p:blipFill>
          <p:spPr>
            <a:xfrm>
              <a:off x="1765300" y="2565400"/>
              <a:ext cx="1193800" cy="609600"/>
            </a:xfrm>
            <a:prstGeom prst="rect">
              <a:avLst/>
            </a:prstGeom>
          </p:spPr>
        </p:pic>
        <p:pic>
          <p:nvPicPr>
            <p:cNvPr id="7" name="Picture 6"/>
            <p:cNvPicPr>
              <a:picLocks noChangeAspect="1"/>
            </p:cNvPicPr>
            <p:nvPr/>
          </p:nvPicPr>
          <p:blipFill>
            <a:blip r:embed="rId3"/>
            <a:stretch>
              <a:fillRect/>
            </a:stretch>
          </p:blipFill>
          <p:spPr>
            <a:xfrm>
              <a:off x="3441700" y="2755900"/>
              <a:ext cx="1698625" cy="254000"/>
            </a:xfrm>
            <a:prstGeom prst="rect">
              <a:avLst/>
            </a:prstGeom>
          </p:spPr>
        </p:pic>
        <p:pic>
          <p:nvPicPr>
            <p:cNvPr id="8" name="Picture 7"/>
            <p:cNvPicPr>
              <a:picLocks noChangeAspect="1"/>
            </p:cNvPicPr>
            <p:nvPr/>
          </p:nvPicPr>
          <p:blipFill>
            <a:blip r:embed="rId4"/>
            <a:stretch>
              <a:fillRect/>
            </a:stretch>
          </p:blipFill>
          <p:spPr>
            <a:xfrm>
              <a:off x="5397500" y="2654300"/>
              <a:ext cx="1346200" cy="346661"/>
            </a:xfrm>
            <a:prstGeom prst="rect">
              <a:avLst/>
            </a:prstGeom>
          </p:spPr>
        </p:pic>
      </p:grpSp>
    </p:spTree>
    <p:extLst>
      <p:ext uri="{BB962C8B-B14F-4D97-AF65-F5344CB8AC3E}">
        <p14:creationId xmlns:p14="http://schemas.microsoft.com/office/powerpoint/2010/main" val="41633800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developer.teradata.com/sites/all/files/cover_images/watzke/p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227" y="2919987"/>
            <a:ext cx="1585145" cy="15851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rot="10800000" flipV="1">
            <a:off x="304800" y="349139"/>
            <a:ext cx="8504258" cy="278441"/>
          </a:xfrm>
        </p:spPr>
        <p:txBody>
          <a:bodyPr/>
          <a:lstStyle/>
          <a:p>
            <a:r>
              <a:rPr lang="en-US" dirty="0"/>
              <a:t>SIEM  Requires Fast + Big Data</a:t>
            </a:r>
          </a:p>
        </p:txBody>
      </p:sp>
      <p:sp>
        <p:nvSpPr>
          <p:cNvPr id="3" name="Content Placeholder 2"/>
          <p:cNvSpPr>
            <a:spLocks noGrp="1"/>
          </p:cNvSpPr>
          <p:nvPr>
            <p:ph idx="1"/>
          </p:nvPr>
        </p:nvSpPr>
        <p:spPr>
          <a:xfrm>
            <a:off x="300318" y="983999"/>
            <a:ext cx="5948082" cy="1315552"/>
          </a:xfrm>
        </p:spPr>
        <p:txBody>
          <a:bodyPr>
            <a:noAutofit/>
          </a:bodyPr>
          <a:lstStyle/>
          <a:p>
            <a:pPr>
              <a:buFont typeface="Wingdings" panose="05000000000000000000" pitchFamily="2" charset="2"/>
              <a:buChar char="ü"/>
            </a:pPr>
            <a:r>
              <a:rPr lang="en-US" sz="2200" dirty="0">
                <a:solidFill>
                  <a:schemeClr val="bg1"/>
                </a:solidFill>
              </a:rPr>
              <a:t>Shorten Decision Times</a:t>
            </a:r>
          </a:p>
          <a:p>
            <a:pPr lvl="1"/>
            <a:r>
              <a:rPr lang="en-US" sz="1800" dirty="0">
                <a:solidFill>
                  <a:schemeClr val="bg1"/>
                </a:solidFill>
              </a:rPr>
              <a:t>Low Latency/High Capacity platform delivers processing at the speed of business</a:t>
            </a:r>
          </a:p>
          <a:p>
            <a:pPr lvl="1"/>
            <a:r>
              <a:rPr lang="en-US" sz="1800" dirty="0">
                <a:solidFill>
                  <a:schemeClr val="bg1"/>
                </a:solidFill>
              </a:rPr>
              <a:t>Handle Millions of Events per Second and analyze in real time</a:t>
            </a:r>
          </a:p>
          <a:p>
            <a:pPr lvl="1"/>
            <a:r>
              <a:rPr lang="en-US" sz="1800" dirty="0">
                <a:solidFill>
                  <a:schemeClr val="bg1"/>
                </a:solidFill>
              </a:rPr>
              <a:t>Simultaneous analysis using high-speed space-efficient copies</a:t>
            </a:r>
            <a:endParaRPr lang="en-US" sz="1800" dirty="0">
              <a:solidFill>
                <a:schemeClr val="accent4"/>
              </a:solidFill>
            </a:endParaRPr>
          </a:p>
          <a:p>
            <a:pPr>
              <a:buFont typeface="Wingdings" panose="05000000000000000000" pitchFamily="2" charset="2"/>
              <a:buChar char="ü"/>
            </a:pPr>
            <a:r>
              <a:rPr lang="en-US" sz="2200" dirty="0">
                <a:solidFill>
                  <a:schemeClr val="bg1"/>
                </a:solidFill>
              </a:rPr>
              <a:t>Increase Accuracy</a:t>
            </a:r>
          </a:p>
          <a:p>
            <a:pPr lvl="1"/>
            <a:r>
              <a:rPr lang="en-US" sz="1800" dirty="0">
                <a:solidFill>
                  <a:schemeClr val="bg1"/>
                </a:solidFill>
              </a:rPr>
              <a:t>Stream &amp; Batch Data: Add more data to increase accuracy, rather than optimizing algorithms</a:t>
            </a:r>
          </a:p>
          <a:p>
            <a:pPr lvl="1"/>
            <a:r>
              <a:rPr lang="en-US" sz="1800" dirty="0">
                <a:solidFill>
                  <a:schemeClr val="bg1"/>
                </a:solidFill>
              </a:rPr>
              <a:t>Over 100 TB per Rack-Unit</a:t>
            </a:r>
          </a:p>
          <a:p>
            <a:pPr lvl="1"/>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40</a:t>
            </a:fld>
            <a:endParaRPr lang="en-US" dirty="0"/>
          </a:p>
        </p:txBody>
      </p:sp>
      <p:pic>
        <p:nvPicPr>
          <p:cNvPr id="1032" name="Picture 8" descr="http://cdn.ttgtmedia.com/rms/computerweekly/cyber-security-threat-290x230-istockphoto-think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884587"/>
            <a:ext cx="2244726" cy="1780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mt-center.com/images/splun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5101" y="3818495"/>
            <a:ext cx="1241425" cy="44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cdn.datafloq.com/vendor/logo/guavus-logo.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32022" y="4333020"/>
            <a:ext cx="906483" cy="2299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cloudtimes.org/wp-content/uploads/2013/07/hp-ArcSigh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07295" y="2907432"/>
            <a:ext cx="1261258" cy="84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694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Accelerate Splunk with Pavilion </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41</a:t>
            </a:fld>
            <a:endParaRPr lang="en-US" dirty="0"/>
          </a:p>
        </p:txBody>
      </p:sp>
      <p:grpSp>
        <p:nvGrpSpPr>
          <p:cNvPr id="6" name="Group 5"/>
          <p:cNvGrpSpPr/>
          <p:nvPr/>
        </p:nvGrpSpPr>
        <p:grpSpPr>
          <a:xfrm>
            <a:off x="1447800" y="2429907"/>
            <a:ext cx="1371600" cy="752475"/>
            <a:chOff x="2133600" y="3105150"/>
            <a:chExt cx="1371600" cy="752475"/>
          </a:xfrm>
        </p:grpSpPr>
        <p:sp>
          <p:nvSpPr>
            <p:cNvPr id="5" name="Cube 4"/>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026"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3047913" y="2429907"/>
            <a:ext cx="1371600" cy="752475"/>
            <a:chOff x="2133600" y="3105150"/>
            <a:chExt cx="1371600" cy="752475"/>
          </a:xfrm>
        </p:grpSpPr>
        <p:sp>
          <p:nvSpPr>
            <p:cNvPr id="9" name="Cube 8"/>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0"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6248139" y="2429907"/>
            <a:ext cx="1371600" cy="752475"/>
            <a:chOff x="2133600" y="3105150"/>
            <a:chExt cx="1371600" cy="752475"/>
          </a:xfrm>
        </p:grpSpPr>
        <p:sp>
          <p:nvSpPr>
            <p:cNvPr id="12" name="Cube 11"/>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3"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648026" y="2429907"/>
            <a:ext cx="1371600" cy="752475"/>
            <a:chOff x="2133600" y="3105150"/>
            <a:chExt cx="1371600" cy="752475"/>
          </a:xfrm>
        </p:grpSpPr>
        <p:sp>
          <p:nvSpPr>
            <p:cNvPr id="15" name="Cube 14"/>
            <p:cNvSpPr/>
            <p:nvPr/>
          </p:nvSpPr>
          <p:spPr bwMode="auto">
            <a:xfrm>
              <a:off x="2133600" y="3105150"/>
              <a:ext cx="1371600" cy="533400"/>
            </a:xfrm>
            <a:prstGeom prst="cube">
              <a:avLst>
                <a:gd name="adj" fmla="val 27381"/>
              </a:avLst>
            </a:prstGeom>
            <a:solidFill>
              <a:schemeClr val="bg2">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6" name="Picture 2" descr="Image result for splunk logo wh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0599" y="3105150"/>
              <a:ext cx="1197601" cy="752475"/>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536" y="3748002"/>
            <a:ext cx="1760421" cy="931605"/>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5699" y="2918865"/>
            <a:ext cx="255799" cy="31340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51" y="2898587"/>
            <a:ext cx="255799" cy="31340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575" y="2914564"/>
            <a:ext cx="255799" cy="313402"/>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6038" y="2898587"/>
            <a:ext cx="255799" cy="313402"/>
          </a:xfrm>
          <a:prstGeom prst="rect">
            <a:avLst/>
          </a:prstGeom>
        </p:spPr>
      </p:pic>
      <p:cxnSp>
        <p:nvCxnSpPr>
          <p:cNvPr id="22" name="Straight Connector 21"/>
          <p:cNvCxnSpPr>
            <a:stCxn id="18" idx="2"/>
            <a:endCxn id="17" idx="0"/>
          </p:cNvCxnSpPr>
          <p:nvPr/>
        </p:nvCxnSpPr>
        <p:spPr bwMode="auto">
          <a:xfrm>
            <a:off x="2133599" y="3232267"/>
            <a:ext cx="2332148" cy="515735"/>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24" name="Straight Connector 23"/>
          <p:cNvCxnSpPr>
            <a:stCxn id="19" idx="2"/>
            <a:endCxn id="17" idx="0"/>
          </p:cNvCxnSpPr>
          <p:nvPr/>
        </p:nvCxnSpPr>
        <p:spPr bwMode="auto">
          <a:xfrm>
            <a:off x="3691751" y="3211989"/>
            <a:ext cx="773996" cy="5360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26" name="Straight Connector 25"/>
          <p:cNvCxnSpPr>
            <a:stCxn id="20" idx="2"/>
            <a:endCxn id="17" idx="0"/>
          </p:cNvCxnSpPr>
          <p:nvPr/>
        </p:nvCxnSpPr>
        <p:spPr bwMode="auto">
          <a:xfrm flipH="1">
            <a:off x="4465747" y="3227966"/>
            <a:ext cx="847728" cy="520036"/>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28" name="Straight Connector 27"/>
          <p:cNvCxnSpPr>
            <a:stCxn id="21" idx="2"/>
            <a:endCxn id="17" idx="0"/>
          </p:cNvCxnSpPr>
          <p:nvPr/>
        </p:nvCxnSpPr>
        <p:spPr bwMode="auto">
          <a:xfrm flipH="1">
            <a:off x="4465747" y="3211989"/>
            <a:ext cx="2468191" cy="536013"/>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30" name="Content Placeholder 2"/>
          <p:cNvSpPr txBox="1">
            <a:spLocks/>
          </p:cNvSpPr>
          <p:nvPr/>
        </p:nvSpPr>
        <p:spPr bwMode="auto">
          <a:xfrm rot="10800000" flipV="1">
            <a:off x="1600286" y="2181005"/>
            <a:ext cx="1219113" cy="25682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1</a:t>
            </a:r>
          </a:p>
        </p:txBody>
      </p:sp>
      <p:sp>
        <p:nvSpPr>
          <p:cNvPr id="31" name="Content Placeholder 2"/>
          <p:cNvSpPr txBox="1">
            <a:spLocks/>
          </p:cNvSpPr>
          <p:nvPr/>
        </p:nvSpPr>
        <p:spPr bwMode="auto">
          <a:xfrm rot="10800000" flipV="1">
            <a:off x="3189340" y="2170933"/>
            <a:ext cx="1219113" cy="25682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2</a:t>
            </a:r>
          </a:p>
        </p:txBody>
      </p:sp>
      <p:sp>
        <p:nvSpPr>
          <p:cNvPr id="32" name="Content Placeholder 2"/>
          <p:cNvSpPr txBox="1">
            <a:spLocks/>
          </p:cNvSpPr>
          <p:nvPr/>
        </p:nvSpPr>
        <p:spPr bwMode="auto">
          <a:xfrm rot="10800000" flipV="1">
            <a:off x="4831817" y="2165095"/>
            <a:ext cx="1219113" cy="256823"/>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3</a:t>
            </a:r>
          </a:p>
        </p:txBody>
      </p:sp>
      <p:sp>
        <p:nvSpPr>
          <p:cNvPr id="33" name="Content Placeholder 2"/>
          <p:cNvSpPr txBox="1">
            <a:spLocks/>
          </p:cNvSpPr>
          <p:nvPr/>
        </p:nvSpPr>
        <p:spPr bwMode="auto">
          <a:xfrm rot="10800000" flipV="1">
            <a:off x="6442989" y="2143477"/>
            <a:ext cx="1228402" cy="286430"/>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400" kern="0" dirty="0">
                <a:solidFill>
                  <a:schemeClr val="bg1"/>
                </a:solidFill>
              </a:rPr>
              <a:t>Indexer N</a:t>
            </a:r>
          </a:p>
        </p:txBody>
      </p:sp>
      <p:sp>
        <p:nvSpPr>
          <p:cNvPr id="34" name="Oval 33"/>
          <p:cNvSpPr/>
          <p:nvPr/>
        </p:nvSpPr>
        <p:spPr bwMode="auto">
          <a:xfrm flipV="1">
            <a:off x="6019626" y="2280384"/>
            <a:ext cx="45719" cy="58716"/>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5" name="Oval 34"/>
          <p:cNvSpPr/>
          <p:nvPr/>
        </p:nvSpPr>
        <p:spPr bwMode="auto">
          <a:xfrm flipV="1">
            <a:off x="6190224" y="2280384"/>
            <a:ext cx="45719" cy="58716"/>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6" name="Oval 35"/>
          <p:cNvSpPr/>
          <p:nvPr/>
        </p:nvSpPr>
        <p:spPr bwMode="auto">
          <a:xfrm flipV="1">
            <a:off x="6353630" y="2283024"/>
            <a:ext cx="45719" cy="58716"/>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7" name="Content Placeholder 2"/>
          <p:cNvSpPr txBox="1">
            <a:spLocks/>
          </p:cNvSpPr>
          <p:nvPr/>
        </p:nvSpPr>
        <p:spPr bwMode="auto">
          <a:xfrm>
            <a:off x="145816" y="879574"/>
            <a:ext cx="4426184" cy="1237455"/>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Use a single Pavilion Memory Array for all Splunk Indexer Data</a:t>
            </a:r>
          </a:p>
          <a:p>
            <a:pPr>
              <a:buFont typeface="Wingdings" panose="05000000000000000000" pitchFamily="2" charset="2"/>
              <a:buChar char="ü"/>
            </a:pPr>
            <a:r>
              <a:rPr lang="en-US" sz="1400" kern="0" dirty="0">
                <a:solidFill>
                  <a:schemeClr val="bg1"/>
                </a:solidFill>
              </a:rPr>
              <a:t>Accelerate Search Times up to 100x</a:t>
            </a:r>
          </a:p>
          <a:p>
            <a:pPr>
              <a:buFont typeface="Wingdings" panose="05000000000000000000" pitchFamily="2" charset="2"/>
              <a:buChar char="ü"/>
            </a:pPr>
            <a:r>
              <a:rPr lang="en-US" sz="1400" kern="0" dirty="0">
                <a:solidFill>
                  <a:schemeClr val="bg1"/>
                </a:solidFill>
              </a:rPr>
              <a:t>Common standard Ethernet network for servers and storage</a:t>
            </a:r>
          </a:p>
        </p:txBody>
      </p:sp>
      <p:sp>
        <p:nvSpPr>
          <p:cNvPr id="38" name="Content Placeholder 2"/>
          <p:cNvSpPr txBox="1">
            <a:spLocks/>
          </p:cNvSpPr>
          <p:nvPr/>
        </p:nvSpPr>
        <p:spPr bwMode="auto">
          <a:xfrm>
            <a:off x="4572000" y="880920"/>
            <a:ext cx="3976896" cy="1237455"/>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buFont typeface="Wingdings" panose="05000000000000000000" pitchFamily="2" charset="2"/>
              <a:buChar char="ü"/>
            </a:pPr>
            <a:r>
              <a:rPr lang="en-US" sz="1400" kern="0" dirty="0">
                <a:solidFill>
                  <a:schemeClr val="bg1"/>
                </a:solidFill>
              </a:rPr>
              <a:t>Move analysis and decision making from batch to real time</a:t>
            </a:r>
          </a:p>
          <a:p>
            <a:pPr>
              <a:buFont typeface="Wingdings" panose="05000000000000000000" pitchFamily="2" charset="2"/>
              <a:buChar char="ü"/>
            </a:pPr>
            <a:r>
              <a:rPr lang="en-US" sz="1400" kern="0" dirty="0">
                <a:solidFill>
                  <a:schemeClr val="bg1"/>
                </a:solidFill>
              </a:rPr>
              <a:t>Reduce infrastructure footprint up to 4X, along with associated power and cooling costs</a:t>
            </a:r>
          </a:p>
        </p:txBody>
      </p:sp>
    </p:spTree>
    <p:extLst>
      <p:ext uri="{BB962C8B-B14F-4D97-AF65-F5344CB8AC3E}">
        <p14:creationId xmlns:p14="http://schemas.microsoft.com/office/powerpoint/2010/main" val="2432587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Analytics &amp; ETL:  The Problem</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42</a:t>
            </a:fld>
            <a:endParaRPr lang="en-US" dirty="0"/>
          </a:p>
        </p:txBody>
      </p:sp>
      <p:pic>
        <p:nvPicPr>
          <p:cNvPr id="1026" name="Picture 2" descr="Image result for data 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75" y="1869175"/>
            <a:ext cx="2486025" cy="1838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bwMode="auto">
          <a:xfrm>
            <a:off x="100012" y="3744807"/>
            <a:ext cx="3048000" cy="381699"/>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800" kern="0" dirty="0">
                <a:solidFill>
                  <a:schemeClr val="bg1"/>
                </a:solidFill>
              </a:rPr>
              <a:t>Data Growth Expanding</a:t>
            </a:r>
          </a:p>
        </p:txBody>
      </p:sp>
      <p:sp>
        <p:nvSpPr>
          <p:cNvPr id="7" name="Arrow: Right 6"/>
          <p:cNvSpPr/>
          <p:nvPr/>
        </p:nvSpPr>
        <p:spPr bwMode="auto">
          <a:xfrm>
            <a:off x="2774488" y="2145495"/>
            <a:ext cx="1423988" cy="1536062"/>
          </a:xfrm>
          <a:prstGeom prst="rightArrow">
            <a:avLst/>
          </a:prstGeom>
          <a:solidFill>
            <a:schemeClr val="accent2">
              <a:lumMod val="40000"/>
              <a:lumOff val="6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1028" name="Picture 4" descr="Image result for time pressu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98475" y="2305625"/>
            <a:ext cx="1608691" cy="120651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Content Placeholder 2"/>
          <p:cNvSpPr txBox="1">
            <a:spLocks/>
          </p:cNvSpPr>
          <p:nvPr/>
        </p:nvSpPr>
        <p:spPr bwMode="auto">
          <a:xfrm>
            <a:off x="3478821" y="3684513"/>
            <a:ext cx="3048000" cy="381699"/>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800" kern="0" dirty="0">
                <a:solidFill>
                  <a:schemeClr val="bg1"/>
                </a:solidFill>
              </a:rPr>
              <a:t>ETL &amp; Analytics </a:t>
            </a:r>
            <a:br>
              <a:rPr lang="en-US" sz="1800" kern="0" dirty="0">
                <a:solidFill>
                  <a:schemeClr val="bg1"/>
                </a:solidFill>
              </a:rPr>
            </a:br>
            <a:r>
              <a:rPr lang="en-US" sz="1800" kern="0" dirty="0">
                <a:solidFill>
                  <a:schemeClr val="bg1"/>
                </a:solidFill>
              </a:rPr>
              <a:t>Turnaround Times Not Met</a:t>
            </a:r>
          </a:p>
        </p:txBody>
      </p:sp>
      <p:sp>
        <p:nvSpPr>
          <p:cNvPr id="10" name="Arrow: Right 9"/>
          <p:cNvSpPr/>
          <p:nvPr/>
        </p:nvSpPr>
        <p:spPr bwMode="auto">
          <a:xfrm>
            <a:off x="5935902" y="2140853"/>
            <a:ext cx="1423988" cy="1536062"/>
          </a:xfrm>
          <a:prstGeom prst="rightArrow">
            <a:avLst/>
          </a:prstGeom>
          <a:solidFill>
            <a:schemeClr val="accent4">
              <a:lumMod val="75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1" name="Content Placeholder 2"/>
          <p:cNvSpPr txBox="1">
            <a:spLocks/>
          </p:cNvSpPr>
          <p:nvPr/>
        </p:nvSpPr>
        <p:spPr bwMode="auto">
          <a:xfrm>
            <a:off x="7231154" y="3748080"/>
            <a:ext cx="2126272" cy="381699"/>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800" kern="0" dirty="0">
                <a:solidFill>
                  <a:schemeClr val="bg1"/>
                </a:solidFill>
              </a:rPr>
              <a:t>Lost Business </a:t>
            </a:r>
            <a:br>
              <a:rPr lang="en-US" sz="1800" kern="0" dirty="0">
                <a:solidFill>
                  <a:schemeClr val="bg1"/>
                </a:solidFill>
              </a:rPr>
            </a:br>
            <a:r>
              <a:rPr lang="en-US" sz="1800" kern="0" dirty="0">
                <a:solidFill>
                  <a:schemeClr val="bg1"/>
                </a:solidFill>
              </a:rPr>
              <a:t>Opportunities</a:t>
            </a:r>
          </a:p>
        </p:txBody>
      </p:sp>
      <p:pic>
        <p:nvPicPr>
          <p:cNvPr id="1030" name="Picture 6" descr="Image result for lost revenu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604012" y="2067109"/>
            <a:ext cx="1539988" cy="14424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56906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Right 6"/>
          <p:cNvSpPr/>
          <p:nvPr/>
        </p:nvSpPr>
        <p:spPr bwMode="auto">
          <a:xfrm>
            <a:off x="1314614" y="1249115"/>
            <a:ext cx="2013377" cy="2806863"/>
          </a:xfrm>
          <a:prstGeom prst="rightArrow">
            <a:avLst/>
          </a:prstGeom>
          <a:solidFill>
            <a:schemeClr val="accent1">
              <a:lumMod val="40000"/>
              <a:lumOff val="6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2" name="Title 1"/>
          <p:cNvSpPr>
            <a:spLocks noGrp="1"/>
          </p:cNvSpPr>
          <p:nvPr>
            <p:ph type="title"/>
          </p:nvPr>
        </p:nvSpPr>
        <p:spPr/>
        <p:txBody>
          <a:bodyPr/>
          <a:lstStyle/>
          <a:p>
            <a:r>
              <a:rPr lang="en-US" dirty="0"/>
              <a:t>ETL Process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43</a:t>
            </a:fld>
            <a:endParaRPr lang="en-US" dirty="0"/>
          </a:p>
        </p:txBody>
      </p:sp>
      <p:pic>
        <p:nvPicPr>
          <p:cNvPr id="1026" name="Picture 2" descr="Image result for sap"/>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rot="16200000">
            <a:off x="-7719" y="3945455"/>
            <a:ext cx="610022" cy="31111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https://www.govloop.com/blogs/2001-3000/2790-oracle_logo.gif?width=1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97274" y="1314463"/>
            <a:ext cx="844865" cy="144267"/>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Image result for gea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12310" y="2299183"/>
            <a:ext cx="879765" cy="78611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0190" y="979693"/>
            <a:ext cx="506403" cy="62044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604" y="1810158"/>
            <a:ext cx="506403" cy="620440"/>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35049" y="2852373"/>
            <a:ext cx="506403" cy="620440"/>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90190" y="3745758"/>
            <a:ext cx="506403" cy="620440"/>
          </a:xfrm>
          <a:prstGeom prst="rect">
            <a:avLst/>
          </a:prstGeom>
        </p:spPr>
      </p:pic>
      <p:sp>
        <p:nvSpPr>
          <p:cNvPr id="14" name="TextBox 13"/>
          <p:cNvSpPr txBox="1"/>
          <p:nvPr/>
        </p:nvSpPr>
        <p:spPr bwMode="ltGray">
          <a:xfrm>
            <a:off x="693110" y="1617157"/>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dirty="0">
                <a:solidFill>
                  <a:srgbClr val="000000"/>
                </a:solidFill>
                <a:latin typeface="Calibri" pitchFamily="34" charset="0"/>
              </a:rPr>
              <a:t>ERP</a:t>
            </a:r>
          </a:p>
        </p:txBody>
      </p:sp>
      <p:sp>
        <p:nvSpPr>
          <p:cNvPr id="15" name="TextBox 14"/>
          <p:cNvSpPr txBox="1"/>
          <p:nvPr/>
        </p:nvSpPr>
        <p:spPr bwMode="ltGray">
          <a:xfrm>
            <a:off x="330234" y="2493246"/>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dirty="0">
                <a:solidFill>
                  <a:srgbClr val="000000"/>
                </a:solidFill>
                <a:latin typeface="Calibri" pitchFamily="34" charset="0"/>
              </a:rPr>
              <a:t>CRM</a:t>
            </a:r>
          </a:p>
        </p:txBody>
      </p:sp>
      <p:sp>
        <p:nvSpPr>
          <p:cNvPr id="16" name="TextBox 15"/>
          <p:cNvSpPr txBox="1"/>
          <p:nvPr/>
        </p:nvSpPr>
        <p:spPr bwMode="ltGray">
          <a:xfrm>
            <a:off x="335049" y="3530635"/>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dirty="0">
                <a:solidFill>
                  <a:srgbClr val="000000"/>
                </a:solidFill>
                <a:latin typeface="Calibri" pitchFamily="34" charset="0"/>
              </a:rPr>
              <a:t>POS</a:t>
            </a:r>
          </a:p>
        </p:txBody>
      </p:sp>
      <p:sp>
        <p:nvSpPr>
          <p:cNvPr id="17" name="TextBox 16"/>
          <p:cNvSpPr txBox="1"/>
          <p:nvPr/>
        </p:nvSpPr>
        <p:spPr bwMode="ltGray">
          <a:xfrm>
            <a:off x="707100" y="4424020"/>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dirty="0">
                <a:solidFill>
                  <a:srgbClr val="000000"/>
                </a:solidFill>
                <a:latin typeface="Calibri" pitchFamily="34" charset="0"/>
              </a:rPr>
              <a:t>Finance</a:t>
            </a:r>
          </a:p>
        </p:txBody>
      </p:sp>
      <p:sp>
        <p:nvSpPr>
          <p:cNvPr id="19" name="TextBox 18"/>
          <p:cNvSpPr txBox="1"/>
          <p:nvPr/>
        </p:nvSpPr>
        <p:spPr bwMode="ltGray">
          <a:xfrm>
            <a:off x="1368590" y="2191622"/>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i="1" dirty="0">
                <a:solidFill>
                  <a:srgbClr val="000000"/>
                </a:solidFill>
                <a:latin typeface="Calibri" pitchFamily="34" charset="0"/>
              </a:rPr>
              <a:t>Extract</a:t>
            </a:r>
          </a:p>
        </p:txBody>
      </p:sp>
      <p:sp>
        <p:nvSpPr>
          <p:cNvPr id="20" name="TextBox 19"/>
          <p:cNvSpPr txBox="1"/>
          <p:nvPr/>
        </p:nvSpPr>
        <p:spPr bwMode="ltGray">
          <a:xfrm>
            <a:off x="1390806" y="2545925"/>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i="1" dirty="0">
                <a:solidFill>
                  <a:srgbClr val="000000"/>
                </a:solidFill>
                <a:latin typeface="Calibri" pitchFamily="34" charset="0"/>
              </a:rPr>
              <a:t>Transfer</a:t>
            </a:r>
          </a:p>
        </p:txBody>
      </p:sp>
      <p:sp>
        <p:nvSpPr>
          <p:cNvPr id="21" name="TextBox 20"/>
          <p:cNvSpPr txBox="1"/>
          <p:nvPr/>
        </p:nvSpPr>
        <p:spPr bwMode="ltGray">
          <a:xfrm>
            <a:off x="1307262" y="2908677"/>
            <a:ext cx="472582" cy="215123"/>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200" b="1" i="1" dirty="0">
                <a:solidFill>
                  <a:srgbClr val="000000"/>
                </a:solidFill>
                <a:latin typeface="Calibri" pitchFamily="34" charset="0"/>
              </a:rPr>
              <a:t>Load</a:t>
            </a:r>
          </a:p>
        </p:txBody>
      </p:sp>
      <p:sp>
        <p:nvSpPr>
          <p:cNvPr id="8" name="Flowchart: Magnetic Disk 7"/>
          <p:cNvSpPr/>
          <p:nvPr/>
        </p:nvSpPr>
        <p:spPr bwMode="auto">
          <a:xfrm>
            <a:off x="3469406" y="1294148"/>
            <a:ext cx="1992112" cy="2806863"/>
          </a:xfrm>
          <a:prstGeom prst="flowChartMagneticDisk">
            <a:avLst/>
          </a:prstGeom>
          <a:solidFill>
            <a:schemeClr val="accent2">
              <a:lumMod val="40000"/>
              <a:lumOff val="60000"/>
            </a:schemeClr>
          </a:solidFill>
          <a:ln w="1905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23" name="TextBox 22"/>
          <p:cNvSpPr txBox="1"/>
          <p:nvPr/>
        </p:nvSpPr>
        <p:spPr bwMode="ltGray">
          <a:xfrm>
            <a:off x="4081849" y="2515703"/>
            <a:ext cx="727338" cy="385332"/>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600" b="1" dirty="0">
                <a:solidFill>
                  <a:srgbClr val="000000"/>
                </a:solidFill>
                <a:latin typeface="Calibri" pitchFamily="34" charset="0"/>
              </a:rPr>
              <a:t>Data </a:t>
            </a:r>
            <a:br>
              <a:rPr lang="en-US" sz="1600" b="1" dirty="0">
                <a:solidFill>
                  <a:srgbClr val="000000"/>
                </a:solidFill>
                <a:latin typeface="Calibri" pitchFamily="34" charset="0"/>
              </a:rPr>
            </a:br>
            <a:r>
              <a:rPr lang="en-US" sz="1600" b="1" dirty="0">
                <a:solidFill>
                  <a:srgbClr val="000000"/>
                </a:solidFill>
                <a:latin typeface="Calibri" pitchFamily="34" charset="0"/>
              </a:rPr>
              <a:t>Warehouse</a:t>
            </a:r>
          </a:p>
        </p:txBody>
      </p:sp>
      <p:pic>
        <p:nvPicPr>
          <p:cNvPr id="9" name="Picture 8"/>
          <p:cNvPicPr>
            <a:picLocks noChangeAspect="1"/>
          </p:cNvPicPr>
          <p:nvPr/>
        </p:nvPicPr>
        <p:blipFill>
          <a:blip r:embed="rId6"/>
          <a:stretch>
            <a:fillRect/>
          </a:stretch>
        </p:blipFill>
        <p:spPr>
          <a:xfrm>
            <a:off x="7476183" y="908794"/>
            <a:ext cx="1444119" cy="1282828"/>
          </a:xfrm>
          <a:prstGeom prst="rect">
            <a:avLst/>
          </a:prstGeom>
        </p:spPr>
      </p:pic>
      <p:pic>
        <p:nvPicPr>
          <p:cNvPr id="18" name="Picture 17"/>
          <p:cNvPicPr>
            <a:picLocks noChangeAspect="1"/>
          </p:cNvPicPr>
          <p:nvPr/>
        </p:nvPicPr>
        <p:blipFill>
          <a:blip r:embed="rId7"/>
          <a:stretch>
            <a:fillRect/>
          </a:stretch>
        </p:blipFill>
        <p:spPr>
          <a:xfrm>
            <a:off x="7696572" y="3497282"/>
            <a:ext cx="1158025" cy="1117392"/>
          </a:xfrm>
          <a:prstGeom prst="rect">
            <a:avLst/>
          </a:prstGeom>
        </p:spPr>
      </p:pic>
      <p:pic>
        <p:nvPicPr>
          <p:cNvPr id="22" name="Picture 21"/>
          <p:cNvPicPr>
            <a:picLocks noChangeAspect="1"/>
          </p:cNvPicPr>
          <p:nvPr/>
        </p:nvPicPr>
        <p:blipFill>
          <a:blip r:embed="rId8"/>
          <a:stretch>
            <a:fillRect/>
          </a:stretch>
        </p:blipFill>
        <p:spPr>
          <a:xfrm>
            <a:off x="7721463" y="2191622"/>
            <a:ext cx="1198839" cy="1194705"/>
          </a:xfrm>
          <a:prstGeom prst="rect">
            <a:avLst/>
          </a:prstGeom>
        </p:spPr>
      </p:pic>
      <p:sp>
        <p:nvSpPr>
          <p:cNvPr id="24" name="Arrow: Left-Right 23"/>
          <p:cNvSpPr/>
          <p:nvPr/>
        </p:nvSpPr>
        <p:spPr bwMode="auto">
          <a:xfrm>
            <a:off x="5558326" y="1358199"/>
            <a:ext cx="2020186" cy="2668085"/>
          </a:xfrm>
          <a:prstGeom prst="leftRightArrow">
            <a:avLst>
              <a:gd name="adj1" fmla="val 48873"/>
              <a:gd name="adj2" fmla="val 26842"/>
            </a:avLst>
          </a:prstGeom>
          <a:solidFill>
            <a:schemeClr val="accent5">
              <a:lumMod val="40000"/>
              <a:lumOff val="6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30" name="TextBox 29"/>
          <p:cNvSpPr txBox="1"/>
          <p:nvPr/>
        </p:nvSpPr>
        <p:spPr bwMode="ltGray">
          <a:xfrm>
            <a:off x="6225739" y="2556225"/>
            <a:ext cx="685360" cy="545108"/>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800" b="1" i="1" dirty="0">
                <a:solidFill>
                  <a:srgbClr val="000000"/>
                </a:solidFill>
                <a:latin typeface="Calibri" pitchFamily="34" charset="0"/>
              </a:rPr>
              <a:t>Business </a:t>
            </a:r>
            <a:br>
              <a:rPr lang="en-US" sz="1800" b="1" i="1" dirty="0">
                <a:solidFill>
                  <a:srgbClr val="000000"/>
                </a:solidFill>
                <a:latin typeface="Calibri" pitchFamily="34" charset="0"/>
              </a:rPr>
            </a:br>
            <a:r>
              <a:rPr lang="en-US" sz="1800" b="1" i="1" dirty="0">
                <a:solidFill>
                  <a:srgbClr val="000000"/>
                </a:solidFill>
                <a:latin typeface="Calibri" pitchFamily="34" charset="0"/>
              </a:rPr>
              <a:t>Intelligence</a:t>
            </a:r>
          </a:p>
        </p:txBody>
      </p:sp>
      <p:pic>
        <p:nvPicPr>
          <p:cNvPr id="27" name="Picture 374" descr="utilization2.png"/>
          <p:cNvPicPr>
            <a:picLocks noChangeAspect="1"/>
          </p:cNvPicPr>
          <p:nvPr/>
        </p:nvPicPr>
        <p:blipFill>
          <a:blip r:embed="rId9" cstate="print"/>
          <a:srcRect/>
          <a:stretch>
            <a:fillRect/>
          </a:stretch>
        </p:blipFill>
        <p:spPr bwMode="auto">
          <a:xfrm>
            <a:off x="3486505" y="3438533"/>
            <a:ext cx="741942" cy="484262"/>
          </a:xfrm>
          <a:prstGeom prst="rect">
            <a:avLst/>
          </a:prstGeom>
          <a:noFill/>
          <a:ln w="9525">
            <a:noFill/>
            <a:miter lim="800000"/>
            <a:headEnd/>
            <a:tailEnd/>
          </a:ln>
        </p:spPr>
      </p:pic>
      <p:pic>
        <p:nvPicPr>
          <p:cNvPr id="28" name="Picture 374" descr="utilization2.png"/>
          <p:cNvPicPr>
            <a:picLocks noChangeAspect="1"/>
          </p:cNvPicPr>
          <p:nvPr/>
        </p:nvPicPr>
        <p:blipFill>
          <a:blip r:embed="rId9" cstate="print"/>
          <a:srcRect/>
          <a:stretch>
            <a:fillRect/>
          </a:stretch>
        </p:blipFill>
        <p:spPr bwMode="auto">
          <a:xfrm>
            <a:off x="4707429" y="3438533"/>
            <a:ext cx="741942" cy="484262"/>
          </a:xfrm>
          <a:prstGeom prst="rect">
            <a:avLst/>
          </a:prstGeom>
          <a:noFill/>
          <a:ln w="9525">
            <a:noFill/>
            <a:miter lim="800000"/>
            <a:headEnd/>
            <a:tailEnd/>
          </a:ln>
        </p:spPr>
      </p:pic>
      <p:pic>
        <p:nvPicPr>
          <p:cNvPr id="29" name="Picture 374" descr="utilization2.png"/>
          <p:cNvPicPr>
            <a:picLocks noChangeAspect="1"/>
          </p:cNvPicPr>
          <p:nvPr/>
        </p:nvPicPr>
        <p:blipFill>
          <a:blip r:embed="rId9" cstate="print"/>
          <a:srcRect/>
          <a:stretch>
            <a:fillRect/>
          </a:stretch>
        </p:blipFill>
        <p:spPr bwMode="auto">
          <a:xfrm>
            <a:off x="4101793" y="3438533"/>
            <a:ext cx="741942" cy="484262"/>
          </a:xfrm>
          <a:prstGeom prst="rect">
            <a:avLst/>
          </a:prstGeom>
          <a:noFill/>
          <a:ln w="9525">
            <a:noFill/>
            <a:miter lim="800000"/>
            <a:headEnd/>
            <a:tailEnd/>
          </a:ln>
        </p:spPr>
      </p:pic>
      <p:sp>
        <p:nvSpPr>
          <p:cNvPr id="31" name="Content Placeholder 2"/>
          <p:cNvSpPr txBox="1">
            <a:spLocks/>
          </p:cNvSpPr>
          <p:nvPr/>
        </p:nvSpPr>
        <p:spPr bwMode="auto">
          <a:xfrm>
            <a:off x="3989817" y="3793775"/>
            <a:ext cx="942520" cy="232509"/>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200" kern="0" dirty="0">
                <a:solidFill>
                  <a:schemeClr val="bg1"/>
                </a:solidFill>
              </a:rPr>
              <a:t>Data Marts</a:t>
            </a:r>
          </a:p>
        </p:txBody>
      </p:sp>
      <p:pic>
        <p:nvPicPr>
          <p:cNvPr id="32" name="Picture 374" descr="utilization2.png"/>
          <p:cNvPicPr>
            <a:picLocks noChangeAspect="1"/>
          </p:cNvPicPr>
          <p:nvPr/>
        </p:nvPicPr>
        <p:blipFill>
          <a:blip r:embed="rId9" cstate="print"/>
          <a:srcRect/>
          <a:stretch>
            <a:fillRect/>
          </a:stretch>
        </p:blipFill>
        <p:spPr bwMode="auto">
          <a:xfrm>
            <a:off x="3487753" y="3033285"/>
            <a:ext cx="741942" cy="484262"/>
          </a:xfrm>
          <a:prstGeom prst="rect">
            <a:avLst/>
          </a:prstGeom>
          <a:noFill/>
          <a:ln w="9525">
            <a:noFill/>
            <a:miter lim="800000"/>
            <a:headEnd/>
            <a:tailEnd/>
          </a:ln>
        </p:spPr>
      </p:pic>
      <p:pic>
        <p:nvPicPr>
          <p:cNvPr id="33" name="Picture 374" descr="utilization2.png"/>
          <p:cNvPicPr>
            <a:picLocks noChangeAspect="1"/>
          </p:cNvPicPr>
          <p:nvPr/>
        </p:nvPicPr>
        <p:blipFill>
          <a:blip r:embed="rId9" cstate="print"/>
          <a:srcRect/>
          <a:stretch>
            <a:fillRect/>
          </a:stretch>
        </p:blipFill>
        <p:spPr bwMode="auto">
          <a:xfrm>
            <a:off x="4708677" y="3033285"/>
            <a:ext cx="741942" cy="484262"/>
          </a:xfrm>
          <a:prstGeom prst="rect">
            <a:avLst/>
          </a:prstGeom>
          <a:noFill/>
          <a:ln w="9525">
            <a:noFill/>
            <a:miter lim="800000"/>
            <a:headEnd/>
            <a:tailEnd/>
          </a:ln>
        </p:spPr>
      </p:pic>
      <p:pic>
        <p:nvPicPr>
          <p:cNvPr id="34" name="Picture 374" descr="utilization2.png"/>
          <p:cNvPicPr>
            <a:picLocks noChangeAspect="1"/>
          </p:cNvPicPr>
          <p:nvPr/>
        </p:nvPicPr>
        <p:blipFill>
          <a:blip r:embed="rId9" cstate="print"/>
          <a:srcRect/>
          <a:stretch>
            <a:fillRect/>
          </a:stretch>
        </p:blipFill>
        <p:spPr bwMode="auto">
          <a:xfrm>
            <a:off x="4103041" y="3033285"/>
            <a:ext cx="741942" cy="484262"/>
          </a:xfrm>
          <a:prstGeom prst="rect">
            <a:avLst/>
          </a:prstGeom>
          <a:noFill/>
          <a:ln w="9525">
            <a:noFill/>
            <a:miter lim="800000"/>
            <a:headEnd/>
            <a:tailEnd/>
          </a:ln>
        </p:spPr>
      </p:pic>
    </p:spTree>
    <p:extLst>
      <p:ext uri="{BB962C8B-B14F-4D97-AF65-F5344CB8AC3E}">
        <p14:creationId xmlns:p14="http://schemas.microsoft.com/office/powerpoint/2010/main" val="21938346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34" y="57150"/>
            <a:ext cx="8519378" cy="756666"/>
          </a:xfrm>
        </p:spPr>
        <p:txBody>
          <a:bodyPr/>
          <a:lstStyle/>
          <a:p>
            <a:r>
              <a:rPr lang="en-US" dirty="0"/>
              <a:t>Solution: Pavilion Drives Continuous ETL and Lower Cost</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44</a:t>
            </a:fld>
            <a:endParaRPr lang="en-US" dirty="0"/>
          </a:p>
        </p:txBody>
      </p:sp>
      <p:pic>
        <p:nvPicPr>
          <p:cNvPr id="1032" name="Picture 8" descr="Image result for ge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9315" y="1165601"/>
            <a:ext cx="579156" cy="51750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Flowchart: Magnetic Disk 7"/>
          <p:cNvSpPr/>
          <p:nvPr/>
        </p:nvSpPr>
        <p:spPr bwMode="auto">
          <a:xfrm>
            <a:off x="2250176" y="968942"/>
            <a:ext cx="1439924" cy="1697754"/>
          </a:xfrm>
          <a:prstGeom prst="flowChartMagneticDisk">
            <a:avLst/>
          </a:prstGeom>
          <a:solidFill>
            <a:schemeClr val="accent2">
              <a:lumMod val="40000"/>
              <a:lumOff val="60000"/>
            </a:schemeClr>
          </a:solidFill>
          <a:ln w="19050" cap="flat" cmpd="sng" algn="ctr">
            <a:solidFill>
              <a:schemeClr val="accent2">
                <a:lumMod val="20000"/>
                <a:lumOff val="8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23" name="TextBox 22"/>
          <p:cNvSpPr txBox="1"/>
          <p:nvPr/>
        </p:nvSpPr>
        <p:spPr bwMode="ltGray">
          <a:xfrm>
            <a:off x="2643690" y="1586913"/>
            <a:ext cx="727338" cy="385332"/>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400" b="1" dirty="0">
                <a:solidFill>
                  <a:srgbClr val="000000"/>
                </a:solidFill>
                <a:latin typeface="Calibri" pitchFamily="34" charset="0"/>
              </a:rPr>
              <a:t>Pavilion </a:t>
            </a:r>
            <a:br>
              <a:rPr lang="en-US" sz="1400" b="1" dirty="0">
                <a:solidFill>
                  <a:srgbClr val="000000"/>
                </a:solidFill>
                <a:latin typeface="Calibri" pitchFamily="34" charset="0"/>
              </a:rPr>
            </a:br>
            <a:r>
              <a:rPr lang="en-US" sz="1400" b="1" dirty="0">
                <a:solidFill>
                  <a:srgbClr val="000000"/>
                </a:solidFill>
                <a:latin typeface="Calibri" pitchFamily="34" charset="0"/>
              </a:rPr>
              <a:t>Data Warehouse</a:t>
            </a:r>
          </a:p>
        </p:txBody>
      </p:sp>
      <p:pic>
        <p:nvPicPr>
          <p:cNvPr id="9" name="Picture 8"/>
          <p:cNvPicPr>
            <a:picLocks noChangeAspect="1"/>
          </p:cNvPicPr>
          <p:nvPr/>
        </p:nvPicPr>
        <p:blipFill>
          <a:blip r:embed="rId3"/>
          <a:stretch>
            <a:fillRect/>
          </a:stretch>
        </p:blipFill>
        <p:spPr>
          <a:xfrm>
            <a:off x="7064608" y="3459341"/>
            <a:ext cx="735048" cy="652952"/>
          </a:xfrm>
          <a:prstGeom prst="rect">
            <a:avLst/>
          </a:prstGeom>
        </p:spPr>
      </p:pic>
      <p:pic>
        <p:nvPicPr>
          <p:cNvPr id="22" name="Picture 21"/>
          <p:cNvPicPr>
            <a:picLocks noChangeAspect="1"/>
          </p:cNvPicPr>
          <p:nvPr/>
        </p:nvPicPr>
        <p:blipFill>
          <a:blip r:embed="rId4"/>
          <a:stretch>
            <a:fillRect/>
          </a:stretch>
        </p:blipFill>
        <p:spPr>
          <a:xfrm>
            <a:off x="8179612" y="3425417"/>
            <a:ext cx="638577" cy="636375"/>
          </a:xfrm>
          <a:prstGeom prst="rect">
            <a:avLst/>
          </a:prstGeom>
        </p:spPr>
      </p:pic>
      <p:sp>
        <p:nvSpPr>
          <p:cNvPr id="24" name="Arrow: Left-Right 23"/>
          <p:cNvSpPr/>
          <p:nvPr/>
        </p:nvSpPr>
        <p:spPr bwMode="auto">
          <a:xfrm>
            <a:off x="4001372" y="987819"/>
            <a:ext cx="3500490" cy="2859897"/>
          </a:xfrm>
          <a:prstGeom prst="leftRightArrow">
            <a:avLst>
              <a:gd name="adj1" fmla="val 48873"/>
              <a:gd name="adj2" fmla="val 26842"/>
            </a:avLst>
          </a:prstGeom>
          <a:solidFill>
            <a:schemeClr val="accent5">
              <a:lumMod val="40000"/>
              <a:lumOff val="60000"/>
            </a:schemeClr>
          </a:solidFill>
          <a:ln w="1905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30" name="TextBox 29"/>
          <p:cNvSpPr txBox="1"/>
          <p:nvPr/>
        </p:nvSpPr>
        <p:spPr bwMode="ltGray">
          <a:xfrm>
            <a:off x="5520666" y="2278981"/>
            <a:ext cx="685360" cy="545108"/>
          </a:xfrm>
          <a:prstGeom prst="rect">
            <a:avLst/>
          </a:prstGeom>
          <a:noFill/>
          <a:ln w="9525">
            <a:noFill/>
            <a:miter lim="800000"/>
            <a:headEnd/>
            <a:tailEnd/>
          </a:ln>
        </p:spPr>
        <p:txBody>
          <a:bodyPr wrap="none" lIns="91419" tIns="45710" rIns="91419" bIns="45710" rtlCol="0" anchor="t" anchorCtr="0">
            <a:noAutofit/>
          </a:bodyPr>
          <a:lstStyle/>
          <a:p>
            <a:pPr>
              <a:lnSpc>
                <a:spcPct val="50000"/>
              </a:lnSpc>
              <a:spcBef>
                <a:spcPts val="0"/>
              </a:spcBef>
              <a:spcAft>
                <a:spcPts val="800"/>
              </a:spcAft>
            </a:pPr>
            <a:r>
              <a:rPr lang="en-US" sz="1800" b="1" i="1" dirty="0">
                <a:solidFill>
                  <a:srgbClr val="000000"/>
                </a:solidFill>
                <a:latin typeface="Calibri" pitchFamily="34" charset="0"/>
              </a:rPr>
              <a:t>Business </a:t>
            </a:r>
            <a:br>
              <a:rPr lang="en-US" sz="1800" b="1" i="1" dirty="0">
                <a:solidFill>
                  <a:srgbClr val="000000"/>
                </a:solidFill>
                <a:latin typeface="Calibri" pitchFamily="34" charset="0"/>
              </a:rPr>
            </a:br>
            <a:r>
              <a:rPr lang="en-US" sz="1800" b="1" i="1" dirty="0">
                <a:solidFill>
                  <a:srgbClr val="000000"/>
                </a:solidFill>
                <a:latin typeface="Calibri" pitchFamily="34" charset="0"/>
              </a:rPr>
              <a:t>Intelligence</a:t>
            </a:r>
          </a:p>
        </p:txBody>
      </p:sp>
      <p:pic>
        <p:nvPicPr>
          <p:cNvPr id="26" name="Picture 25"/>
          <p:cNvPicPr>
            <a:picLocks noChangeAspect="1"/>
          </p:cNvPicPr>
          <p:nvPr/>
        </p:nvPicPr>
        <p:blipFill>
          <a:blip r:embed="rId5"/>
          <a:stretch>
            <a:fillRect/>
          </a:stretch>
        </p:blipFill>
        <p:spPr>
          <a:xfrm>
            <a:off x="1966507" y="2730201"/>
            <a:ext cx="2163821" cy="989615"/>
          </a:xfrm>
          <a:prstGeom prst="rect">
            <a:avLst/>
          </a:prstGeom>
        </p:spPr>
      </p:pic>
      <p:cxnSp>
        <p:nvCxnSpPr>
          <p:cNvPr id="31" name="Straight Arrow Connector 30"/>
          <p:cNvCxnSpPr/>
          <p:nvPr/>
        </p:nvCxnSpPr>
        <p:spPr bwMode="auto">
          <a:xfrm>
            <a:off x="839285" y="1550208"/>
            <a:ext cx="1257857" cy="1123281"/>
          </a:xfrm>
          <a:prstGeom prst="straightConnector1">
            <a:avLst/>
          </a:prstGeom>
          <a:solidFill>
            <a:schemeClr val="accent1"/>
          </a:solidFill>
          <a:ln w="19050" cap="flat" cmpd="sng" algn="ctr">
            <a:solidFill>
              <a:schemeClr val="tx2"/>
            </a:solidFill>
            <a:prstDash val="solid"/>
            <a:round/>
            <a:headEnd type="none" w="med" len="med"/>
            <a:tailEnd type="triangle"/>
          </a:ln>
          <a:effectLst/>
        </p:spPr>
      </p:cxnSp>
      <p:cxnSp>
        <p:nvCxnSpPr>
          <p:cNvPr id="36" name="Straight Arrow Connector 35"/>
          <p:cNvCxnSpPr/>
          <p:nvPr/>
        </p:nvCxnSpPr>
        <p:spPr bwMode="auto">
          <a:xfrm>
            <a:off x="880046" y="2247124"/>
            <a:ext cx="995286" cy="639608"/>
          </a:xfrm>
          <a:prstGeom prst="straightConnector1">
            <a:avLst/>
          </a:prstGeom>
          <a:solidFill>
            <a:schemeClr val="accent1"/>
          </a:solidFill>
          <a:ln w="19050" cap="flat" cmpd="sng" algn="ctr">
            <a:solidFill>
              <a:schemeClr val="tx2"/>
            </a:solidFill>
            <a:prstDash val="solid"/>
            <a:round/>
            <a:headEnd type="none" w="med" len="med"/>
            <a:tailEnd type="triangle"/>
          </a:ln>
          <a:effectLst/>
        </p:spPr>
      </p:cxnSp>
      <p:cxnSp>
        <p:nvCxnSpPr>
          <p:cNvPr id="37" name="Straight Arrow Connector 36"/>
          <p:cNvCxnSpPr/>
          <p:nvPr/>
        </p:nvCxnSpPr>
        <p:spPr bwMode="auto">
          <a:xfrm>
            <a:off x="934682" y="2886732"/>
            <a:ext cx="878791" cy="213373"/>
          </a:xfrm>
          <a:prstGeom prst="straightConnector1">
            <a:avLst/>
          </a:prstGeom>
          <a:solidFill>
            <a:schemeClr val="accent1"/>
          </a:solidFill>
          <a:ln w="19050" cap="flat" cmpd="sng" algn="ctr">
            <a:solidFill>
              <a:schemeClr val="tx2"/>
            </a:solidFill>
            <a:prstDash val="solid"/>
            <a:round/>
            <a:headEnd type="none" w="med" len="med"/>
            <a:tailEnd type="triangle"/>
          </a:ln>
          <a:effectLst/>
        </p:spPr>
      </p:cxnSp>
      <p:cxnSp>
        <p:nvCxnSpPr>
          <p:cNvPr id="39" name="Straight Arrow Connector 38"/>
          <p:cNvCxnSpPr/>
          <p:nvPr/>
        </p:nvCxnSpPr>
        <p:spPr bwMode="auto">
          <a:xfrm flipV="1">
            <a:off x="866534" y="3588963"/>
            <a:ext cx="961592" cy="696075"/>
          </a:xfrm>
          <a:prstGeom prst="straightConnector1">
            <a:avLst/>
          </a:prstGeom>
          <a:solidFill>
            <a:schemeClr val="accent1"/>
          </a:solidFill>
          <a:ln w="19050" cap="flat" cmpd="sng" algn="ctr">
            <a:solidFill>
              <a:schemeClr val="tx2"/>
            </a:solidFill>
            <a:prstDash val="solid"/>
            <a:round/>
            <a:headEnd type="none" w="med" len="med"/>
            <a:tailEnd type="triangle"/>
          </a:ln>
          <a:effectLst/>
        </p:spPr>
      </p:cxnSp>
      <p:cxnSp>
        <p:nvCxnSpPr>
          <p:cNvPr id="40" name="Straight Arrow Connector 39"/>
          <p:cNvCxnSpPr/>
          <p:nvPr/>
        </p:nvCxnSpPr>
        <p:spPr bwMode="auto">
          <a:xfrm flipV="1">
            <a:off x="890676" y="3360318"/>
            <a:ext cx="922797" cy="228645"/>
          </a:xfrm>
          <a:prstGeom prst="straightConnector1">
            <a:avLst/>
          </a:prstGeom>
          <a:solidFill>
            <a:schemeClr val="accent1"/>
          </a:solidFill>
          <a:ln w="19050" cap="flat" cmpd="sng" algn="ctr">
            <a:solidFill>
              <a:schemeClr val="tx2"/>
            </a:solidFill>
            <a:prstDash val="solid"/>
            <a:round/>
            <a:headEnd type="none" w="med" len="med"/>
            <a:tailEnd type="triangle"/>
          </a:ln>
          <a:effectLst/>
        </p:spPr>
      </p:cxnSp>
      <p:pic>
        <p:nvPicPr>
          <p:cNvPr id="41" name="Picture 8" descr="Image result for ge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7474" y="1849149"/>
            <a:ext cx="579156" cy="517507"/>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8" descr="Image result for ge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1010" y="2565336"/>
            <a:ext cx="579156" cy="517507"/>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8" descr="Image result for ge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0129" y="3330209"/>
            <a:ext cx="579156" cy="517507"/>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8" descr="Image result for gea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3538" y="4026284"/>
            <a:ext cx="579156" cy="517507"/>
          </a:xfrm>
          <a:prstGeom prst="rect">
            <a:avLst/>
          </a:prstGeom>
          <a:noFill/>
          <a:extLst>
            <a:ext uri="{909E8E84-426E-40dd-AFC4-6F175D3DCCD1}">
              <a14:hiddenFill xmlns:a14="http://schemas.microsoft.com/office/drawing/2010/main" xmlns="">
                <a:solidFill>
                  <a:srgbClr val="FFFFFF"/>
                </a:solidFill>
              </a14:hiddenFill>
            </a:ext>
          </a:extLst>
        </p:spPr>
      </p:pic>
      <p:pic>
        <p:nvPicPr>
          <p:cNvPr id="58" name="Picture 57"/>
          <p:cNvPicPr>
            <a:picLocks noChangeAspect="1"/>
          </p:cNvPicPr>
          <p:nvPr/>
        </p:nvPicPr>
        <p:blipFill>
          <a:blip r:embed="rId3"/>
          <a:stretch>
            <a:fillRect/>
          </a:stretch>
        </p:blipFill>
        <p:spPr>
          <a:xfrm>
            <a:off x="8211035" y="2756366"/>
            <a:ext cx="735048" cy="652952"/>
          </a:xfrm>
          <a:prstGeom prst="rect">
            <a:avLst/>
          </a:prstGeom>
        </p:spPr>
      </p:pic>
      <p:pic>
        <p:nvPicPr>
          <p:cNvPr id="59" name="Picture 58"/>
          <p:cNvPicPr>
            <a:picLocks noChangeAspect="1"/>
          </p:cNvPicPr>
          <p:nvPr/>
        </p:nvPicPr>
        <p:blipFill>
          <a:blip r:embed="rId6"/>
          <a:stretch>
            <a:fillRect/>
          </a:stretch>
        </p:blipFill>
        <p:spPr>
          <a:xfrm>
            <a:off x="7442757" y="2774192"/>
            <a:ext cx="710064" cy="685149"/>
          </a:xfrm>
          <a:prstGeom prst="rect">
            <a:avLst/>
          </a:prstGeom>
        </p:spPr>
      </p:pic>
      <p:pic>
        <p:nvPicPr>
          <p:cNvPr id="60" name="Picture 59"/>
          <p:cNvPicPr>
            <a:picLocks noChangeAspect="1"/>
          </p:cNvPicPr>
          <p:nvPr/>
        </p:nvPicPr>
        <p:blipFill>
          <a:blip r:embed="rId4"/>
          <a:stretch>
            <a:fillRect/>
          </a:stretch>
        </p:blipFill>
        <p:spPr>
          <a:xfrm>
            <a:off x="8211035" y="2076149"/>
            <a:ext cx="638577" cy="636375"/>
          </a:xfrm>
          <a:prstGeom prst="rect">
            <a:avLst/>
          </a:prstGeom>
        </p:spPr>
      </p:pic>
      <p:pic>
        <p:nvPicPr>
          <p:cNvPr id="61" name="Picture 60"/>
          <p:cNvPicPr>
            <a:picLocks noChangeAspect="1"/>
          </p:cNvPicPr>
          <p:nvPr/>
        </p:nvPicPr>
        <p:blipFill>
          <a:blip r:embed="rId3"/>
          <a:stretch>
            <a:fillRect/>
          </a:stretch>
        </p:blipFill>
        <p:spPr>
          <a:xfrm>
            <a:off x="8297464" y="1366796"/>
            <a:ext cx="735048" cy="652952"/>
          </a:xfrm>
          <a:prstGeom prst="rect">
            <a:avLst/>
          </a:prstGeom>
        </p:spPr>
      </p:pic>
      <p:pic>
        <p:nvPicPr>
          <p:cNvPr id="62" name="Picture 61"/>
          <p:cNvPicPr>
            <a:picLocks noChangeAspect="1"/>
          </p:cNvPicPr>
          <p:nvPr/>
        </p:nvPicPr>
        <p:blipFill>
          <a:blip r:embed="rId6"/>
          <a:stretch>
            <a:fillRect/>
          </a:stretch>
        </p:blipFill>
        <p:spPr>
          <a:xfrm>
            <a:off x="7511390" y="1805081"/>
            <a:ext cx="710064" cy="685149"/>
          </a:xfrm>
          <a:prstGeom prst="rect">
            <a:avLst/>
          </a:prstGeom>
        </p:spPr>
      </p:pic>
      <p:pic>
        <p:nvPicPr>
          <p:cNvPr id="63" name="Picture 62"/>
          <p:cNvPicPr>
            <a:picLocks noChangeAspect="1"/>
          </p:cNvPicPr>
          <p:nvPr/>
        </p:nvPicPr>
        <p:blipFill>
          <a:blip r:embed="rId4"/>
          <a:stretch>
            <a:fillRect/>
          </a:stretch>
        </p:blipFill>
        <p:spPr>
          <a:xfrm>
            <a:off x="7588031" y="895300"/>
            <a:ext cx="638577" cy="636375"/>
          </a:xfrm>
          <a:prstGeom prst="rect">
            <a:avLst/>
          </a:prstGeom>
        </p:spPr>
      </p:pic>
      <p:sp>
        <p:nvSpPr>
          <p:cNvPr id="65" name="TextBox 64"/>
          <p:cNvSpPr txBox="1"/>
          <p:nvPr/>
        </p:nvSpPr>
        <p:spPr bwMode="ltGray">
          <a:xfrm>
            <a:off x="1786269" y="3759179"/>
            <a:ext cx="2677119" cy="569506"/>
          </a:xfrm>
          <a:prstGeom prst="rect">
            <a:avLst/>
          </a:prstGeom>
          <a:noFill/>
          <a:ln w="9525">
            <a:noFill/>
            <a:miter lim="800000"/>
            <a:headEnd/>
            <a:tailEnd/>
          </a:ln>
        </p:spPr>
        <p:txBody>
          <a:bodyPr wrap="none" lIns="91419" tIns="45710" rIns="91419" bIns="45710" rtlCol="0" anchor="t" anchorCtr="0">
            <a:noAutofit/>
          </a:bodyPr>
          <a:lstStyle/>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Reduce ETL Infrastructure Sprawl 10X</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Less Servers and Storage Arrays</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Multiple Loads in Parallel</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High Bandwidth Data Ingest</a:t>
            </a:r>
          </a:p>
        </p:txBody>
      </p:sp>
      <p:sp>
        <p:nvSpPr>
          <p:cNvPr id="66" name="TextBox 65"/>
          <p:cNvSpPr txBox="1"/>
          <p:nvPr/>
        </p:nvSpPr>
        <p:spPr bwMode="ltGray">
          <a:xfrm>
            <a:off x="4761182" y="3528890"/>
            <a:ext cx="2677119" cy="569506"/>
          </a:xfrm>
          <a:prstGeom prst="rect">
            <a:avLst/>
          </a:prstGeom>
          <a:noFill/>
          <a:ln w="9525">
            <a:noFill/>
            <a:miter lim="800000"/>
            <a:headEnd/>
            <a:tailEnd/>
          </a:ln>
        </p:spPr>
        <p:txBody>
          <a:bodyPr wrap="none" lIns="91419" tIns="45710" rIns="91419" bIns="45710" rtlCol="0" anchor="t" anchorCtr="0">
            <a:noAutofit/>
          </a:bodyPr>
          <a:lstStyle/>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Reduce ETL Window 5X</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More Simultaneous Usage</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dirty="0">
                <a:solidFill>
                  <a:srgbClr val="000000"/>
                </a:solidFill>
                <a:latin typeface="Calibri" pitchFamily="34" charset="0"/>
              </a:rPr>
              <a:t>Rapid Analysis </a:t>
            </a:r>
          </a:p>
          <a:p>
            <a:pPr marL="342900" indent="-342900" algn="l">
              <a:lnSpc>
                <a:spcPct val="90000"/>
              </a:lnSpc>
              <a:spcBef>
                <a:spcPts val="0"/>
              </a:spcBef>
              <a:spcAft>
                <a:spcPts val="800"/>
              </a:spcAft>
              <a:buClr>
                <a:srgbClr val="60DF00"/>
              </a:buClr>
              <a:buSzPct val="150000"/>
              <a:buFont typeface="Wingdings" panose="05000000000000000000" pitchFamily="2" charset="2"/>
              <a:buChar char="ü"/>
            </a:pPr>
            <a:r>
              <a:rPr lang="en-US" sz="1100" u="sng" dirty="0">
                <a:solidFill>
                  <a:srgbClr val="000000"/>
                </a:solidFill>
                <a:latin typeface="Calibri" pitchFamily="34" charset="0"/>
              </a:rPr>
              <a:t>Predict</a:t>
            </a:r>
            <a:r>
              <a:rPr lang="en-US" sz="1100" dirty="0">
                <a:solidFill>
                  <a:srgbClr val="000000"/>
                </a:solidFill>
                <a:latin typeface="Calibri" pitchFamily="34" charset="0"/>
              </a:rPr>
              <a:t> Instead of </a:t>
            </a:r>
            <a:r>
              <a:rPr lang="en-US" sz="1100" u="sng" dirty="0">
                <a:solidFill>
                  <a:srgbClr val="000000"/>
                </a:solidFill>
                <a:latin typeface="Calibri" pitchFamily="34" charset="0"/>
              </a:rPr>
              <a:t>React</a:t>
            </a:r>
          </a:p>
        </p:txBody>
      </p:sp>
      <p:pic>
        <p:nvPicPr>
          <p:cNvPr id="29" name="Picture 374" descr="utilization2.png"/>
          <p:cNvPicPr>
            <a:picLocks noChangeAspect="1"/>
          </p:cNvPicPr>
          <p:nvPr/>
        </p:nvPicPr>
        <p:blipFill>
          <a:blip r:embed="rId7" cstate="print"/>
          <a:srcRect/>
          <a:stretch>
            <a:fillRect/>
          </a:stretch>
        </p:blipFill>
        <p:spPr bwMode="auto">
          <a:xfrm flipH="1">
            <a:off x="2385924" y="2337334"/>
            <a:ext cx="305542" cy="199425"/>
          </a:xfrm>
          <a:prstGeom prst="rect">
            <a:avLst/>
          </a:prstGeom>
          <a:noFill/>
          <a:ln w="9525">
            <a:noFill/>
            <a:miter lim="800000"/>
            <a:headEnd/>
            <a:tailEnd/>
          </a:ln>
        </p:spPr>
      </p:pic>
      <p:pic>
        <p:nvPicPr>
          <p:cNvPr id="34" name="Picture 374" descr="utilization2.png"/>
          <p:cNvPicPr>
            <a:picLocks noChangeAspect="1"/>
          </p:cNvPicPr>
          <p:nvPr/>
        </p:nvPicPr>
        <p:blipFill>
          <a:blip r:embed="rId7" cstate="print"/>
          <a:srcRect/>
          <a:stretch>
            <a:fillRect/>
          </a:stretch>
        </p:blipFill>
        <p:spPr bwMode="auto">
          <a:xfrm flipH="1">
            <a:off x="2619607" y="2345956"/>
            <a:ext cx="305542" cy="199425"/>
          </a:xfrm>
          <a:prstGeom prst="rect">
            <a:avLst/>
          </a:prstGeom>
          <a:noFill/>
          <a:ln w="9525">
            <a:noFill/>
            <a:miter lim="800000"/>
            <a:headEnd/>
            <a:tailEnd/>
          </a:ln>
        </p:spPr>
      </p:pic>
      <p:pic>
        <p:nvPicPr>
          <p:cNvPr id="35" name="Picture 374" descr="utilization2.png"/>
          <p:cNvPicPr>
            <a:picLocks noChangeAspect="1"/>
          </p:cNvPicPr>
          <p:nvPr/>
        </p:nvPicPr>
        <p:blipFill>
          <a:blip r:embed="rId7" cstate="print"/>
          <a:srcRect/>
          <a:stretch>
            <a:fillRect/>
          </a:stretch>
        </p:blipFill>
        <p:spPr bwMode="auto">
          <a:xfrm flipH="1">
            <a:off x="2849874" y="2345956"/>
            <a:ext cx="305542" cy="199425"/>
          </a:xfrm>
          <a:prstGeom prst="rect">
            <a:avLst/>
          </a:prstGeom>
          <a:noFill/>
          <a:ln w="9525">
            <a:noFill/>
            <a:miter lim="800000"/>
            <a:headEnd/>
            <a:tailEnd/>
          </a:ln>
        </p:spPr>
      </p:pic>
      <p:pic>
        <p:nvPicPr>
          <p:cNvPr id="38" name="Picture 374" descr="utilization2.png"/>
          <p:cNvPicPr>
            <a:picLocks noChangeAspect="1"/>
          </p:cNvPicPr>
          <p:nvPr/>
        </p:nvPicPr>
        <p:blipFill>
          <a:blip r:embed="rId7" cstate="print"/>
          <a:srcRect/>
          <a:stretch>
            <a:fillRect/>
          </a:stretch>
        </p:blipFill>
        <p:spPr bwMode="auto">
          <a:xfrm flipH="1">
            <a:off x="3086457" y="2352110"/>
            <a:ext cx="305542" cy="199425"/>
          </a:xfrm>
          <a:prstGeom prst="rect">
            <a:avLst/>
          </a:prstGeom>
          <a:noFill/>
          <a:ln w="9525">
            <a:noFill/>
            <a:miter lim="800000"/>
            <a:headEnd/>
            <a:tailEnd/>
          </a:ln>
        </p:spPr>
      </p:pic>
      <p:pic>
        <p:nvPicPr>
          <p:cNvPr id="45" name="Picture 374" descr="utilization2.png"/>
          <p:cNvPicPr>
            <a:picLocks noChangeAspect="1"/>
          </p:cNvPicPr>
          <p:nvPr/>
        </p:nvPicPr>
        <p:blipFill>
          <a:blip r:embed="rId7" cstate="print"/>
          <a:srcRect/>
          <a:stretch>
            <a:fillRect/>
          </a:stretch>
        </p:blipFill>
        <p:spPr bwMode="auto">
          <a:xfrm flipH="1">
            <a:off x="3322356" y="2352110"/>
            <a:ext cx="305542" cy="199425"/>
          </a:xfrm>
          <a:prstGeom prst="rect">
            <a:avLst/>
          </a:prstGeom>
          <a:noFill/>
          <a:ln w="9525">
            <a:noFill/>
            <a:miter lim="800000"/>
            <a:headEnd/>
            <a:tailEnd/>
          </a:ln>
        </p:spPr>
      </p:pic>
      <p:pic>
        <p:nvPicPr>
          <p:cNvPr id="46" name="Picture 374" descr="utilization2.png"/>
          <p:cNvPicPr>
            <a:picLocks noChangeAspect="1"/>
          </p:cNvPicPr>
          <p:nvPr/>
        </p:nvPicPr>
        <p:blipFill>
          <a:blip r:embed="rId7" cstate="print"/>
          <a:srcRect/>
          <a:stretch>
            <a:fillRect/>
          </a:stretch>
        </p:blipFill>
        <p:spPr bwMode="auto">
          <a:xfrm flipH="1">
            <a:off x="2379916" y="2138789"/>
            <a:ext cx="305542" cy="199425"/>
          </a:xfrm>
          <a:prstGeom prst="rect">
            <a:avLst/>
          </a:prstGeom>
          <a:noFill/>
          <a:ln w="9525">
            <a:noFill/>
            <a:miter lim="800000"/>
            <a:headEnd/>
            <a:tailEnd/>
          </a:ln>
        </p:spPr>
      </p:pic>
      <p:pic>
        <p:nvPicPr>
          <p:cNvPr id="47" name="Picture 374" descr="utilization2.png"/>
          <p:cNvPicPr>
            <a:picLocks noChangeAspect="1"/>
          </p:cNvPicPr>
          <p:nvPr/>
        </p:nvPicPr>
        <p:blipFill>
          <a:blip r:embed="rId7" cstate="print"/>
          <a:srcRect/>
          <a:stretch>
            <a:fillRect/>
          </a:stretch>
        </p:blipFill>
        <p:spPr bwMode="auto">
          <a:xfrm flipH="1">
            <a:off x="2613599" y="2147411"/>
            <a:ext cx="305542" cy="199425"/>
          </a:xfrm>
          <a:prstGeom prst="rect">
            <a:avLst/>
          </a:prstGeom>
          <a:noFill/>
          <a:ln w="9525">
            <a:noFill/>
            <a:miter lim="800000"/>
            <a:headEnd/>
            <a:tailEnd/>
          </a:ln>
        </p:spPr>
      </p:pic>
      <p:pic>
        <p:nvPicPr>
          <p:cNvPr id="48" name="Picture 374" descr="utilization2.png"/>
          <p:cNvPicPr>
            <a:picLocks noChangeAspect="1"/>
          </p:cNvPicPr>
          <p:nvPr/>
        </p:nvPicPr>
        <p:blipFill>
          <a:blip r:embed="rId7" cstate="print"/>
          <a:srcRect/>
          <a:stretch>
            <a:fillRect/>
          </a:stretch>
        </p:blipFill>
        <p:spPr bwMode="auto">
          <a:xfrm flipH="1">
            <a:off x="2843866" y="2147411"/>
            <a:ext cx="305542" cy="199425"/>
          </a:xfrm>
          <a:prstGeom prst="rect">
            <a:avLst/>
          </a:prstGeom>
          <a:noFill/>
          <a:ln w="9525">
            <a:noFill/>
            <a:miter lim="800000"/>
            <a:headEnd/>
            <a:tailEnd/>
          </a:ln>
        </p:spPr>
      </p:pic>
      <p:pic>
        <p:nvPicPr>
          <p:cNvPr id="49" name="Picture 374" descr="utilization2.png"/>
          <p:cNvPicPr>
            <a:picLocks noChangeAspect="1"/>
          </p:cNvPicPr>
          <p:nvPr/>
        </p:nvPicPr>
        <p:blipFill>
          <a:blip r:embed="rId7" cstate="print"/>
          <a:srcRect/>
          <a:stretch>
            <a:fillRect/>
          </a:stretch>
        </p:blipFill>
        <p:spPr bwMode="auto">
          <a:xfrm flipH="1">
            <a:off x="3080449" y="2153565"/>
            <a:ext cx="305542" cy="199425"/>
          </a:xfrm>
          <a:prstGeom prst="rect">
            <a:avLst/>
          </a:prstGeom>
          <a:noFill/>
          <a:ln w="9525">
            <a:noFill/>
            <a:miter lim="800000"/>
            <a:headEnd/>
            <a:tailEnd/>
          </a:ln>
        </p:spPr>
      </p:pic>
      <p:pic>
        <p:nvPicPr>
          <p:cNvPr id="50" name="Picture 374" descr="utilization2.png"/>
          <p:cNvPicPr>
            <a:picLocks noChangeAspect="1"/>
          </p:cNvPicPr>
          <p:nvPr/>
        </p:nvPicPr>
        <p:blipFill>
          <a:blip r:embed="rId7" cstate="print"/>
          <a:srcRect/>
          <a:stretch>
            <a:fillRect/>
          </a:stretch>
        </p:blipFill>
        <p:spPr bwMode="auto">
          <a:xfrm flipH="1">
            <a:off x="3316348" y="2153565"/>
            <a:ext cx="305542" cy="199425"/>
          </a:xfrm>
          <a:prstGeom prst="rect">
            <a:avLst/>
          </a:prstGeom>
          <a:noFill/>
          <a:ln w="9525">
            <a:noFill/>
            <a:miter lim="800000"/>
            <a:headEnd/>
            <a:tailEnd/>
          </a:ln>
        </p:spPr>
      </p:pic>
      <p:pic>
        <p:nvPicPr>
          <p:cNvPr id="51" name="Picture 374" descr="utilization2.png"/>
          <p:cNvPicPr>
            <a:picLocks noChangeAspect="1"/>
          </p:cNvPicPr>
          <p:nvPr/>
        </p:nvPicPr>
        <p:blipFill>
          <a:blip r:embed="rId7" cstate="print"/>
          <a:srcRect/>
          <a:stretch>
            <a:fillRect/>
          </a:stretch>
        </p:blipFill>
        <p:spPr bwMode="auto">
          <a:xfrm flipH="1">
            <a:off x="2379916" y="1946911"/>
            <a:ext cx="305542" cy="199425"/>
          </a:xfrm>
          <a:prstGeom prst="rect">
            <a:avLst/>
          </a:prstGeom>
          <a:noFill/>
          <a:ln w="9525">
            <a:noFill/>
            <a:miter lim="800000"/>
            <a:headEnd/>
            <a:tailEnd/>
          </a:ln>
        </p:spPr>
      </p:pic>
      <p:pic>
        <p:nvPicPr>
          <p:cNvPr id="52" name="Picture 374" descr="utilization2.png"/>
          <p:cNvPicPr>
            <a:picLocks noChangeAspect="1"/>
          </p:cNvPicPr>
          <p:nvPr/>
        </p:nvPicPr>
        <p:blipFill>
          <a:blip r:embed="rId7" cstate="print"/>
          <a:srcRect/>
          <a:stretch>
            <a:fillRect/>
          </a:stretch>
        </p:blipFill>
        <p:spPr bwMode="auto">
          <a:xfrm flipH="1">
            <a:off x="2613599" y="1955533"/>
            <a:ext cx="305542" cy="199425"/>
          </a:xfrm>
          <a:prstGeom prst="rect">
            <a:avLst/>
          </a:prstGeom>
          <a:noFill/>
          <a:ln w="9525">
            <a:noFill/>
            <a:miter lim="800000"/>
            <a:headEnd/>
            <a:tailEnd/>
          </a:ln>
        </p:spPr>
      </p:pic>
      <p:pic>
        <p:nvPicPr>
          <p:cNvPr id="53" name="Picture 374" descr="utilization2.png"/>
          <p:cNvPicPr>
            <a:picLocks noChangeAspect="1"/>
          </p:cNvPicPr>
          <p:nvPr/>
        </p:nvPicPr>
        <p:blipFill>
          <a:blip r:embed="rId7" cstate="print"/>
          <a:srcRect/>
          <a:stretch>
            <a:fillRect/>
          </a:stretch>
        </p:blipFill>
        <p:spPr bwMode="auto">
          <a:xfrm flipH="1">
            <a:off x="2843866" y="1955533"/>
            <a:ext cx="305542" cy="199425"/>
          </a:xfrm>
          <a:prstGeom prst="rect">
            <a:avLst/>
          </a:prstGeom>
          <a:noFill/>
          <a:ln w="9525">
            <a:noFill/>
            <a:miter lim="800000"/>
            <a:headEnd/>
            <a:tailEnd/>
          </a:ln>
        </p:spPr>
      </p:pic>
      <p:pic>
        <p:nvPicPr>
          <p:cNvPr id="54" name="Picture 374" descr="utilization2.png"/>
          <p:cNvPicPr>
            <a:picLocks noChangeAspect="1"/>
          </p:cNvPicPr>
          <p:nvPr/>
        </p:nvPicPr>
        <p:blipFill>
          <a:blip r:embed="rId7" cstate="print"/>
          <a:srcRect/>
          <a:stretch>
            <a:fillRect/>
          </a:stretch>
        </p:blipFill>
        <p:spPr bwMode="auto">
          <a:xfrm flipH="1">
            <a:off x="3080449" y="1961687"/>
            <a:ext cx="305542" cy="199425"/>
          </a:xfrm>
          <a:prstGeom prst="rect">
            <a:avLst/>
          </a:prstGeom>
          <a:noFill/>
          <a:ln w="9525">
            <a:noFill/>
            <a:miter lim="800000"/>
            <a:headEnd/>
            <a:tailEnd/>
          </a:ln>
        </p:spPr>
      </p:pic>
      <p:pic>
        <p:nvPicPr>
          <p:cNvPr id="55" name="Picture 374" descr="utilization2.png"/>
          <p:cNvPicPr>
            <a:picLocks noChangeAspect="1"/>
          </p:cNvPicPr>
          <p:nvPr/>
        </p:nvPicPr>
        <p:blipFill>
          <a:blip r:embed="rId7" cstate="print"/>
          <a:srcRect/>
          <a:stretch>
            <a:fillRect/>
          </a:stretch>
        </p:blipFill>
        <p:spPr bwMode="auto">
          <a:xfrm flipH="1">
            <a:off x="3316348" y="1961687"/>
            <a:ext cx="305542" cy="199425"/>
          </a:xfrm>
          <a:prstGeom prst="rect">
            <a:avLst/>
          </a:prstGeom>
          <a:noFill/>
          <a:ln w="9525">
            <a:noFill/>
            <a:miter lim="800000"/>
            <a:headEnd/>
            <a:tailEnd/>
          </a:ln>
        </p:spPr>
      </p:pic>
    </p:spTree>
    <p:extLst>
      <p:ext uri="{BB962C8B-B14F-4D97-AF65-F5344CB8AC3E}">
        <p14:creationId xmlns:p14="http://schemas.microsoft.com/office/powerpoint/2010/main" val="2412691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Database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45</a:t>
            </a:fld>
            <a:endParaRPr lang="en-US" dirty="0"/>
          </a:p>
        </p:txBody>
      </p:sp>
      <p:pic>
        <p:nvPicPr>
          <p:cNvPr id="5" name="Picture 6" descr="https://www.govloop.com/blogs/2001-3000/2790-oracle_logo.gif?width=12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398003"/>
            <a:ext cx="2273018" cy="28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qlite-sync.com/wp-content/uploads/2014/02/logo_msSQL20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998113"/>
            <a:ext cx="2070015" cy="799779"/>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a:spLocks noGrp="1"/>
          </p:cNvSpPr>
          <p:nvPr>
            <p:ph idx="1"/>
          </p:nvPr>
        </p:nvSpPr>
        <p:spPr>
          <a:xfrm>
            <a:off x="241005" y="2114550"/>
            <a:ext cx="8534400" cy="2421636"/>
          </a:xfrm>
        </p:spPr>
        <p:txBody>
          <a:bodyPr>
            <a:normAutofit fontScale="85000" lnSpcReduction="20000"/>
          </a:bodyPr>
          <a:lstStyle/>
          <a:p>
            <a:r>
              <a:rPr lang="en-US" dirty="0">
                <a:solidFill>
                  <a:schemeClr val="bg1"/>
                </a:solidFill>
              </a:rPr>
              <a:t>Improve Database Performance 10X+</a:t>
            </a:r>
          </a:p>
          <a:p>
            <a:r>
              <a:rPr lang="en-US" dirty="0">
                <a:solidFill>
                  <a:schemeClr val="bg1"/>
                </a:solidFill>
              </a:rPr>
              <a:t>Deliver Efficient, High-Performance DB Clones for Test/Dev and Backup</a:t>
            </a:r>
          </a:p>
          <a:p>
            <a:pPr lvl="1"/>
            <a:r>
              <a:rPr lang="en-US" dirty="0">
                <a:solidFill>
                  <a:srgbClr val="000000"/>
                </a:solidFill>
              </a:rPr>
              <a:t>Low latency/High IOPs subsystem to host copies</a:t>
            </a:r>
          </a:p>
          <a:p>
            <a:pPr lvl="1"/>
            <a:r>
              <a:rPr lang="en-US" dirty="0">
                <a:solidFill>
                  <a:srgbClr val="000000"/>
                </a:solidFill>
              </a:rPr>
              <a:t>Allow for many copies to simultaneously do I/O without performance loss</a:t>
            </a:r>
          </a:p>
          <a:p>
            <a:pPr lvl="1"/>
            <a:r>
              <a:rPr lang="en-US" dirty="0">
                <a:solidFill>
                  <a:srgbClr val="000000"/>
                </a:solidFill>
              </a:rPr>
              <a:t>Scale-out controller architecture to remove controller bottlenecks</a:t>
            </a:r>
            <a:endParaRPr lang="en-US" dirty="0">
              <a:solidFill>
                <a:schemeClr val="bg1"/>
              </a:solidFill>
            </a:endParaRPr>
          </a:p>
          <a:p>
            <a:r>
              <a:rPr lang="en-US" dirty="0">
                <a:solidFill>
                  <a:schemeClr val="bg1"/>
                </a:solidFill>
              </a:rPr>
              <a:t>Offload Database Application Servers </a:t>
            </a:r>
          </a:p>
          <a:p>
            <a:pPr lvl="1"/>
            <a:r>
              <a:rPr lang="en-US" dirty="0">
                <a:solidFill>
                  <a:schemeClr val="bg1"/>
                </a:solidFill>
              </a:rPr>
              <a:t>Alleviate the need to replicate data by using space-optimized snapshots</a:t>
            </a:r>
          </a:p>
        </p:txBody>
      </p:sp>
    </p:spTree>
    <p:extLst>
      <p:ext uri="{BB962C8B-B14F-4D97-AF65-F5344CB8AC3E}">
        <p14:creationId xmlns:p14="http://schemas.microsoft.com/office/powerpoint/2010/main" val="2720952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0" y="3700235"/>
            <a:ext cx="2075251" cy="1049923"/>
          </a:xfrm>
          <a:prstGeom prst="rect">
            <a:avLst/>
          </a:prstGeom>
        </p:spPr>
      </p:pic>
      <p:sp>
        <p:nvSpPr>
          <p:cNvPr id="2" name="Title 1"/>
          <p:cNvSpPr>
            <a:spLocks noGrp="1"/>
          </p:cNvSpPr>
          <p:nvPr>
            <p:ph type="title"/>
          </p:nvPr>
        </p:nvSpPr>
        <p:spPr/>
        <p:txBody>
          <a:bodyPr/>
          <a:lstStyle/>
          <a:p>
            <a:r>
              <a:rPr lang="en-US" dirty="0"/>
              <a:t>Scale Oracle RAC on Pavilion</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46</a:t>
            </a:fld>
            <a:endParaRPr lang="en-US" dirty="0"/>
          </a:p>
        </p:txBody>
      </p:sp>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543" y="1763713"/>
            <a:ext cx="506403" cy="620440"/>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8808" y="3267025"/>
            <a:ext cx="506403" cy="620440"/>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3763" y="1744063"/>
            <a:ext cx="506403" cy="620440"/>
          </a:xfrm>
          <a:prstGeom prst="rect">
            <a:avLst/>
          </a:prstGeom>
        </p:spPr>
      </p:pic>
      <p:cxnSp>
        <p:nvCxnSpPr>
          <p:cNvPr id="53" name="Straight Arrow Connector 52"/>
          <p:cNvCxnSpPr>
            <a:stCxn id="39" idx="0"/>
            <a:endCxn id="38" idx="2"/>
          </p:cNvCxnSpPr>
          <p:nvPr/>
        </p:nvCxnSpPr>
        <p:spPr bwMode="auto">
          <a:xfrm flipH="1" flipV="1">
            <a:off x="3235745" y="2384153"/>
            <a:ext cx="1456265" cy="882872"/>
          </a:xfrm>
          <a:prstGeom prst="straightConnector1">
            <a:avLst/>
          </a:prstGeom>
          <a:solidFill>
            <a:schemeClr val="accent1"/>
          </a:solidFill>
          <a:ln w="28575" cap="flat" cmpd="sng" algn="ctr">
            <a:solidFill>
              <a:srgbClr val="0070C0"/>
            </a:solidFill>
            <a:prstDash val="solid"/>
            <a:round/>
            <a:headEnd type="triangle"/>
            <a:tailEnd type="triangle"/>
          </a:ln>
          <a:effectLst/>
        </p:spPr>
      </p:cxnSp>
      <p:sp>
        <p:nvSpPr>
          <p:cNvPr id="56" name="TextBox 55"/>
          <p:cNvSpPr txBox="1"/>
          <p:nvPr/>
        </p:nvSpPr>
        <p:spPr bwMode="ltGray">
          <a:xfrm>
            <a:off x="2269723" y="927371"/>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000000"/>
                </a:solidFill>
                <a:latin typeface="Calibri" pitchFamily="34" charset="0"/>
              </a:rPr>
              <a:t>RAC Node 1</a:t>
            </a:r>
          </a:p>
        </p:txBody>
      </p:sp>
      <p:sp>
        <p:nvSpPr>
          <p:cNvPr id="57" name="TextBox 56"/>
          <p:cNvSpPr txBox="1"/>
          <p:nvPr/>
        </p:nvSpPr>
        <p:spPr bwMode="ltGray">
          <a:xfrm>
            <a:off x="1933945" y="1814331"/>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609800"/>
                </a:solidFill>
                <a:latin typeface="Calibri" pitchFamily="34" charset="0"/>
              </a:rPr>
              <a:t>V1</a:t>
            </a:r>
          </a:p>
        </p:txBody>
      </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6556" y="3257550"/>
            <a:ext cx="506403" cy="620440"/>
          </a:xfrm>
          <a:prstGeom prst="rect">
            <a:avLst/>
          </a:prstGeom>
        </p:spPr>
      </p:pic>
      <p:sp>
        <p:nvSpPr>
          <p:cNvPr id="11" name="Rectangle 10"/>
          <p:cNvSpPr/>
          <p:nvPr/>
        </p:nvSpPr>
        <p:spPr bwMode="auto">
          <a:xfrm>
            <a:off x="1586134" y="1203013"/>
            <a:ext cx="2303850" cy="140417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0" name="Straight Arrow Connector 9"/>
          <p:cNvCxnSpPr>
            <a:stCxn id="35" idx="0"/>
            <a:endCxn id="40" idx="2"/>
          </p:cNvCxnSpPr>
          <p:nvPr/>
        </p:nvCxnSpPr>
        <p:spPr bwMode="auto">
          <a:xfrm flipH="1" flipV="1">
            <a:off x="2276965" y="2364503"/>
            <a:ext cx="1662793" cy="893047"/>
          </a:xfrm>
          <a:prstGeom prst="straightConnector1">
            <a:avLst/>
          </a:prstGeom>
          <a:solidFill>
            <a:schemeClr val="accent1"/>
          </a:solidFill>
          <a:ln w="28575" cap="flat" cmpd="sng" algn="ctr">
            <a:solidFill>
              <a:srgbClr val="609800"/>
            </a:solidFill>
            <a:prstDash val="solid"/>
            <a:round/>
            <a:headEnd type="triangle"/>
            <a:tailEnd type="triangle"/>
          </a:ln>
          <a:effectLst/>
        </p:spPr>
      </p:cxnSp>
      <p:sp>
        <p:nvSpPr>
          <p:cNvPr id="42" name="TextBox 41"/>
          <p:cNvSpPr txBox="1"/>
          <p:nvPr/>
        </p:nvSpPr>
        <p:spPr bwMode="ltGray">
          <a:xfrm>
            <a:off x="3596738" y="3325003"/>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609800"/>
                </a:solidFill>
                <a:latin typeface="Calibri" pitchFamily="34" charset="0"/>
              </a:rPr>
              <a:t>V1</a:t>
            </a:r>
          </a:p>
        </p:txBody>
      </p:sp>
      <p:sp>
        <p:nvSpPr>
          <p:cNvPr id="43" name="TextBox 42"/>
          <p:cNvSpPr txBox="1"/>
          <p:nvPr/>
        </p:nvSpPr>
        <p:spPr bwMode="ltGray">
          <a:xfrm>
            <a:off x="2885814" y="1823291"/>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0070C0"/>
                </a:solidFill>
                <a:latin typeface="Calibri" pitchFamily="34" charset="0"/>
              </a:rPr>
              <a:t>VN</a:t>
            </a:r>
          </a:p>
        </p:txBody>
      </p:sp>
      <p:sp>
        <p:nvSpPr>
          <p:cNvPr id="44" name="TextBox 43"/>
          <p:cNvSpPr txBox="1"/>
          <p:nvPr/>
        </p:nvSpPr>
        <p:spPr bwMode="ltGray">
          <a:xfrm>
            <a:off x="4300751" y="3311119"/>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0070C0"/>
                </a:solidFill>
                <a:latin typeface="Calibri" pitchFamily="34" charset="0"/>
              </a:rPr>
              <a:t>VN</a:t>
            </a:r>
          </a:p>
        </p:txBody>
      </p:sp>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5173" y="1784284"/>
            <a:ext cx="506403" cy="620440"/>
          </a:xfrm>
          <a:prstGeom prst="rect">
            <a:avLst/>
          </a:prstGeom>
        </p:spPr>
      </p:pic>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6393" y="1764634"/>
            <a:ext cx="506403" cy="620440"/>
          </a:xfrm>
          <a:prstGeom prst="rect">
            <a:avLst/>
          </a:prstGeom>
        </p:spPr>
      </p:pic>
      <p:sp>
        <p:nvSpPr>
          <p:cNvPr id="47" name="TextBox 46"/>
          <p:cNvSpPr txBox="1"/>
          <p:nvPr/>
        </p:nvSpPr>
        <p:spPr bwMode="ltGray">
          <a:xfrm>
            <a:off x="5539594" y="887073"/>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000000"/>
                </a:solidFill>
                <a:latin typeface="Calibri" pitchFamily="34" charset="0"/>
              </a:rPr>
              <a:t>RAC Node N</a:t>
            </a:r>
          </a:p>
        </p:txBody>
      </p:sp>
      <p:sp>
        <p:nvSpPr>
          <p:cNvPr id="48" name="TextBox 47"/>
          <p:cNvSpPr txBox="1"/>
          <p:nvPr/>
        </p:nvSpPr>
        <p:spPr bwMode="ltGray">
          <a:xfrm>
            <a:off x="5196575" y="1834902"/>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609800"/>
                </a:solidFill>
                <a:latin typeface="Calibri" pitchFamily="34" charset="0"/>
              </a:rPr>
              <a:t>V1</a:t>
            </a:r>
          </a:p>
        </p:txBody>
      </p:sp>
      <p:sp>
        <p:nvSpPr>
          <p:cNvPr id="49" name="Rectangle 48"/>
          <p:cNvSpPr/>
          <p:nvPr/>
        </p:nvSpPr>
        <p:spPr bwMode="auto">
          <a:xfrm>
            <a:off x="4848764" y="1203013"/>
            <a:ext cx="2303850" cy="1424741"/>
          </a:xfrm>
          <a:prstGeom prst="rect">
            <a:avLst/>
          </a:prstGeom>
          <a:noFill/>
          <a:ln w="317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51" name="TextBox 50"/>
          <p:cNvSpPr txBox="1"/>
          <p:nvPr/>
        </p:nvSpPr>
        <p:spPr bwMode="ltGray">
          <a:xfrm>
            <a:off x="6148444" y="1843862"/>
            <a:ext cx="686038" cy="266126"/>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solidFill>
                  <a:srgbClr val="0070C0"/>
                </a:solidFill>
                <a:latin typeface="Calibri" pitchFamily="34" charset="0"/>
              </a:rPr>
              <a:t>VN</a:t>
            </a:r>
          </a:p>
        </p:txBody>
      </p:sp>
      <p:cxnSp>
        <p:nvCxnSpPr>
          <p:cNvPr id="52" name="Straight Arrow Connector 51"/>
          <p:cNvCxnSpPr>
            <a:stCxn id="39" idx="0"/>
          </p:cNvCxnSpPr>
          <p:nvPr/>
        </p:nvCxnSpPr>
        <p:spPr bwMode="auto">
          <a:xfrm flipV="1">
            <a:off x="4692010" y="2393629"/>
            <a:ext cx="1823224" cy="873396"/>
          </a:xfrm>
          <a:prstGeom prst="straightConnector1">
            <a:avLst/>
          </a:prstGeom>
          <a:solidFill>
            <a:schemeClr val="accent1"/>
          </a:solidFill>
          <a:ln w="28575" cap="flat" cmpd="sng" algn="ctr">
            <a:solidFill>
              <a:srgbClr val="0070C0"/>
            </a:solidFill>
            <a:prstDash val="solid"/>
            <a:round/>
            <a:headEnd type="triangle"/>
            <a:tailEnd type="triangle"/>
          </a:ln>
          <a:effectLst/>
        </p:spPr>
      </p:cxnSp>
      <p:cxnSp>
        <p:nvCxnSpPr>
          <p:cNvPr id="55" name="Straight Arrow Connector 54"/>
          <p:cNvCxnSpPr>
            <a:stCxn id="35" idx="0"/>
            <a:endCxn id="46" idx="2"/>
          </p:cNvCxnSpPr>
          <p:nvPr/>
        </p:nvCxnSpPr>
        <p:spPr bwMode="auto">
          <a:xfrm flipV="1">
            <a:off x="3939758" y="2385074"/>
            <a:ext cx="1599837" cy="872476"/>
          </a:xfrm>
          <a:prstGeom prst="straightConnector1">
            <a:avLst/>
          </a:prstGeom>
          <a:solidFill>
            <a:schemeClr val="accent1"/>
          </a:solidFill>
          <a:ln w="28575" cap="flat" cmpd="sng" algn="ctr">
            <a:solidFill>
              <a:srgbClr val="609800"/>
            </a:solidFill>
            <a:prstDash val="solid"/>
            <a:round/>
            <a:headEnd type="triangle"/>
            <a:tailEnd type="triangle"/>
          </a:ln>
          <a:effectLst/>
        </p:spPr>
      </p:cxnSp>
      <p:sp>
        <p:nvSpPr>
          <p:cNvPr id="25" name="Content Placeholder 2"/>
          <p:cNvSpPr txBox="1">
            <a:spLocks/>
          </p:cNvSpPr>
          <p:nvPr/>
        </p:nvSpPr>
        <p:spPr bwMode="auto">
          <a:xfrm>
            <a:off x="5668564" y="3123783"/>
            <a:ext cx="3048000" cy="1508414"/>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algn="ctr">
              <a:buFont typeface="Wingdings" panose="05000000000000000000" pitchFamily="2" charset="2"/>
              <a:buChar char="ü"/>
            </a:pPr>
            <a:r>
              <a:rPr lang="en-US" sz="1400" kern="0" dirty="0">
                <a:solidFill>
                  <a:schemeClr val="bg1"/>
                </a:solidFill>
              </a:rPr>
              <a:t>20X+ improvement in performance over traditional AFAs</a:t>
            </a:r>
          </a:p>
          <a:p>
            <a:pPr algn="ctr">
              <a:buFont typeface="Wingdings" panose="05000000000000000000" pitchFamily="2" charset="2"/>
              <a:buChar char="ü"/>
            </a:pPr>
            <a:r>
              <a:rPr lang="en-US" sz="1400" kern="0" dirty="0">
                <a:solidFill>
                  <a:schemeClr val="bg1"/>
                </a:solidFill>
              </a:rPr>
              <a:t>Support more DB Instances on Less Infrastructure</a:t>
            </a:r>
          </a:p>
        </p:txBody>
      </p:sp>
      <p:sp>
        <p:nvSpPr>
          <p:cNvPr id="26" name="Content Placeholder 2"/>
          <p:cNvSpPr txBox="1">
            <a:spLocks/>
          </p:cNvSpPr>
          <p:nvPr/>
        </p:nvSpPr>
        <p:spPr bwMode="auto">
          <a:xfrm>
            <a:off x="5889525" y="1752541"/>
            <a:ext cx="307622" cy="4308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800" kern="0" dirty="0">
                <a:solidFill>
                  <a:schemeClr val="bg1"/>
                </a:solidFill>
              </a:rPr>
              <a:t>…</a:t>
            </a:r>
          </a:p>
        </p:txBody>
      </p:sp>
      <p:sp>
        <p:nvSpPr>
          <p:cNvPr id="27" name="Content Placeholder 2"/>
          <p:cNvSpPr txBox="1">
            <a:spLocks/>
          </p:cNvSpPr>
          <p:nvPr/>
        </p:nvSpPr>
        <p:spPr bwMode="auto">
          <a:xfrm>
            <a:off x="2592015" y="1763713"/>
            <a:ext cx="307622" cy="4308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800" kern="0" dirty="0">
                <a:solidFill>
                  <a:schemeClr val="bg1"/>
                </a:solidFill>
              </a:rPr>
              <a:t>…</a:t>
            </a:r>
          </a:p>
        </p:txBody>
      </p:sp>
      <p:sp>
        <p:nvSpPr>
          <p:cNvPr id="28" name="Content Placeholder 2"/>
          <p:cNvSpPr txBox="1">
            <a:spLocks/>
          </p:cNvSpPr>
          <p:nvPr/>
        </p:nvSpPr>
        <p:spPr bwMode="auto">
          <a:xfrm>
            <a:off x="4237795" y="1728056"/>
            <a:ext cx="307622" cy="4308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800" kern="0" dirty="0">
                <a:solidFill>
                  <a:schemeClr val="bg1"/>
                </a:solidFill>
              </a:rPr>
              <a:t>…</a:t>
            </a:r>
          </a:p>
        </p:txBody>
      </p:sp>
      <p:sp>
        <p:nvSpPr>
          <p:cNvPr id="3" name="Rectangle 2"/>
          <p:cNvSpPr/>
          <p:nvPr/>
        </p:nvSpPr>
        <p:spPr bwMode="auto">
          <a:xfrm>
            <a:off x="1828800" y="1352550"/>
            <a:ext cx="5105400" cy="228600"/>
          </a:xfrm>
          <a:prstGeom prst="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rPr>
              <a:t>Oracle ASM &amp; Oracle </a:t>
            </a:r>
            <a:r>
              <a:rPr kumimoji="0" lang="en-US" sz="1400" b="1" i="0" u="none" strike="noStrike" cap="none" normalizeH="0" baseline="0" dirty="0" err="1">
                <a:ln>
                  <a:noFill/>
                </a:ln>
                <a:solidFill>
                  <a:schemeClr val="bg1"/>
                </a:solidFill>
                <a:effectLst/>
                <a:latin typeface="+mn-lt"/>
              </a:rPr>
              <a:t>Clusterware</a:t>
            </a:r>
            <a:endParaRPr kumimoji="0" lang="en-US" sz="1400" b="1" i="0" u="none" strike="noStrike" cap="none" normalizeH="0" baseline="0" dirty="0">
              <a:ln>
                <a:noFill/>
              </a:ln>
              <a:solidFill>
                <a:schemeClr val="bg1"/>
              </a:solidFill>
              <a:effectLst/>
              <a:latin typeface="+mn-lt"/>
            </a:endParaRPr>
          </a:p>
        </p:txBody>
      </p:sp>
      <p:sp>
        <p:nvSpPr>
          <p:cNvPr id="31" name="Content Placeholder 2"/>
          <p:cNvSpPr txBox="1">
            <a:spLocks/>
          </p:cNvSpPr>
          <p:nvPr/>
        </p:nvSpPr>
        <p:spPr bwMode="auto">
          <a:xfrm>
            <a:off x="4162073" y="3242642"/>
            <a:ext cx="307622" cy="430848"/>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2800" kern="0" dirty="0">
                <a:solidFill>
                  <a:schemeClr val="bg1"/>
                </a:solidFill>
              </a:rPr>
              <a:t>…</a:t>
            </a:r>
          </a:p>
        </p:txBody>
      </p:sp>
    </p:spTree>
    <p:extLst>
      <p:ext uri="{BB962C8B-B14F-4D97-AF65-F5344CB8AC3E}">
        <p14:creationId xmlns:p14="http://schemas.microsoft.com/office/powerpoint/2010/main" val="11000138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nvGraphicFramePr>
        <p:xfrm>
          <a:off x="533400" y="895350"/>
          <a:ext cx="76962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3" name="16-Point Star 2"/>
          <p:cNvSpPr/>
          <p:nvPr/>
        </p:nvSpPr>
        <p:spPr bwMode="auto">
          <a:xfrm>
            <a:off x="6256588" y="912264"/>
            <a:ext cx="1782507" cy="1222308"/>
          </a:xfrm>
          <a:prstGeom prst="star16">
            <a:avLst/>
          </a:prstGeom>
          <a:solidFill>
            <a:srgbClr val="FFFF99"/>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000" i="0" u="none" strike="noStrike" cap="none" normalizeH="0" baseline="0" dirty="0" err="1">
              <a:ln>
                <a:noFill/>
              </a:ln>
              <a:effectLst/>
              <a:latin typeface="+mn-lt"/>
            </a:endParaRPr>
          </a:p>
        </p:txBody>
      </p:sp>
      <p:sp>
        <p:nvSpPr>
          <p:cNvPr id="2" name="Title 1"/>
          <p:cNvSpPr>
            <a:spLocks noGrp="1"/>
          </p:cNvSpPr>
          <p:nvPr>
            <p:ph type="title"/>
          </p:nvPr>
        </p:nvSpPr>
        <p:spPr/>
        <p:txBody>
          <a:bodyPr/>
          <a:lstStyle/>
          <a:p>
            <a:r>
              <a:rPr lang="en-US" dirty="0"/>
              <a:t>Pavilion Lowers Delivery Cost of Traditional Databases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47</a:t>
            </a:fld>
            <a:endParaRPr lang="en-US" dirty="0"/>
          </a:p>
        </p:txBody>
      </p:sp>
      <p:sp>
        <p:nvSpPr>
          <p:cNvPr id="8" name="TextBox 7"/>
          <p:cNvSpPr txBox="1"/>
          <p:nvPr/>
        </p:nvSpPr>
        <p:spPr bwMode="ltGray">
          <a:xfrm>
            <a:off x="2743200" y="1047750"/>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$13,952,500</a:t>
            </a:r>
            <a:endParaRPr lang="en-US" sz="1200" dirty="0">
              <a:latin typeface="Calibri" pitchFamily="34" charset="0"/>
            </a:endParaRPr>
          </a:p>
        </p:txBody>
      </p:sp>
      <p:sp>
        <p:nvSpPr>
          <p:cNvPr id="9" name="TextBox 8"/>
          <p:cNvSpPr txBox="1"/>
          <p:nvPr/>
        </p:nvSpPr>
        <p:spPr bwMode="ltGray">
          <a:xfrm>
            <a:off x="6491287" y="2149124"/>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$6,350,500</a:t>
            </a:r>
            <a:endParaRPr lang="en-US" sz="1200" dirty="0">
              <a:latin typeface="Calibri" pitchFamily="34" charset="0"/>
            </a:endParaRPr>
          </a:p>
        </p:txBody>
      </p:sp>
      <p:sp>
        <p:nvSpPr>
          <p:cNvPr id="10" name="TextBox 9"/>
          <p:cNvSpPr txBox="1"/>
          <p:nvPr/>
        </p:nvSpPr>
        <p:spPr bwMode="ltGray">
          <a:xfrm>
            <a:off x="4579811" y="1774897"/>
            <a:ext cx="1371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2"/>
                </a:solidFill>
                <a:latin typeface="Calibri" pitchFamily="34" charset="0"/>
              </a:rPr>
              <a:t>$9,131,000</a:t>
            </a:r>
            <a:endParaRPr lang="en-US" sz="1200" dirty="0">
              <a:latin typeface="Calibri" pitchFamily="34" charset="0"/>
            </a:endParaRPr>
          </a:p>
        </p:txBody>
      </p:sp>
      <p:cxnSp>
        <p:nvCxnSpPr>
          <p:cNvPr id="14" name="Straight Arrow Connector 13"/>
          <p:cNvCxnSpPr/>
          <p:nvPr/>
        </p:nvCxnSpPr>
        <p:spPr bwMode="auto">
          <a:xfrm>
            <a:off x="5820866" y="1955844"/>
            <a:ext cx="887402" cy="389956"/>
          </a:xfrm>
          <a:prstGeom prst="straightConnector1">
            <a:avLst/>
          </a:prstGeom>
          <a:solidFill>
            <a:schemeClr val="accent1"/>
          </a:solidFill>
          <a:ln w="19050" cap="flat" cmpd="sng" algn="ctr">
            <a:solidFill>
              <a:schemeClr val="bg1"/>
            </a:solidFill>
            <a:prstDash val="solid"/>
            <a:round/>
            <a:headEnd type="none" w="med" len="med"/>
            <a:tailEnd type="triangle"/>
          </a:ln>
          <a:effectLst/>
        </p:spPr>
      </p:cxnSp>
      <p:sp>
        <p:nvSpPr>
          <p:cNvPr id="15" name="Content Placeholder 2"/>
          <p:cNvSpPr txBox="1">
            <a:spLocks/>
          </p:cNvSpPr>
          <p:nvPr/>
        </p:nvSpPr>
        <p:spPr>
          <a:xfrm>
            <a:off x="8036095" y="3562350"/>
            <a:ext cx="1025602" cy="71057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200" i="1" dirty="0">
                <a:solidFill>
                  <a:schemeClr val="bg1"/>
                </a:solidFill>
              </a:rPr>
              <a:t>Low Latency Drives Savings in multiple areas</a:t>
            </a:r>
          </a:p>
        </p:txBody>
      </p:sp>
      <p:sp>
        <p:nvSpPr>
          <p:cNvPr id="17" name="Content Placeholder 2"/>
          <p:cNvSpPr txBox="1">
            <a:spLocks/>
          </p:cNvSpPr>
          <p:nvPr/>
        </p:nvSpPr>
        <p:spPr>
          <a:xfrm>
            <a:off x="6629400" y="1189380"/>
            <a:ext cx="1035484" cy="7219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900" i="1" dirty="0">
                <a:solidFill>
                  <a:schemeClr val="bg1"/>
                </a:solidFill>
              </a:rPr>
              <a:t>Pavilion delivers </a:t>
            </a:r>
            <a:r>
              <a:rPr lang="en-US" sz="900" b="1" i="1" dirty="0">
                <a:solidFill>
                  <a:schemeClr val="bg1"/>
                </a:solidFill>
              </a:rPr>
              <a:t>30% Savings </a:t>
            </a:r>
            <a:r>
              <a:rPr lang="en-US" sz="900" i="1" dirty="0">
                <a:solidFill>
                  <a:schemeClr val="bg1"/>
                </a:solidFill>
              </a:rPr>
              <a:t>on  Delivery Cost vs Traditional AFA</a:t>
            </a:r>
          </a:p>
        </p:txBody>
      </p:sp>
      <p:sp>
        <p:nvSpPr>
          <p:cNvPr id="18" name="Right Brace 17"/>
          <p:cNvSpPr/>
          <p:nvPr/>
        </p:nvSpPr>
        <p:spPr bwMode="auto">
          <a:xfrm>
            <a:off x="7772401" y="3562350"/>
            <a:ext cx="309414" cy="1066800"/>
          </a:xfrm>
          <a:prstGeom prst="rightBrace">
            <a:avLst/>
          </a:prstGeom>
          <a:noFill/>
          <a:ln w="19050" cap="flat" cmpd="sng" algn="ctr">
            <a:solidFill>
              <a:schemeClr val="bg1"/>
            </a:solid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690652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48</a:t>
            </a:fld>
            <a:endParaRPr lang="en-US" dirty="0"/>
          </a:p>
        </p:txBody>
      </p:sp>
      <p:sp>
        <p:nvSpPr>
          <p:cNvPr id="3" name="Title 2"/>
          <p:cNvSpPr>
            <a:spLocks noGrp="1"/>
          </p:cNvSpPr>
          <p:nvPr>
            <p:ph type="ctrTitle"/>
          </p:nvPr>
        </p:nvSpPr>
        <p:spPr>
          <a:xfrm>
            <a:off x="759290" y="2800350"/>
            <a:ext cx="7772400" cy="685800"/>
          </a:xfrm>
        </p:spPr>
        <p:txBody>
          <a:bodyPr/>
          <a:lstStyle/>
          <a:p>
            <a:r>
              <a:rPr lang="en-US" dirty="0"/>
              <a:t>Configurations, Schedule, Roadmap, Launch Planning, Pricing</a:t>
            </a:r>
            <a:br>
              <a:rPr lang="en-US" dirty="0"/>
            </a:br>
            <a:endParaRPr lang="en-US" sz="2800" dirty="0"/>
          </a:p>
        </p:txBody>
      </p:sp>
    </p:spTree>
    <p:extLst>
      <p:ext uri="{BB962C8B-B14F-4D97-AF65-F5344CB8AC3E}">
        <p14:creationId xmlns:p14="http://schemas.microsoft.com/office/powerpoint/2010/main" val="2036580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Configurations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7399754"/>
              </p:ext>
            </p:extLst>
          </p:nvPr>
        </p:nvGraphicFramePr>
        <p:xfrm>
          <a:off x="990600" y="813816"/>
          <a:ext cx="7016045" cy="3855720"/>
        </p:xfrm>
        <a:graphic>
          <a:graphicData uri="http://schemas.openxmlformats.org/drawingml/2006/table">
            <a:tbl>
              <a:tblPr firstRow="1" bandRow="1">
                <a:tableStyleId>{72833802-FEF1-4C79-8D5D-14CF1EAF98D9}</a:tableStyleId>
              </a:tblPr>
              <a:tblGrid>
                <a:gridCol w="1913467">
                  <a:extLst>
                    <a:ext uri="{9D8B030D-6E8A-4147-A177-3AD203B41FA5}">
                      <a16:colId xmlns:a16="http://schemas.microsoft.com/office/drawing/2014/main" val="122479919"/>
                    </a:ext>
                  </a:extLst>
                </a:gridCol>
                <a:gridCol w="1594556">
                  <a:extLst>
                    <a:ext uri="{9D8B030D-6E8A-4147-A177-3AD203B41FA5}">
                      <a16:colId xmlns:a16="http://schemas.microsoft.com/office/drawing/2014/main" val="2175353261"/>
                    </a:ext>
                  </a:extLst>
                </a:gridCol>
                <a:gridCol w="1754011">
                  <a:extLst>
                    <a:ext uri="{9D8B030D-6E8A-4147-A177-3AD203B41FA5}">
                      <a16:colId xmlns:a16="http://schemas.microsoft.com/office/drawing/2014/main" val="1163539125"/>
                    </a:ext>
                  </a:extLst>
                </a:gridCol>
                <a:gridCol w="1754011">
                  <a:extLst>
                    <a:ext uri="{9D8B030D-6E8A-4147-A177-3AD203B41FA5}">
                      <a16:colId xmlns:a16="http://schemas.microsoft.com/office/drawing/2014/main" val="820225114"/>
                    </a:ext>
                  </a:extLst>
                </a:gridCol>
              </a:tblGrid>
              <a:tr h="370840">
                <a:tc>
                  <a:txBody>
                    <a:bodyPr/>
                    <a:lstStyle/>
                    <a:p>
                      <a:endParaRPr lang="en-US" sz="1400" dirty="0">
                        <a:solidFill>
                          <a:schemeClr val="bg1"/>
                        </a:solidFill>
                      </a:endParaRPr>
                    </a:p>
                  </a:txBody>
                  <a:tcPr/>
                </a:tc>
                <a:tc>
                  <a:txBody>
                    <a:bodyPr/>
                    <a:lstStyle/>
                    <a:p>
                      <a:pPr algn="ctr"/>
                      <a:r>
                        <a:rPr lang="en-US" sz="1400" dirty="0">
                          <a:solidFill>
                            <a:schemeClr val="bg1"/>
                          </a:solidFill>
                        </a:rPr>
                        <a:t>RF108-18</a:t>
                      </a:r>
                    </a:p>
                  </a:txBody>
                  <a:tcPr/>
                </a:tc>
                <a:tc>
                  <a:txBody>
                    <a:bodyPr/>
                    <a:lstStyle/>
                    <a:p>
                      <a:pPr algn="ctr"/>
                      <a:r>
                        <a:rPr lang="en-US" sz="1400" dirty="0">
                          <a:solidFill>
                            <a:schemeClr val="bg1"/>
                          </a:solidFill>
                        </a:rPr>
                        <a:t>RF116-36</a:t>
                      </a:r>
                    </a:p>
                  </a:txBody>
                  <a:tcPr/>
                </a:tc>
                <a:tc>
                  <a:txBody>
                    <a:bodyPr/>
                    <a:lstStyle/>
                    <a:p>
                      <a:pPr algn="ctr"/>
                      <a:r>
                        <a:rPr lang="en-US" sz="1400" dirty="0">
                          <a:solidFill>
                            <a:schemeClr val="bg1"/>
                          </a:solidFill>
                        </a:rPr>
                        <a:t>RF140-72</a:t>
                      </a:r>
                    </a:p>
                  </a:txBody>
                  <a:tcPr/>
                </a:tc>
                <a:extLst>
                  <a:ext uri="{0D108BD9-81ED-4DB2-BD59-A6C34878D82A}">
                    <a16:rowId xmlns:a16="http://schemas.microsoft.com/office/drawing/2014/main" val="1154794951"/>
                  </a:ext>
                </a:extLst>
              </a:tr>
              <a:tr h="370840">
                <a:tc>
                  <a:txBody>
                    <a:bodyPr/>
                    <a:lstStyle/>
                    <a:p>
                      <a:r>
                        <a:rPr lang="en-US" sz="1400" dirty="0">
                          <a:solidFill>
                            <a:schemeClr val="bg1"/>
                          </a:solidFill>
                        </a:rPr>
                        <a:t># of </a:t>
                      </a:r>
                      <a:r>
                        <a:rPr lang="en-US" sz="1400" dirty="0" err="1">
                          <a:solidFill>
                            <a:schemeClr val="bg1"/>
                          </a:solidFill>
                        </a:rPr>
                        <a:t>NVMe</a:t>
                      </a:r>
                      <a:r>
                        <a:rPr lang="en-US" sz="1400" dirty="0">
                          <a:solidFill>
                            <a:schemeClr val="bg1"/>
                          </a:solidFill>
                        </a:rPr>
                        <a:t> Drives</a:t>
                      </a:r>
                    </a:p>
                  </a:txBody>
                  <a:tcPr/>
                </a:tc>
                <a:tc>
                  <a:txBody>
                    <a:bodyPr/>
                    <a:lstStyle/>
                    <a:p>
                      <a:pPr algn="ctr"/>
                      <a:r>
                        <a:rPr lang="en-US" sz="1400" dirty="0">
                          <a:solidFill>
                            <a:schemeClr val="bg1"/>
                          </a:solidFill>
                        </a:rPr>
                        <a:t>18</a:t>
                      </a:r>
                    </a:p>
                  </a:txBody>
                  <a:tcPr/>
                </a:tc>
                <a:tc>
                  <a:txBody>
                    <a:bodyPr/>
                    <a:lstStyle/>
                    <a:p>
                      <a:pPr algn="ctr"/>
                      <a:r>
                        <a:rPr lang="en-US" sz="1400" dirty="0">
                          <a:solidFill>
                            <a:schemeClr val="bg1"/>
                          </a:solidFill>
                        </a:rPr>
                        <a:t>36</a:t>
                      </a:r>
                    </a:p>
                  </a:txBody>
                  <a:tcPr/>
                </a:tc>
                <a:tc>
                  <a:txBody>
                    <a:bodyPr/>
                    <a:lstStyle/>
                    <a:p>
                      <a:pPr algn="ctr"/>
                      <a:r>
                        <a:rPr lang="en-US" sz="1400" dirty="0">
                          <a:solidFill>
                            <a:schemeClr val="bg1"/>
                          </a:solidFill>
                        </a:rPr>
                        <a:t>72</a:t>
                      </a:r>
                    </a:p>
                  </a:txBody>
                  <a:tcPr/>
                </a:tc>
                <a:extLst>
                  <a:ext uri="{0D108BD9-81ED-4DB2-BD59-A6C34878D82A}">
                    <a16:rowId xmlns:a16="http://schemas.microsoft.com/office/drawing/2014/main" val="1741039932"/>
                  </a:ext>
                </a:extLst>
              </a:tr>
              <a:tr h="370840">
                <a:tc>
                  <a:txBody>
                    <a:bodyPr/>
                    <a:lstStyle/>
                    <a:p>
                      <a:r>
                        <a:rPr lang="en-US" sz="1400" dirty="0">
                          <a:solidFill>
                            <a:schemeClr val="bg1"/>
                          </a:solidFill>
                        </a:rPr>
                        <a:t>Raw Capacity (TB)</a:t>
                      </a:r>
                    </a:p>
                  </a:txBody>
                  <a:tcPr/>
                </a:tc>
                <a:tc>
                  <a:txBody>
                    <a:bodyPr/>
                    <a:lstStyle/>
                    <a:p>
                      <a:pPr algn="ctr"/>
                      <a:r>
                        <a:rPr lang="en-US" sz="1400" dirty="0">
                          <a:solidFill>
                            <a:schemeClr val="bg1"/>
                          </a:solidFill>
                        </a:rPr>
                        <a:t>14 / 28 / 57</a:t>
                      </a:r>
                    </a:p>
                  </a:txBody>
                  <a:tcPr/>
                </a:tc>
                <a:tc>
                  <a:txBody>
                    <a:bodyPr/>
                    <a:lstStyle/>
                    <a:p>
                      <a:pPr algn="ctr"/>
                      <a:r>
                        <a:rPr lang="en-US" sz="1400" dirty="0">
                          <a:solidFill>
                            <a:schemeClr val="bg1"/>
                          </a:solidFill>
                        </a:rPr>
                        <a:t>28 / 57 / 115</a:t>
                      </a:r>
                    </a:p>
                  </a:txBody>
                  <a:tcPr/>
                </a:tc>
                <a:tc>
                  <a:txBody>
                    <a:bodyPr/>
                    <a:lstStyle/>
                    <a:p>
                      <a:pPr algn="ctr"/>
                      <a:r>
                        <a:rPr lang="en-US" sz="1400" dirty="0">
                          <a:solidFill>
                            <a:schemeClr val="bg1"/>
                          </a:solidFill>
                        </a:rPr>
                        <a:t>115 / 230</a:t>
                      </a:r>
                      <a:r>
                        <a:rPr lang="en-US" sz="1400" baseline="0" dirty="0">
                          <a:solidFill>
                            <a:schemeClr val="bg1"/>
                          </a:solidFill>
                        </a:rPr>
                        <a:t> / 460 / 920</a:t>
                      </a:r>
                      <a:endParaRPr lang="en-US" sz="1400" dirty="0">
                        <a:solidFill>
                          <a:schemeClr val="bg1"/>
                        </a:solidFill>
                      </a:endParaRPr>
                    </a:p>
                  </a:txBody>
                  <a:tcPr/>
                </a:tc>
                <a:extLst>
                  <a:ext uri="{0D108BD9-81ED-4DB2-BD59-A6C34878D82A}">
                    <a16:rowId xmlns:a16="http://schemas.microsoft.com/office/drawing/2014/main" val="1291663517"/>
                  </a:ext>
                </a:extLst>
              </a:tr>
              <a:tr h="370840">
                <a:tc>
                  <a:txBody>
                    <a:bodyPr/>
                    <a:lstStyle/>
                    <a:p>
                      <a:r>
                        <a:rPr lang="en-US" sz="1400" dirty="0">
                          <a:solidFill>
                            <a:schemeClr val="bg1"/>
                          </a:solidFill>
                        </a:rPr>
                        <a:t>IO Line Cards</a:t>
                      </a:r>
                    </a:p>
                  </a:txBody>
                  <a:tcPr/>
                </a:tc>
                <a:tc>
                  <a:txBody>
                    <a:bodyPr/>
                    <a:lstStyle/>
                    <a:p>
                      <a:pPr algn="ctr"/>
                      <a:r>
                        <a:rPr lang="en-US" sz="1400" dirty="0">
                          <a:solidFill>
                            <a:schemeClr val="bg1"/>
                          </a:solidFill>
                        </a:rPr>
                        <a:t>2</a:t>
                      </a:r>
                    </a:p>
                  </a:txBody>
                  <a:tcPr/>
                </a:tc>
                <a:tc>
                  <a:txBody>
                    <a:bodyPr/>
                    <a:lstStyle/>
                    <a:p>
                      <a:pPr algn="ctr"/>
                      <a:r>
                        <a:rPr lang="en-US" sz="1400" dirty="0">
                          <a:solidFill>
                            <a:schemeClr val="bg1"/>
                          </a:solidFill>
                        </a:rPr>
                        <a:t>4</a:t>
                      </a:r>
                    </a:p>
                  </a:txBody>
                  <a:tcPr/>
                </a:tc>
                <a:tc>
                  <a:txBody>
                    <a:bodyPr/>
                    <a:lstStyle/>
                    <a:p>
                      <a:pPr algn="ctr"/>
                      <a:r>
                        <a:rPr lang="en-US" sz="1400" dirty="0">
                          <a:solidFill>
                            <a:schemeClr val="bg1"/>
                          </a:solidFill>
                        </a:rPr>
                        <a:t>10</a:t>
                      </a:r>
                    </a:p>
                  </a:txBody>
                  <a:tcPr/>
                </a:tc>
                <a:extLst>
                  <a:ext uri="{0D108BD9-81ED-4DB2-BD59-A6C34878D82A}">
                    <a16:rowId xmlns:a16="http://schemas.microsoft.com/office/drawing/2014/main" val="921438669"/>
                  </a:ext>
                </a:extLst>
              </a:tr>
              <a:tr h="370840">
                <a:tc>
                  <a:txBody>
                    <a:bodyPr/>
                    <a:lstStyle/>
                    <a:p>
                      <a:r>
                        <a:rPr lang="en-US" sz="1400" dirty="0">
                          <a:solidFill>
                            <a:schemeClr val="bg1"/>
                          </a:solidFill>
                        </a:rPr>
                        <a:t>Storage</a:t>
                      </a:r>
                      <a:r>
                        <a:rPr lang="en-US" sz="1400" baseline="0" dirty="0">
                          <a:solidFill>
                            <a:schemeClr val="bg1"/>
                          </a:solidFill>
                        </a:rPr>
                        <a:t> Controllers</a:t>
                      </a:r>
                      <a:endParaRPr lang="en-US" sz="1400" dirty="0">
                        <a:solidFill>
                          <a:schemeClr val="bg1"/>
                        </a:solidFill>
                      </a:endParaRPr>
                    </a:p>
                  </a:txBody>
                  <a:tcPr/>
                </a:tc>
                <a:tc>
                  <a:txBody>
                    <a:bodyPr/>
                    <a:lstStyle/>
                    <a:p>
                      <a:pPr algn="ctr"/>
                      <a:r>
                        <a:rPr lang="en-US" sz="1400" dirty="0">
                          <a:solidFill>
                            <a:schemeClr val="bg1"/>
                          </a:solidFill>
                        </a:rPr>
                        <a:t>4</a:t>
                      </a:r>
                    </a:p>
                  </a:txBody>
                  <a:tcPr/>
                </a:tc>
                <a:tc>
                  <a:txBody>
                    <a:bodyPr/>
                    <a:lstStyle/>
                    <a:p>
                      <a:pPr algn="ctr"/>
                      <a:r>
                        <a:rPr lang="en-US" sz="1400" dirty="0">
                          <a:solidFill>
                            <a:schemeClr val="bg1"/>
                          </a:solidFill>
                        </a:rPr>
                        <a:t>8</a:t>
                      </a:r>
                    </a:p>
                  </a:txBody>
                  <a:tcPr/>
                </a:tc>
                <a:tc>
                  <a:txBody>
                    <a:bodyPr/>
                    <a:lstStyle/>
                    <a:p>
                      <a:pPr algn="ctr"/>
                      <a:r>
                        <a:rPr lang="en-US" sz="1400" dirty="0">
                          <a:solidFill>
                            <a:schemeClr val="bg1"/>
                          </a:solidFill>
                        </a:rPr>
                        <a:t>20</a:t>
                      </a:r>
                    </a:p>
                  </a:txBody>
                  <a:tcPr/>
                </a:tc>
                <a:extLst>
                  <a:ext uri="{0D108BD9-81ED-4DB2-BD59-A6C34878D82A}">
                    <a16:rowId xmlns:a16="http://schemas.microsoft.com/office/drawing/2014/main" val="3975119963"/>
                  </a:ext>
                </a:extLst>
              </a:tr>
              <a:tr h="370840">
                <a:tc>
                  <a:txBody>
                    <a:bodyPr/>
                    <a:lstStyle/>
                    <a:p>
                      <a:r>
                        <a:rPr lang="en-US" sz="1400" dirty="0">
                          <a:solidFill>
                            <a:schemeClr val="bg1"/>
                          </a:solidFill>
                        </a:rPr>
                        <a:t>40</a:t>
                      </a:r>
                      <a:r>
                        <a:rPr lang="en-US" sz="1400" baseline="0" dirty="0">
                          <a:solidFill>
                            <a:schemeClr val="bg1"/>
                          </a:solidFill>
                        </a:rPr>
                        <a:t> Gbe Network Ports</a:t>
                      </a:r>
                      <a:endParaRPr lang="en-US" sz="1400" dirty="0">
                        <a:solidFill>
                          <a:schemeClr val="bg1"/>
                        </a:solidFill>
                      </a:endParaRPr>
                    </a:p>
                  </a:txBody>
                  <a:tcPr/>
                </a:tc>
                <a:tc>
                  <a:txBody>
                    <a:bodyPr/>
                    <a:lstStyle/>
                    <a:p>
                      <a:pPr algn="ctr"/>
                      <a:r>
                        <a:rPr lang="en-US" sz="1400" dirty="0">
                          <a:solidFill>
                            <a:schemeClr val="bg1"/>
                          </a:solidFill>
                        </a:rPr>
                        <a:t>8</a:t>
                      </a:r>
                    </a:p>
                  </a:txBody>
                  <a:tcPr/>
                </a:tc>
                <a:tc>
                  <a:txBody>
                    <a:bodyPr/>
                    <a:lstStyle/>
                    <a:p>
                      <a:pPr algn="ctr"/>
                      <a:r>
                        <a:rPr lang="en-US" sz="1400" dirty="0">
                          <a:solidFill>
                            <a:schemeClr val="bg1"/>
                          </a:solidFill>
                        </a:rPr>
                        <a:t>16</a:t>
                      </a:r>
                    </a:p>
                  </a:txBody>
                  <a:tcPr/>
                </a:tc>
                <a:tc>
                  <a:txBody>
                    <a:bodyPr/>
                    <a:lstStyle/>
                    <a:p>
                      <a:pPr algn="ctr"/>
                      <a:r>
                        <a:rPr lang="en-US" sz="1400" dirty="0">
                          <a:solidFill>
                            <a:schemeClr val="bg1"/>
                          </a:solidFill>
                        </a:rPr>
                        <a:t>40</a:t>
                      </a:r>
                    </a:p>
                  </a:txBody>
                  <a:tcPr/>
                </a:tc>
                <a:extLst>
                  <a:ext uri="{0D108BD9-81ED-4DB2-BD59-A6C34878D82A}">
                    <a16:rowId xmlns:a16="http://schemas.microsoft.com/office/drawing/2014/main" val="2415216766"/>
                  </a:ext>
                </a:extLst>
              </a:tr>
              <a:tr h="370840">
                <a:tc>
                  <a:txBody>
                    <a:bodyPr/>
                    <a:lstStyle/>
                    <a:p>
                      <a:r>
                        <a:rPr lang="en-US" sz="1400" dirty="0">
                          <a:solidFill>
                            <a:schemeClr val="bg1"/>
                          </a:solidFill>
                        </a:rPr>
                        <a:t>System Bandwidth (GB/s)</a:t>
                      </a:r>
                    </a:p>
                  </a:txBody>
                  <a:tcPr/>
                </a:tc>
                <a:tc>
                  <a:txBody>
                    <a:bodyPr/>
                    <a:lstStyle/>
                    <a:p>
                      <a:pPr algn="ctr"/>
                      <a:r>
                        <a:rPr lang="en-US" sz="1400" dirty="0">
                          <a:solidFill>
                            <a:schemeClr val="bg1"/>
                          </a:solidFill>
                        </a:rPr>
                        <a:t>24</a:t>
                      </a:r>
                    </a:p>
                  </a:txBody>
                  <a:tcPr/>
                </a:tc>
                <a:tc>
                  <a:txBody>
                    <a:bodyPr/>
                    <a:lstStyle/>
                    <a:p>
                      <a:pPr algn="ctr"/>
                      <a:r>
                        <a:rPr lang="en-US" sz="1400" dirty="0">
                          <a:solidFill>
                            <a:schemeClr val="bg1"/>
                          </a:solidFill>
                        </a:rPr>
                        <a:t>60</a:t>
                      </a:r>
                    </a:p>
                  </a:txBody>
                  <a:tcPr/>
                </a:tc>
                <a:tc>
                  <a:txBody>
                    <a:bodyPr/>
                    <a:lstStyle/>
                    <a:p>
                      <a:pPr algn="ctr"/>
                      <a:r>
                        <a:rPr lang="en-US" sz="1400" dirty="0">
                          <a:solidFill>
                            <a:schemeClr val="bg1"/>
                          </a:solidFill>
                        </a:rPr>
                        <a:t>120</a:t>
                      </a:r>
                    </a:p>
                  </a:txBody>
                  <a:tcPr/>
                </a:tc>
                <a:extLst>
                  <a:ext uri="{0D108BD9-81ED-4DB2-BD59-A6C34878D82A}">
                    <a16:rowId xmlns:a16="http://schemas.microsoft.com/office/drawing/2014/main" val="1608139482"/>
                  </a:ext>
                </a:extLst>
              </a:tr>
              <a:tr h="370840">
                <a:tc>
                  <a:txBody>
                    <a:bodyPr/>
                    <a:lstStyle/>
                    <a:p>
                      <a:r>
                        <a:rPr lang="en-US" sz="1400" dirty="0">
                          <a:solidFill>
                            <a:schemeClr val="bg1"/>
                          </a:solidFill>
                        </a:rPr>
                        <a:t>Mixed 4K IOPS</a:t>
                      </a:r>
                      <a:r>
                        <a:rPr lang="en-US" sz="1400" baseline="0" dirty="0">
                          <a:solidFill>
                            <a:schemeClr val="bg1"/>
                          </a:solidFill>
                        </a:rPr>
                        <a:t> (70:30)</a:t>
                      </a:r>
                      <a:endParaRPr lang="en-US" sz="1400" dirty="0">
                        <a:solidFill>
                          <a:schemeClr val="bg1"/>
                        </a:solidFill>
                      </a:endParaRPr>
                    </a:p>
                  </a:txBody>
                  <a:tcPr/>
                </a:tc>
                <a:tc>
                  <a:txBody>
                    <a:bodyPr/>
                    <a:lstStyle/>
                    <a:p>
                      <a:pPr algn="ctr"/>
                      <a:r>
                        <a:rPr lang="en-US" sz="1400" dirty="0">
                          <a:solidFill>
                            <a:schemeClr val="bg1"/>
                          </a:solidFill>
                        </a:rPr>
                        <a:t>4M</a:t>
                      </a:r>
                    </a:p>
                  </a:txBody>
                  <a:tcPr/>
                </a:tc>
                <a:tc>
                  <a:txBody>
                    <a:bodyPr/>
                    <a:lstStyle/>
                    <a:p>
                      <a:pPr algn="ctr"/>
                      <a:r>
                        <a:rPr lang="en-US" sz="1400" dirty="0">
                          <a:solidFill>
                            <a:schemeClr val="bg1"/>
                          </a:solidFill>
                        </a:rPr>
                        <a:t>8M</a:t>
                      </a:r>
                    </a:p>
                  </a:txBody>
                  <a:tcPr/>
                </a:tc>
                <a:tc>
                  <a:txBody>
                    <a:bodyPr/>
                    <a:lstStyle/>
                    <a:p>
                      <a:pPr algn="ctr"/>
                      <a:r>
                        <a:rPr lang="en-US" sz="1400" dirty="0">
                          <a:solidFill>
                            <a:schemeClr val="bg1"/>
                          </a:solidFill>
                        </a:rPr>
                        <a:t>20M</a:t>
                      </a:r>
                    </a:p>
                  </a:txBody>
                  <a:tcPr/>
                </a:tc>
                <a:extLst>
                  <a:ext uri="{0D108BD9-81ED-4DB2-BD59-A6C34878D82A}">
                    <a16:rowId xmlns:a16="http://schemas.microsoft.com/office/drawing/2014/main" val="4293162559"/>
                  </a:ext>
                </a:extLst>
              </a:tr>
              <a:tr h="370840">
                <a:tc>
                  <a:txBody>
                    <a:bodyPr/>
                    <a:lstStyle/>
                    <a:p>
                      <a:r>
                        <a:rPr lang="en-US" sz="1400" dirty="0">
                          <a:solidFill>
                            <a:schemeClr val="bg1"/>
                          </a:solidFill>
                        </a:rPr>
                        <a:t>System Height (RU)</a:t>
                      </a:r>
                    </a:p>
                  </a:txBody>
                  <a:tcPr/>
                </a:tc>
                <a:tc gridSpan="3">
                  <a:txBody>
                    <a:bodyPr/>
                    <a:lstStyle/>
                    <a:p>
                      <a:pPr algn="ctr"/>
                      <a:r>
                        <a:rPr lang="en-US" sz="1400" dirty="0">
                          <a:solidFill>
                            <a:schemeClr val="bg1"/>
                          </a:solidFill>
                        </a:rPr>
                        <a:t>4</a:t>
                      </a:r>
                    </a:p>
                  </a:txBody>
                  <a:tcPr/>
                </a:tc>
                <a:tc hMerge="1">
                  <a:txBody>
                    <a:bodyPr/>
                    <a:lstStyle/>
                    <a:p>
                      <a:pPr algn="ctr"/>
                      <a:endParaRPr lang="en-US" sz="1400" dirty="0">
                        <a:solidFill>
                          <a:schemeClr val="bg1"/>
                        </a:solidFill>
                      </a:endParaRPr>
                    </a:p>
                  </a:txBody>
                  <a:tcPr/>
                </a:tc>
                <a:tc hMerge="1">
                  <a:txBody>
                    <a:bodyPr/>
                    <a:lstStyle/>
                    <a:p>
                      <a:pPr algn="ctr"/>
                      <a:endParaRPr lang="en-US" sz="1400" dirty="0">
                        <a:solidFill>
                          <a:schemeClr val="bg1"/>
                        </a:solidFill>
                      </a:endParaRPr>
                    </a:p>
                  </a:txBody>
                  <a:tcPr/>
                </a:tc>
                <a:extLst>
                  <a:ext uri="{0D108BD9-81ED-4DB2-BD59-A6C34878D82A}">
                    <a16:rowId xmlns:a16="http://schemas.microsoft.com/office/drawing/2014/main" val="341029148"/>
                  </a:ext>
                </a:extLst>
              </a:tr>
              <a:tr h="370840">
                <a:tc>
                  <a:txBody>
                    <a:bodyPr/>
                    <a:lstStyle/>
                    <a:p>
                      <a:r>
                        <a:rPr lang="en-US" sz="1400" dirty="0">
                          <a:solidFill>
                            <a:schemeClr val="bg1"/>
                          </a:solidFill>
                        </a:rPr>
                        <a:t>Expansion Options</a:t>
                      </a:r>
                    </a:p>
                  </a:txBody>
                  <a:tcPr/>
                </a:tc>
                <a:tc gridSpan="3">
                  <a:txBody>
                    <a:bodyPr/>
                    <a:lstStyle/>
                    <a:p>
                      <a:pPr algn="ctr"/>
                      <a:r>
                        <a:rPr lang="en-US" sz="1400" dirty="0">
                          <a:solidFill>
                            <a:schemeClr val="bg1"/>
                          </a:solidFill>
                        </a:rPr>
                        <a:t>IO Line Cards/Controllers,</a:t>
                      </a:r>
                      <a:r>
                        <a:rPr lang="en-US" sz="1400" baseline="0" dirty="0">
                          <a:solidFill>
                            <a:schemeClr val="bg1"/>
                          </a:solidFill>
                        </a:rPr>
                        <a:t> 9-Drive Capacity Packs</a:t>
                      </a:r>
                      <a:endParaRPr lang="en-US" sz="1400" dirty="0">
                        <a:solidFill>
                          <a:schemeClr val="bg1"/>
                        </a:solidFill>
                      </a:endParaRPr>
                    </a:p>
                  </a:txBody>
                  <a:tcPr/>
                </a:tc>
                <a:tc hMerge="1">
                  <a:txBody>
                    <a:bodyPr/>
                    <a:lstStyle/>
                    <a:p>
                      <a:endParaRPr lang="en-US" sz="1400" dirty="0">
                        <a:solidFill>
                          <a:schemeClr val="bg1"/>
                        </a:solidFill>
                      </a:endParaRPr>
                    </a:p>
                  </a:txBody>
                  <a:tcPr/>
                </a:tc>
                <a:tc hMerge="1">
                  <a:txBody>
                    <a:bodyPr/>
                    <a:lstStyle/>
                    <a:p>
                      <a:endParaRPr lang="en-US" sz="1400" dirty="0">
                        <a:solidFill>
                          <a:schemeClr val="bg1"/>
                        </a:solidFill>
                      </a:endParaRPr>
                    </a:p>
                  </a:txBody>
                  <a:tcPr/>
                </a:tc>
                <a:extLst>
                  <a:ext uri="{0D108BD9-81ED-4DB2-BD59-A6C34878D82A}">
                    <a16:rowId xmlns:a16="http://schemas.microsoft.com/office/drawing/2014/main" val="2831013155"/>
                  </a:ext>
                </a:extLst>
              </a:tr>
            </a:tbl>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49</a:t>
            </a:fld>
            <a:endParaRPr lang="en-US" dirty="0"/>
          </a:p>
        </p:txBody>
      </p:sp>
    </p:spTree>
    <p:extLst>
      <p:ext uri="{BB962C8B-B14F-4D97-AF65-F5344CB8AC3E}">
        <p14:creationId xmlns:p14="http://schemas.microsoft.com/office/powerpoint/2010/main" val="397080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8686800" cy="756666"/>
          </a:xfrm>
        </p:spPr>
        <p:txBody>
          <a:bodyPr/>
          <a:lstStyle/>
          <a:p>
            <a:r>
              <a:rPr lang="en-US" dirty="0"/>
              <a:t>My Background (I’m old I realized after making this slide)</a:t>
            </a:r>
          </a:p>
        </p:txBody>
      </p:sp>
      <p:sp>
        <p:nvSpPr>
          <p:cNvPr id="3" name="Content Placeholder 2"/>
          <p:cNvSpPr>
            <a:spLocks noGrp="1"/>
          </p:cNvSpPr>
          <p:nvPr>
            <p:ph idx="1"/>
          </p:nvPr>
        </p:nvSpPr>
        <p:spPr/>
        <p:txBody>
          <a:bodyPr/>
          <a:lstStyle/>
          <a:p>
            <a:r>
              <a:rPr lang="en-US" dirty="0"/>
              <a:t>14 years as a Software Engineer/Engineering Manager</a:t>
            </a:r>
          </a:p>
          <a:p>
            <a:pPr lvl="1"/>
            <a:r>
              <a:rPr lang="en-US" dirty="0"/>
              <a:t>Tandem Computers (11 years) – OS Kernel, Security, Storage Management</a:t>
            </a:r>
          </a:p>
          <a:p>
            <a:pPr lvl="1"/>
            <a:r>
              <a:rPr lang="en-US" dirty="0"/>
              <a:t>2 SAAS startups – Director of Engineering</a:t>
            </a:r>
          </a:p>
          <a:p>
            <a:pPr lvl="1"/>
            <a:r>
              <a:rPr lang="en-US" dirty="0"/>
              <a:t>Brocade – Managed Fabric/Network Management Team</a:t>
            </a:r>
          </a:p>
          <a:p>
            <a:r>
              <a:rPr lang="en-US" dirty="0"/>
              <a:t>14 years in Product Management</a:t>
            </a:r>
          </a:p>
          <a:p>
            <a:pPr lvl="1"/>
            <a:r>
              <a:rPr lang="en-US" dirty="0"/>
              <a:t>Brocade, NetApp, </a:t>
            </a:r>
            <a:r>
              <a:rPr lang="en-US" dirty="0" err="1"/>
              <a:t>PathScale</a:t>
            </a:r>
            <a:r>
              <a:rPr lang="en-US" dirty="0"/>
              <a:t>/</a:t>
            </a:r>
            <a:r>
              <a:rPr lang="en-US" dirty="0" err="1"/>
              <a:t>Qlogic</a:t>
            </a:r>
            <a:r>
              <a:rPr lang="en-US" dirty="0"/>
              <a:t>, </a:t>
            </a:r>
            <a:r>
              <a:rPr lang="en-US" dirty="0" err="1"/>
              <a:t>DataDomain</a:t>
            </a:r>
            <a:r>
              <a:rPr lang="en-US" dirty="0"/>
              <a:t>, Fusion-</a:t>
            </a:r>
            <a:r>
              <a:rPr lang="en-US" dirty="0" err="1"/>
              <a:t>io</a:t>
            </a:r>
            <a:r>
              <a:rPr lang="en-US" dirty="0"/>
              <a:t>, </a:t>
            </a:r>
            <a:r>
              <a:rPr lang="en-US" dirty="0" err="1"/>
              <a:t>Virident</a:t>
            </a:r>
            <a:r>
              <a:rPr lang="en-US" dirty="0"/>
              <a:t>/HGST, Pavilion</a:t>
            </a:r>
          </a:p>
          <a:p>
            <a:pPr lvl="1"/>
            <a:r>
              <a:rPr lang="en-US" dirty="0"/>
              <a:t>Short stint at Violin (8 months) working on </a:t>
            </a:r>
            <a:r>
              <a:rPr lang="en-US" dirty="0" err="1"/>
              <a:t>PCIe</a:t>
            </a:r>
            <a:r>
              <a:rPr lang="en-US" dirty="0"/>
              <a:t> cards</a:t>
            </a:r>
          </a:p>
          <a:p>
            <a:pPr lvl="1"/>
            <a:endParaRPr lang="en-US" dirty="0"/>
          </a:p>
          <a:p>
            <a:pPr lvl="1"/>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a:t>
            </a:fld>
            <a:endParaRPr lang="en-US" dirty="0"/>
          </a:p>
        </p:txBody>
      </p:sp>
    </p:spTree>
    <p:extLst>
      <p:ext uri="{BB962C8B-B14F-4D97-AF65-F5344CB8AC3E}">
        <p14:creationId xmlns:p14="http://schemas.microsoft.com/office/powerpoint/2010/main" val="23350729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Operating System Support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3051070"/>
              </p:ext>
            </p:extLst>
          </p:nvPr>
        </p:nvGraphicFramePr>
        <p:xfrm>
          <a:off x="700296" y="954034"/>
          <a:ext cx="7848600" cy="3704222"/>
        </p:xfrm>
        <a:graphic>
          <a:graphicData uri="http://schemas.openxmlformats.org/drawingml/2006/table">
            <a:tbl>
              <a:tblPr>
                <a:tableStyleId>{8A107856-5554-42FB-B03E-39F5DBC370BA}</a:tableStyleId>
              </a:tblPr>
              <a:tblGrid>
                <a:gridCol w="1969785">
                  <a:extLst>
                    <a:ext uri="{9D8B030D-6E8A-4147-A177-3AD203B41FA5}">
                      <a16:colId xmlns:a16="http://schemas.microsoft.com/office/drawing/2014/main" val="311535214"/>
                    </a:ext>
                  </a:extLst>
                </a:gridCol>
                <a:gridCol w="1236841">
                  <a:extLst>
                    <a:ext uri="{9D8B030D-6E8A-4147-A177-3AD203B41FA5}">
                      <a16:colId xmlns:a16="http://schemas.microsoft.com/office/drawing/2014/main" val="3369796416"/>
                    </a:ext>
                  </a:extLst>
                </a:gridCol>
                <a:gridCol w="1588044">
                  <a:extLst>
                    <a:ext uri="{9D8B030D-6E8A-4147-A177-3AD203B41FA5}">
                      <a16:colId xmlns:a16="http://schemas.microsoft.com/office/drawing/2014/main" val="1071951445"/>
                    </a:ext>
                  </a:extLst>
                </a:gridCol>
                <a:gridCol w="1313190">
                  <a:extLst>
                    <a:ext uri="{9D8B030D-6E8A-4147-A177-3AD203B41FA5}">
                      <a16:colId xmlns:a16="http://schemas.microsoft.com/office/drawing/2014/main" val="861309932"/>
                    </a:ext>
                  </a:extLst>
                </a:gridCol>
                <a:gridCol w="1740740">
                  <a:extLst>
                    <a:ext uri="{9D8B030D-6E8A-4147-A177-3AD203B41FA5}">
                      <a16:colId xmlns:a16="http://schemas.microsoft.com/office/drawing/2014/main" val="3214192605"/>
                    </a:ext>
                  </a:extLst>
                </a:gridCol>
              </a:tblGrid>
              <a:tr h="284246">
                <a:tc gridSpan="5">
                  <a:txBody>
                    <a:bodyPr/>
                    <a:lstStyle/>
                    <a:p>
                      <a:pPr algn="ctr" fontAlgn="b"/>
                      <a:r>
                        <a:rPr lang="en-US" sz="1800" b="1" i="1" u="none" strike="noStrike" dirty="0">
                          <a:effectLst/>
                        </a:rPr>
                        <a:t>Linux OS Support</a:t>
                      </a:r>
                      <a:endParaRPr lang="en-US" sz="1800" b="1"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7104259"/>
                  </a:ext>
                </a:extLst>
              </a:tr>
              <a:tr h="558165">
                <a:tc>
                  <a:txBody>
                    <a:bodyPr/>
                    <a:lstStyle/>
                    <a:p>
                      <a:pPr algn="l" fontAlgn="ctr"/>
                      <a:r>
                        <a:rPr lang="en-US" sz="1800" b="1" i="1" u="none" strike="noStrike" dirty="0">
                          <a:effectLst/>
                        </a:rPr>
                        <a:t>Operating System.</a:t>
                      </a:r>
                      <a:endParaRPr lang="en-US" sz="18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1" i="1" u="none" strike="noStrike" dirty="0">
                          <a:effectLst/>
                        </a:rPr>
                        <a:t>OS version</a:t>
                      </a:r>
                      <a:endParaRPr lang="en-US" sz="18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1" i="1" u="none" strike="noStrike" dirty="0">
                          <a:effectLst/>
                        </a:rPr>
                        <a:t>Kernel</a:t>
                      </a:r>
                      <a:endParaRPr lang="en-US" sz="18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1" i="1" u="none" strike="noStrike" dirty="0" err="1">
                          <a:effectLst/>
                        </a:rPr>
                        <a:t>Mellanox</a:t>
                      </a:r>
                      <a:r>
                        <a:rPr lang="en-US" sz="1800" b="1" i="1" u="none" strike="noStrike" dirty="0">
                          <a:effectLst/>
                        </a:rPr>
                        <a:t> OFED driver</a:t>
                      </a:r>
                      <a:endParaRPr lang="en-US" sz="1800" b="1" i="1"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1" i="1" u="none" strike="noStrike" dirty="0" err="1">
                          <a:effectLst/>
                        </a:rPr>
                        <a:t>NVMeOF</a:t>
                      </a:r>
                      <a:r>
                        <a:rPr lang="en-US" sz="1800" b="1" i="1" u="none" strike="noStrike" dirty="0">
                          <a:effectLst/>
                        </a:rPr>
                        <a:t> driver</a:t>
                      </a:r>
                      <a:endParaRPr lang="en-US" sz="1800" b="1" i="1"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21103373"/>
                  </a:ext>
                </a:extLst>
              </a:tr>
              <a:tr h="436245">
                <a:tc>
                  <a:txBody>
                    <a:bodyPr/>
                    <a:lstStyle/>
                    <a:p>
                      <a:pPr algn="l" fontAlgn="ctr"/>
                      <a:r>
                        <a:rPr lang="en-US" sz="1400" u="none" strike="noStrike">
                          <a:effectLst/>
                        </a:rPr>
                        <a:t>RedHat Enterprise Linux</a:t>
                      </a:r>
                      <a:endParaRPr lang="en-US" sz="1400" b="0" i="0" u="none" strike="noStrike">
                        <a:solidFill>
                          <a:srgbClr val="000000"/>
                        </a:solidFill>
                        <a:effectLst/>
                        <a:latin typeface="Calibri" panose="020F0502020204030204" pitchFamily="34" charset="0"/>
                      </a:endParaRPr>
                    </a:p>
                  </a:txBody>
                  <a:tcPr marL="9525" marR="9525" marT="9525" marB="0" anchor="ctr"/>
                </a:tc>
                <a:tc rowSpan="3">
                  <a:txBody>
                    <a:bodyPr/>
                    <a:lstStyle/>
                    <a:p>
                      <a:pPr algn="ctr" fontAlgn="ctr"/>
                      <a:r>
                        <a:rPr lang="en-US" sz="1400" u="none" strike="noStrike" dirty="0">
                          <a:effectLst/>
                        </a:rPr>
                        <a:t>6.8, 7.x</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3.10 to 3.15</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7641816"/>
                  </a:ext>
                </a:extLst>
              </a:tr>
              <a:tr h="284246">
                <a:tc>
                  <a:txBody>
                    <a:bodyPr/>
                    <a:lstStyle/>
                    <a:p>
                      <a:pPr algn="l" fontAlgn="ctr"/>
                      <a:r>
                        <a:rPr lang="en-US" sz="1400" u="none" strike="noStrike">
                          <a:effectLst/>
                        </a:rPr>
                        <a:t>Oracle Enterprise Linux</a:t>
                      </a:r>
                      <a:endParaRPr lang="en-US"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ctr" fontAlgn="ctr"/>
                      <a:r>
                        <a:rPr lang="en-US" sz="1400" u="none" strike="noStrike">
                          <a:effectLst/>
                        </a:rPr>
                        <a:t>3.16 to 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In-Box</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87887976"/>
                  </a:ext>
                </a:extLst>
              </a:tr>
              <a:tr h="284246">
                <a:tc>
                  <a:txBody>
                    <a:bodyPr/>
                    <a:lstStyle/>
                    <a:p>
                      <a:pPr algn="l" fontAlgn="ctr"/>
                      <a:r>
                        <a:rPr lang="en-US" sz="1400" u="none" strike="noStrike">
                          <a:effectLst/>
                        </a:rPr>
                        <a:t>CentOS</a:t>
                      </a:r>
                      <a:endParaRPr lang="en-US" sz="1400" b="0" i="0" u="none" strike="noStrike">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a:txBody>
                    <a:bodyPr/>
                    <a:lstStyle/>
                    <a:p>
                      <a:pPr algn="ctr" fontAlgn="ctr"/>
                      <a:r>
                        <a:rPr lang="en-US" sz="1400" u="none" strike="noStrike">
                          <a:effectLst/>
                        </a:rPr>
                        <a:t>4.8+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In-box</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In-box</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72461295"/>
                  </a:ext>
                </a:extLst>
              </a:tr>
              <a:tr h="436245">
                <a:tc>
                  <a:txBody>
                    <a:bodyPr/>
                    <a:lstStyle/>
                    <a:p>
                      <a:pPr algn="l" fontAlgn="ctr"/>
                      <a:r>
                        <a:rPr lang="en-US" sz="1400" u="none" strike="noStrike">
                          <a:effectLst/>
                        </a:rPr>
                        <a:t>RedHat Enterprise Linux</a:t>
                      </a:r>
                      <a:endParaRPr lang="en-US" sz="1400" b="0" i="0" u="none" strike="noStrike">
                        <a:solidFill>
                          <a:srgbClr val="000000"/>
                        </a:solidFill>
                        <a:effectLst/>
                        <a:latin typeface="Calibri" panose="020F0502020204030204" pitchFamily="34" charset="0"/>
                      </a:endParaRPr>
                    </a:p>
                  </a:txBody>
                  <a:tcPr marL="9525" marR="9525" marT="9525" marB="0" anchor="ctr"/>
                </a:tc>
                <a:tc rowSpan="4">
                  <a:txBody>
                    <a:bodyPr/>
                    <a:lstStyle/>
                    <a:p>
                      <a:pPr marL="0" marR="0" lvl="0" indent="0" algn="ctr" defTabSz="914192" rtl="0" eaLnBrk="1" fontAlgn="auto" latinLnBrk="0" hangingPunct="1">
                        <a:lnSpc>
                          <a:spcPct val="100000"/>
                        </a:lnSpc>
                        <a:spcBef>
                          <a:spcPts val="0"/>
                        </a:spcBef>
                        <a:spcAft>
                          <a:spcPts val="0"/>
                        </a:spcAft>
                        <a:buClrTx/>
                        <a:buSzTx/>
                        <a:buFontTx/>
                        <a:buNone/>
                        <a:tabLst/>
                        <a:defRPr/>
                      </a:pPr>
                      <a:r>
                        <a:rPr lang="en-US" sz="1600" u="none" strike="noStrike" dirty="0">
                          <a:effectLst/>
                        </a:rPr>
                        <a:t>6.5, 6.6, 6.7, 6.8</a:t>
                      </a:r>
                      <a:endParaRPr lang="en-US" sz="1600" b="0" i="0" u="none" strike="noStrike" dirty="0">
                        <a:solidFill>
                          <a:srgbClr val="000000"/>
                        </a:solidFill>
                        <a:effectLst/>
                        <a:latin typeface="Calibri" panose="020F0502020204030204" pitchFamily="34" charset="0"/>
                      </a:endParaRPr>
                    </a:p>
                    <a:p>
                      <a:pPr algn="ctr"/>
                      <a:endParaRPr lang="en-US" sz="1600" dirty="0"/>
                    </a:p>
                  </a:txBody>
                  <a:tcPr marL="9525" marR="9525" marT="9525" marB="0" anchor="ctr"/>
                </a:tc>
                <a:tc rowSpan="4">
                  <a:txBody>
                    <a:bodyPr/>
                    <a:lstStyle/>
                    <a:p>
                      <a:pPr algn="ctr" fontAlgn="ctr"/>
                      <a:r>
                        <a:rPr lang="en-US" sz="1400" u="none" strike="noStrike" dirty="0">
                          <a:effectLst/>
                        </a:rPr>
                        <a:t>2.6</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4">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tc rowSpan="4">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29557822"/>
                  </a:ext>
                </a:extLst>
              </a:tr>
              <a:tr h="283845">
                <a:tc>
                  <a:txBody>
                    <a:bodyPr/>
                    <a:lstStyle/>
                    <a:p>
                      <a:pPr algn="l" fontAlgn="ctr"/>
                      <a:r>
                        <a:rPr lang="en-US" sz="1400" u="none" strike="noStrike" dirty="0">
                          <a:effectLst/>
                        </a:rPr>
                        <a:t>Oracle Enterprise Linux</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dirty="0"/>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09789112"/>
                  </a:ext>
                </a:extLst>
              </a:tr>
              <a:tr h="284246">
                <a:tc>
                  <a:txBody>
                    <a:bodyPr/>
                    <a:lstStyle/>
                    <a:p>
                      <a:r>
                        <a:rPr lang="en-US" sz="1600" dirty="0"/>
                        <a:t>CentOS</a:t>
                      </a:r>
                    </a:p>
                  </a:txBody>
                  <a:tcPr marL="9525" marR="9525" marT="9525" marB="0" anchor="ctr"/>
                </a:tc>
                <a:tc vMerge="1">
                  <a:txBody>
                    <a:bodyPr/>
                    <a:lstStyle/>
                    <a:p>
                      <a:pPr algn="l" fontAlgn="ct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05746165"/>
                  </a:ext>
                </a:extLst>
              </a:tr>
              <a:tr h="284246">
                <a:tc>
                  <a:txBody>
                    <a:bodyPr/>
                    <a:lstStyle/>
                    <a:p>
                      <a:pPr algn="l" fontAlgn="ctr"/>
                      <a:r>
                        <a:rPr lang="en-US" sz="1400" u="none" strike="noStrike" dirty="0">
                          <a:effectLst/>
                        </a:rPr>
                        <a:t>Citrix</a:t>
                      </a:r>
                      <a:r>
                        <a:rPr lang="en-US" sz="1400" u="none" strike="noStrike" baseline="0" dirty="0">
                          <a:effectLst/>
                        </a:rPr>
                        <a:t> Xen Server</a:t>
                      </a:r>
                      <a:endParaRPr lang="en-US" sz="1400" b="0" i="0" u="none" strike="noStrike" dirty="0">
                        <a:solidFill>
                          <a:srgbClr val="000000"/>
                        </a:solidFill>
                        <a:effectLst/>
                        <a:latin typeface="Calibri" panose="020F0502020204030204" pitchFamily="34" charset="0"/>
                      </a:endParaRPr>
                    </a:p>
                  </a:txBody>
                  <a:tcPr marL="9525" marR="9525" marT="9525" marB="0" anchor="ctr"/>
                </a:tc>
                <a:tc vMerge="1">
                  <a:txBody>
                    <a:bodyPr/>
                    <a:lstStyle/>
                    <a:p>
                      <a:endParaRPr lang="en-US" dirty="0"/>
                    </a:p>
                  </a:txBody>
                  <a:tcPr marL="9525" marR="9525" marT="9525"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525418125"/>
                  </a:ext>
                </a:extLst>
              </a:tr>
              <a:tr h="284246">
                <a:tc>
                  <a:txBody>
                    <a:bodyPr/>
                    <a:lstStyle/>
                    <a:p>
                      <a:pPr algn="l" fontAlgn="ctr"/>
                      <a:r>
                        <a:rPr lang="en-US" sz="1400" u="none" strike="noStrike">
                          <a:effectLst/>
                        </a:rPr>
                        <a:t>Ubuntu Linux</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14.10 -  16.04</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3.16 – 4.7</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In-Box</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78299712"/>
                  </a:ext>
                </a:extLst>
              </a:tr>
              <a:tr h="284246">
                <a:tc>
                  <a:txBody>
                    <a:bodyPr/>
                    <a:lstStyle/>
                    <a:p>
                      <a:pPr algn="l" fontAlgn="ctr"/>
                      <a:r>
                        <a:rPr lang="en-US" sz="1400" u="none" strike="noStrike">
                          <a:effectLst/>
                        </a:rPr>
                        <a:t>Ubuntu Linux</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16.10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4.4, 4.8</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In-Box</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Available</a:t>
                      </a:r>
                      <a:endParaRPr lang="en-US"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06633523"/>
                  </a:ext>
                </a:extLst>
              </a:tr>
            </a:tbl>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50</a:t>
            </a:fld>
            <a:endParaRPr lang="en-US" dirty="0"/>
          </a:p>
        </p:txBody>
      </p:sp>
    </p:spTree>
    <p:extLst>
      <p:ext uri="{BB962C8B-B14F-4D97-AF65-F5344CB8AC3E}">
        <p14:creationId xmlns:p14="http://schemas.microsoft.com/office/powerpoint/2010/main" val="37498441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Product Schedule</a:t>
            </a:r>
          </a:p>
        </p:txBody>
      </p:sp>
      <p:sp>
        <p:nvSpPr>
          <p:cNvPr id="3" name="Content Placeholder 2"/>
          <p:cNvSpPr>
            <a:spLocks noGrp="1"/>
          </p:cNvSpPr>
          <p:nvPr>
            <p:ph idx="1"/>
          </p:nvPr>
        </p:nvSpPr>
        <p:spPr>
          <a:xfrm>
            <a:off x="457200" y="968470"/>
            <a:ext cx="8382000" cy="3640836"/>
          </a:xfrm>
        </p:spPr>
        <p:txBody>
          <a:bodyPr>
            <a:normAutofit fontScale="92500" lnSpcReduction="20000"/>
          </a:bodyPr>
          <a:lstStyle/>
          <a:p>
            <a:r>
              <a:rPr lang="en-US" dirty="0">
                <a:solidFill>
                  <a:schemeClr val="bg1"/>
                </a:solidFill>
              </a:rPr>
              <a:t>1.2: Alpha (January 2016)</a:t>
            </a:r>
          </a:p>
          <a:p>
            <a:pPr lvl="1"/>
            <a:r>
              <a:rPr lang="en-US" dirty="0">
                <a:solidFill>
                  <a:schemeClr val="bg1"/>
                </a:solidFill>
              </a:rPr>
              <a:t>Final Hardware</a:t>
            </a:r>
          </a:p>
          <a:p>
            <a:pPr lvl="1"/>
            <a:r>
              <a:rPr lang="en-US" dirty="0">
                <a:solidFill>
                  <a:schemeClr val="bg1"/>
                </a:solidFill>
              </a:rPr>
              <a:t>Management GUI for provisioning and monitoring</a:t>
            </a:r>
          </a:p>
          <a:p>
            <a:pPr lvl="1"/>
            <a:r>
              <a:rPr lang="en-US" dirty="0"/>
              <a:t>No HA Features</a:t>
            </a:r>
            <a:endParaRPr lang="en-US" dirty="0">
              <a:solidFill>
                <a:schemeClr val="bg1"/>
              </a:solidFill>
            </a:endParaRPr>
          </a:p>
          <a:p>
            <a:pPr lvl="1"/>
            <a:endParaRPr lang="en-US" dirty="0">
              <a:solidFill>
                <a:schemeClr val="bg1"/>
              </a:solidFill>
            </a:endParaRPr>
          </a:p>
          <a:p>
            <a:r>
              <a:rPr lang="en-US" dirty="0">
                <a:solidFill>
                  <a:schemeClr val="bg1"/>
                </a:solidFill>
              </a:rPr>
              <a:t>1.3: Beta  (March 2017)</a:t>
            </a:r>
          </a:p>
          <a:p>
            <a:pPr lvl="1"/>
            <a:r>
              <a:rPr lang="en-US" dirty="0">
                <a:solidFill>
                  <a:schemeClr val="bg1"/>
                </a:solidFill>
              </a:rPr>
              <a:t>All data management features included – Erasure Coding, Snapshots/Clones</a:t>
            </a:r>
          </a:p>
          <a:p>
            <a:pPr marL="284162" lvl="1" indent="0">
              <a:buNone/>
            </a:pPr>
            <a:endParaRPr lang="en-US" dirty="0">
              <a:solidFill>
                <a:schemeClr val="bg1"/>
              </a:solidFill>
            </a:endParaRPr>
          </a:p>
          <a:p>
            <a:r>
              <a:rPr lang="en-US" dirty="0">
                <a:solidFill>
                  <a:schemeClr val="bg1"/>
                </a:solidFill>
              </a:rPr>
              <a:t>2.0: Limited Availability (April 2017)</a:t>
            </a:r>
          </a:p>
          <a:p>
            <a:pPr lvl="1"/>
            <a:r>
              <a:rPr lang="en-US" dirty="0"/>
              <a:t>Systems with Warranty/Support</a:t>
            </a:r>
            <a:endParaRPr lang="en-US" dirty="0">
              <a:solidFill>
                <a:schemeClr val="bg1"/>
              </a:solidFill>
            </a:endParaRPr>
          </a:p>
          <a:p>
            <a:endParaRPr lang="en-US" dirty="0">
              <a:solidFill>
                <a:schemeClr val="bg1"/>
              </a:solidFill>
            </a:endParaRPr>
          </a:p>
          <a:p>
            <a:pPr lvl="1"/>
            <a:endParaRPr lang="en-US" dirty="0">
              <a:solidFill>
                <a:schemeClr val="bg1"/>
              </a:solidFill>
            </a:endParaRPr>
          </a:p>
        </p:txBody>
      </p:sp>
      <p:sp>
        <p:nvSpPr>
          <p:cNvPr id="2" name="Slide Number Placeholder 1"/>
          <p:cNvSpPr>
            <a:spLocks noGrp="1"/>
          </p:cNvSpPr>
          <p:nvPr>
            <p:ph type="sldNum" sz="quarter" idx="11"/>
          </p:nvPr>
        </p:nvSpPr>
        <p:spPr/>
        <p:txBody>
          <a:bodyPr/>
          <a:lstStyle/>
          <a:p>
            <a:pPr>
              <a:defRPr/>
            </a:pPr>
            <a:fld id="{46082381-925A-4C25-AB18-0C99AD89CFC0}" type="slidenum">
              <a:rPr lang="en-US" smtClean="0"/>
              <a:pPr>
                <a:defRPr/>
              </a:pPr>
              <a:t>51</a:t>
            </a:fld>
            <a:endParaRPr lang="en-US" dirty="0"/>
          </a:p>
        </p:txBody>
      </p:sp>
    </p:spTree>
    <p:extLst>
      <p:ext uri="{BB962C8B-B14F-4D97-AF65-F5344CB8AC3E}">
        <p14:creationId xmlns:p14="http://schemas.microsoft.com/office/powerpoint/2010/main" val="4964240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	… “Under Construction”</a:t>
            </a:r>
          </a:p>
        </p:txBody>
      </p:sp>
      <p:sp>
        <p:nvSpPr>
          <p:cNvPr id="3" name="Content Placeholder 2"/>
          <p:cNvSpPr>
            <a:spLocks noGrp="1"/>
          </p:cNvSpPr>
          <p:nvPr>
            <p:ph idx="1"/>
          </p:nvPr>
        </p:nvSpPr>
        <p:spPr>
          <a:xfrm>
            <a:off x="381000" y="895350"/>
            <a:ext cx="8382000" cy="3640836"/>
          </a:xfrm>
        </p:spPr>
        <p:txBody>
          <a:bodyPr>
            <a:normAutofit fontScale="85000" lnSpcReduction="20000"/>
          </a:bodyPr>
          <a:lstStyle/>
          <a:p>
            <a:r>
              <a:rPr lang="en-US" sz="1800" dirty="0"/>
              <a:t>Version 2.0 – 2H 2017</a:t>
            </a:r>
          </a:p>
          <a:p>
            <a:pPr lvl="1"/>
            <a:r>
              <a:rPr lang="en-US" sz="1600" dirty="0"/>
              <a:t>920 TB Max Capacity</a:t>
            </a:r>
          </a:p>
          <a:p>
            <a:pPr lvl="1"/>
            <a:r>
              <a:rPr lang="en-US" sz="1600" dirty="0"/>
              <a:t>VMWare Support</a:t>
            </a:r>
          </a:p>
          <a:p>
            <a:pPr lvl="1"/>
            <a:r>
              <a:rPr lang="en-US" sz="1600" dirty="0"/>
              <a:t>Windows Support</a:t>
            </a:r>
          </a:p>
          <a:p>
            <a:pPr lvl="1"/>
            <a:r>
              <a:rPr lang="en-US" sz="1600" dirty="0"/>
              <a:t>Encryption at Rest</a:t>
            </a:r>
          </a:p>
          <a:p>
            <a:pPr lvl="1"/>
            <a:r>
              <a:rPr lang="en-US" sz="1600" dirty="0"/>
              <a:t>Sync and </a:t>
            </a:r>
            <a:r>
              <a:rPr lang="en-US" sz="1600" dirty="0" err="1"/>
              <a:t>Async</a:t>
            </a:r>
            <a:r>
              <a:rPr lang="en-US" sz="1600" dirty="0"/>
              <a:t> Replication</a:t>
            </a:r>
          </a:p>
          <a:p>
            <a:pPr lvl="1"/>
            <a:r>
              <a:rPr lang="en-US" sz="1600" dirty="0"/>
              <a:t>Deduplication and Compression</a:t>
            </a:r>
          </a:p>
          <a:p>
            <a:pPr lvl="1"/>
            <a:endParaRPr lang="en-US" sz="1600" dirty="0"/>
          </a:p>
          <a:p>
            <a:r>
              <a:rPr lang="en-US" sz="2000" dirty="0"/>
              <a:t>Version 3.0 – 2H 2018</a:t>
            </a:r>
          </a:p>
          <a:p>
            <a:pPr lvl="1"/>
            <a:r>
              <a:rPr lang="en-US" sz="1600" dirty="0"/>
              <a:t>File Serving (NFS)</a:t>
            </a:r>
          </a:p>
          <a:p>
            <a:pPr lvl="1"/>
            <a:endParaRPr lang="en-US" sz="1600" dirty="0"/>
          </a:p>
          <a:p>
            <a:r>
              <a:rPr lang="en-US" sz="2000" dirty="0"/>
              <a:t>Under Consideration: 2U Form Factor, 25/50/100 Gbe, </a:t>
            </a:r>
            <a:r>
              <a:rPr lang="en-US" sz="2000" dirty="0" err="1"/>
              <a:t>Fibre</a:t>
            </a:r>
            <a:r>
              <a:rPr lang="en-US" sz="2000" dirty="0"/>
              <a:t> Channel, …</a:t>
            </a:r>
          </a:p>
          <a:p>
            <a:pPr lvl="2"/>
            <a:endParaRPr lang="en-US" sz="1200"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52</a:t>
            </a:fld>
            <a:endParaRPr lang="en-US" dirty="0"/>
          </a:p>
        </p:txBody>
      </p:sp>
    </p:spTree>
    <p:extLst>
      <p:ext uri="{BB962C8B-B14F-4D97-AF65-F5344CB8AC3E}">
        <p14:creationId xmlns:p14="http://schemas.microsoft.com/office/powerpoint/2010/main" val="2882535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Plan	</a:t>
            </a:r>
          </a:p>
        </p:txBody>
      </p:sp>
      <p:sp>
        <p:nvSpPr>
          <p:cNvPr id="3" name="Content Placeholder 2"/>
          <p:cNvSpPr>
            <a:spLocks noGrp="1"/>
          </p:cNvSpPr>
          <p:nvPr>
            <p:ph idx="1"/>
          </p:nvPr>
        </p:nvSpPr>
        <p:spPr>
          <a:xfrm>
            <a:off x="381000" y="949471"/>
            <a:ext cx="8382000" cy="3812747"/>
          </a:xfrm>
        </p:spPr>
        <p:txBody>
          <a:bodyPr>
            <a:normAutofit fontScale="77500" lnSpcReduction="20000"/>
          </a:bodyPr>
          <a:lstStyle/>
          <a:p>
            <a:r>
              <a:rPr lang="en-US" dirty="0"/>
              <a:t>“Soft Launch” in August 2016</a:t>
            </a:r>
          </a:p>
          <a:p>
            <a:pPr lvl="1"/>
            <a:r>
              <a:rPr lang="en-US" dirty="0"/>
              <a:t>Displayed system at Flash Memory Summit in Seagate Booth</a:t>
            </a:r>
          </a:p>
          <a:p>
            <a:pPr lvl="1"/>
            <a:r>
              <a:rPr lang="en-US" dirty="0"/>
              <a:t>Published initial Web Site with minimal information </a:t>
            </a:r>
          </a:p>
          <a:p>
            <a:pPr lvl="1"/>
            <a:r>
              <a:rPr lang="en-US" dirty="0"/>
              <a:t>Goal was to have something to reference by customers we meet with</a:t>
            </a:r>
          </a:p>
          <a:p>
            <a:r>
              <a:rPr lang="en-US" dirty="0"/>
              <a:t>Full Launch in Q2/Q3</a:t>
            </a:r>
          </a:p>
          <a:p>
            <a:pPr lvl="1"/>
            <a:r>
              <a:rPr lang="en-US" dirty="0"/>
              <a:t>Full specs on the web site, including data sheet</a:t>
            </a:r>
          </a:p>
          <a:p>
            <a:pPr lvl="1"/>
            <a:r>
              <a:rPr lang="en-US" dirty="0"/>
              <a:t>Application/Solutions collateral</a:t>
            </a:r>
          </a:p>
          <a:p>
            <a:pPr lvl="1"/>
            <a:r>
              <a:rPr lang="en-US" dirty="0"/>
              <a:t>Press Release</a:t>
            </a:r>
          </a:p>
          <a:p>
            <a:pPr lvl="1"/>
            <a:r>
              <a:rPr lang="en-US" dirty="0"/>
              <a:t>Analyst/Press Interviews</a:t>
            </a:r>
          </a:p>
          <a:p>
            <a:pPr lvl="1"/>
            <a:r>
              <a:rPr lang="en-US" dirty="0"/>
              <a:t>Customer Case Study(s)</a:t>
            </a:r>
          </a:p>
          <a:p>
            <a:pPr lvl="1"/>
            <a:r>
              <a:rPr lang="en-US" dirty="0"/>
              <a:t>Price List</a:t>
            </a:r>
          </a:p>
          <a:p>
            <a:pPr lvl="1"/>
            <a:r>
              <a:rPr lang="en-US" dirty="0"/>
              <a:t>Sign up 2-3 US Resellers</a:t>
            </a:r>
          </a:p>
          <a:p>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53</a:t>
            </a:fld>
            <a:endParaRPr lang="en-US" dirty="0"/>
          </a:p>
        </p:txBody>
      </p:sp>
    </p:spTree>
    <p:extLst>
      <p:ext uri="{BB962C8B-B14F-4D97-AF65-F5344CB8AC3E}">
        <p14:creationId xmlns:p14="http://schemas.microsoft.com/office/powerpoint/2010/main" val="2424302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Logistics</a:t>
            </a:r>
          </a:p>
        </p:txBody>
      </p:sp>
      <p:sp>
        <p:nvSpPr>
          <p:cNvPr id="3" name="Content Placeholder 2"/>
          <p:cNvSpPr>
            <a:spLocks noGrp="1"/>
          </p:cNvSpPr>
          <p:nvPr>
            <p:ph idx="1"/>
          </p:nvPr>
        </p:nvSpPr>
        <p:spPr/>
        <p:txBody>
          <a:bodyPr>
            <a:normAutofit lnSpcReduction="10000"/>
          </a:bodyPr>
          <a:lstStyle/>
          <a:p>
            <a:r>
              <a:rPr lang="en-US" dirty="0"/>
              <a:t>Available Collateral  (on Google Drive)</a:t>
            </a:r>
          </a:p>
          <a:p>
            <a:pPr lvl="1"/>
            <a:r>
              <a:rPr lang="en-US" dirty="0"/>
              <a:t>Web Site</a:t>
            </a:r>
          </a:p>
          <a:p>
            <a:pPr lvl="1"/>
            <a:r>
              <a:rPr lang="en-US" dirty="0"/>
              <a:t>This Presentation</a:t>
            </a:r>
          </a:p>
          <a:p>
            <a:pPr lvl="1"/>
            <a:r>
              <a:rPr lang="en-US" dirty="0"/>
              <a:t>Data Sheet</a:t>
            </a:r>
          </a:p>
          <a:p>
            <a:pPr lvl="1"/>
            <a:r>
              <a:rPr lang="en-US" dirty="0"/>
              <a:t>White Paper (Internal Only Currently, but good for background/training)</a:t>
            </a:r>
          </a:p>
          <a:p>
            <a:pPr lvl="1"/>
            <a:r>
              <a:rPr lang="en-US" dirty="0"/>
              <a:t>Quick Start Guide (Available in December)</a:t>
            </a:r>
          </a:p>
          <a:p>
            <a:r>
              <a:rPr lang="en-US" dirty="0"/>
              <a:t>Tools</a:t>
            </a:r>
          </a:p>
          <a:p>
            <a:pPr lvl="1"/>
            <a:r>
              <a:rPr lang="en-US" dirty="0" err="1"/>
              <a:t>Sharepoint</a:t>
            </a:r>
            <a:r>
              <a:rPr lang="en-US" dirty="0"/>
              <a:t> – repository for the above collateral</a:t>
            </a:r>
          </a:p>
          <a:p>
            <a:pPr lvl="1"/>
            <a:r>
              <a:rPr lang="en-US" dirty="0"/>
              <a:t>ZOHO CRM Tool – will create accounts for all Sales personnel</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54</a:t>
            </a:fld>
            <a:endParaRPr lang="en-US" dirty="0"/>
          </a:p>
        </p:txBody>
      </p:sp>
    </p:spTree>
    <p:extLst>
      <p:ext uri="{BB962C8B-B14F-4D97-AF65-F5344CB8AC3E}">
        <p14:creationId xmlns:p14="http://schemas.microsoft.com/office/powerpoint/2010/main" val="35265746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46082381-925A-4C25-AB18-0C99AD89CFC0}" type="slidenum">
              <a:rPr lang="en-US" smtClean="0"/>
              <a:pPr>
                <a:defRPr/>
              </a:pPr>
              <a:t>55</a:t>
            </a:fld>
            <a:endParaRPr lang="en-US" dirty="0"/>
          </a:p>
        </p:txBody>
      </p:sp>
      <p:sp>
        <p:nvSpPr>
          <p:cNvPr id="3" name="Title 2"/>
          <p:cNvSpPr>
            <a:spLocks noGrp="1"/>
          </p:cNvSpPr>
          <p:nvPr>
            <p:ph type="ctrTitle"/>
          </p:nvPr>
        </p:nvSpPr>
        <p:spPr>
          <a:xfrm>
            <a:off x="853440" y="2952750"/>
            <a:ext cx="7772400" cy="685800"/>
          </a:xfrm>
        </p:spPr>
        <p:txBody>
          <a:bodyPr/>
          <a:lstStyle/>
          <a:p>
            <a:r>
              <a:rPr lang="en-US" sz="4400" dirty="0"/>
              <a:t>Competition</a:t>
            </a:r>
            <a:br>
              <a:rPr lang="en-US" sz="4400" dirty="0"/>
            </a:br>
            <a:endParaRPr lang="en-US" sz="4400" dirty="0"/>
          </a:p>
        </p:txBody>
      </p:sp>
    </p:spTree>
    <p:extLst>
      <p:ext uri="{BB962C8B-B14F-4D97-AF65-F5344CB8AC3E}">
        <p14:creationId xmlns:p14="http://schemas.microsoft.com/office/powerpoint/2010/main" val="3125854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Categories of Competitors</a:t>
            </a:r>
          </a:p>
        </p:txBody>
      </p:sp>
      <p:sp>
        <p:nvSpPr>
          <p:cNvPr id="3" name="Content Placeholder 2"/>
          <p:cNvSpPr>
            <a:spLocks noGrp="1"/>
          </p:cNvSpPr>
          <p:nvPr>
            <p:ph idx="1"/>
          </p:nvPr>
        </p:nvSpPr>
        <p:spPr>
          <a:xfrm>
            <a:off x="387246" y="964179"/>
            <a:ext cx="8382000" cy="3640836"/>
          </a:xfrm>
        </p:spPr>
        <p:txBody>
          <a:bodyPr/>
          <a:lstStyle/>
          <a:p>
            <a:pPr marL="457200" indent="-457200">
              <a:buFont typeface="+mj-lt"/>
              <a:buAutoNum type="arabicPeriod"/>
            </a:pPr>
            <a:r>
              <a:rPr lang="en-US" dirty="0"/>
              <a:t>Shared-Nothing DAS SSD-based clusters</a:t>
            </a:r>
          </a:p>
          <a:p>
            <a:pPr marL="627115" lvl="1" indent="-342900"/>
            <a:r>
              <a:rPr lang="en-US" dirty="0"/>
              <a:t>Used by Cloud/</a:t>
            </a:r>
            <a:r>
              <a:rPr lang="en-US" dirty="0" err="1"/>
              <a:t>Hyperscale</a:t>
            </a:r>
            <a:r>
              <a:rPr lang="en-US" dirty="0"/>
              <a:t> Customers for Custom Applications on NoSQL/MySQL</a:t>
            </a:r>
            <a:br>
              <a:rPr lang="en-US" dirty="0"/>
            </a:br>
            <a:endParaRPr lang="en-US" dirty="0"/>
          </a:p>
          <a:p>
            <a:pPr marL="457200" indent="-457200">
              <a:buFont typeface="+mj-lt"/>
              <a:buAutoNum type="arabicPeriod"/>
            </a:pPr>
            <a:r>
              <a:rPr lang="en-US" dirty="0" err="1"/>
              <a:t>NVMe</a:t>
            </a:r>
            <a:r>
              <a:rPr lang="en-US" dirty="0"/>
              <a:t>-based “Just A Bunch Of Flash (JBOF)” Appliances</a:t>
            </a:r>
          </a:p>
          <a:p>
            <a:pPr marL="627115" lvl="1" indent="-342900"/>
            <a:r>
              <a:rPr lang="en-US" dirty="0"/>
              <a:t>Startups pushing this emerging category offering ‘no frills’ performance</a:t>
            </a:r>
            <a:br>
              <a:rPr lang="en-US" dirty="0"/>
            </a:br>
            <a:endParaRPr lang="en-US" dirty="0"/>
          </a:p>
          <a:p>
            <a:pPr marL="457200" indent="-457200">
              <a:buFont typeface="+mj-lt"/>
              <a:buAutoNum type="arabicPeriod"/>
            </a:pPr>
            <a:r>
              <a:rPr lang="en-US" dirty="0"/>
              <a:t>Traditional All-Flash-Arrays (AFA)</a:t>
            </a:r>
          </a:p>
          <a:p>
            <a:pPr lvl="1"/>
            <a:r>
              <a:rPr lang="en-US" dirty="0"/>
              <a:t>iSCSI/FC Arrays from traditional enterprise vendors</a:t>
            </a:r>
          </a:p>
          <a:p>
            <a:pPr marL="457200" indent="-457200">
              <a:buFont typeface="+mj-lt"/>
              <a:buAutoNum type="arabicPeriod"/>
            </a:pP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56</a:t>
            </a:fld>
            <a:endParaRPr lang="en-US" dirty="0"/>
          </a:p>
        </p:txBody>
      </p:sp>
    </p:spTree>
    <p:extLst>
      <p:ext uri="{BB962C8B-B14F-4D97-AF65-F5344CB8AC3E}">
        <p14:creationId xmlns:p14="http://schemas.microsoft.com/office/powerpoint/2010/main" val="2034371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dataflow.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23693" y="1072008"/>
            <a:ext cx="3896868" cy="3559424"/>
          </a:xfrm>
          <a:prstGeom prst="rect">
            <a:avLst/>
          </a:prstGeom>
          <a:solidFill>
            <a:schemeClr val="tx1">
              <a:lumMod val="95000"/>
            </a:schemeClr>
          </a:solidFill>
        </p:spPr>
      </p:pic>
      <p:sp>
        <p:nvSpPr>
          <p:cNvPr id="2" name="Title 1"/>
          <p:cNvSpPr>
            <a:spLocks noGrp="1"/>
          </p:cNvSpPr>
          <p:nvPr>
            <p:ph type="title"/>
          </p:nvPr>
        </p:nvSpPr>
        <p:spPr/>
        <p:txBody>
          <a:bodyPr/>
          <a:lstStyle/>
          <a:p>
            <a:r>
              <a:rPr lang="en-US" dirty="0">
                <a:solidFill>
                  <a:srgbClr val="B32317"/>
                </a:solidFill>
              </a:rPr>
              <a:t>1. Shared-Nothing DAS SSD-based Clusters</a:t>
            </a:r>
            <a:endParaRPr lang="en-US" i="1" dirty="0">
              <a:solidFill>
                <a:srgbClr val="B32317"/>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57</a:t>
            </a:fld>
            <a:endParaRPr lang="en-US" dirty="0"/>
          </a:p>
        </p:txBody>
      </p:sp>
      <p:sp>
        <p:nvSpPr>
          <p:cNvPr id="8" name="Right Arrow 7"/>
          <p:cNvSpPr/>
          <p:nvPr/>
        </p:nvSpPr>
        <p:spPr>
          <a:xfrm>
            <a:off x="794086" y="1388101"/>
            <a:ext cx="1826393" cy="2894798"/>
          </a:xfrm>
          <a:prstGeom prst="rightArrow">
            <a:avLst>
              <a:gd name="adj1" fmla="val 100000"/>
              <a:gd name="adj2" fmla="val 402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6" tIns="34294" rIns="68586" bIns="34294" rtlCol="0" anchor="ctr"/>
          <a:lstStyle/>
          <a:p>
            <a:pPr>
              <a:lnSpc>
                <a:spcPct val="95000"/>
              </a:lnSpc>
              <a:spcAft>
                <a:spcPct val="15000"/>
              </a:spcAft>
            </a:pPr>
            <a:endParaRPr lang="en-US" sz="700">
              <a:solidFill>
                <a:prstClr val="white"/>
              </a:solidFill>
              <a:latin typeface="Arial"/>
            </a:endParaRPr>
          </a:p>
        </p:txBody>
      </p:sp>
      <p:sp>
        <p:nvSpPr>
          <p:cNvPr id="9" name="TextBox 8"/>
          <p:cNvSpPr txBox="1">
            <a:spLocks noChangeArrowheads="1"/>
          </p:cNvSpPr>
          <p:nvPr/>
        </p:nvSpPr>
        <p:spPr bwMode="auto">
          <a:xfrm>
            <a:off x="4020561" y="1287260"/>
            <a:ext cx="4978253" cy="2856942"/>
          </a:xfrm>
          <a:prstGeom prst="rect">
            <a:avLst/>
          </a:prstGeom>
          <a:noFill/>
          <a:ln w="9525">
            <a:noFill/>
            <a:miter lim="800000"/>
            <a:headEnd/>
            <a:tailEnd/>
          </a:ln>
        </p:spPr>
        <p:txBody>
          <a:bodyPr wrap="square" lIns="91446" tIns="45723" rIns="91446" bIns="45723">
            <a:spAutoFit/>
          </a:bodyPr>
          <a:lstStyle/>
          <a:p>
            <a:pPr marL="342900" indent="-342900" algn="l">
              <a:lnSpc>
                <a:spcPct val="95000"/>
              </a:lnSpc>
              <a:spcAft>
                <a:spcPts val="1200"/>
              </a:spcAft>
              <a:buFont typeface="Wingdings" panose="05000000000000000000" pitchFamily="2" charset="2"/>
              <a:buChar char="û"/>
            </a:pPr>
            <a:r>
              <a:rPr lang="en-US" sz="2100" dirty="0">
                <a:solidFill>
                  <a:sysClr val="windowText" lastClr="000000"/>
                </a:solidFill>
                <a:latin typeface="+mn-lt"/>
              </a:rPr>
              <a:t>Performance and Capacity determined at procurement time</a:t>
            </a:r>
          </a:p>
          <a:p>
            <a:pPr marL="342900" indent="-342900" algn="l">
              <a:lnSpc>
                <a:spcPct val="95000"/>
              </a:lnSpc>
              <a:spcAft>
                <a:spcPts val="1200"/>
              </a:spcAft>
              <a:buFont typeface="Wingdings" panose="05000000000000000000" pitchFamily="2" charset="2"/>
              <a:buChar char="û"/>
            </a:pPr>
            <a:r>
              <a:rPr lang="en-US" sz="2100" dirty="0">
                <a:solidFill>
                  <a:sysClr val="windowText" lastClr="000000"/>
                </a:solidFill>
                <a:latin typeface="+mn-lt"/>
              </a:rPr>
              <a:t>Blindly adding capacity</a:t>
            </a:r>
          </a:p>
          <a:p>
            <a:pPr marL="342900" indent="-342900" algn="l">
              <a:lnSpc>
                <a:spcPct val="95000"/>
              </a:lnSpc>
              <a:spcAft>
                <a:spcPts val="1200"/>
              </a:spcAft>
              <a:buFont typeface="Wingdings" panose="05000000000000000000" pitchFamily="2" charset="2"/>
              <a:buChar char="û"/>
            </a:pPr>
            <a:r>
              <a:rPr lang="en-US" sz="2100" dirty="0">
                <a:solidFill>
                  <a:sysClr val="windowText" lastClr="000000"/>
                </a:solidFill>
                <a:latin typeface="+mn-lt"/>
              </a:rPr>
              <a:t>Data trapped in storage silos</a:t>
            </a:r>
          </a:p>
          <a:p>
            <a:pPr marL="342900" indent="-342900" algn="l">
              <a:lnSpc>
                <a:spcPct val="95000"/>
              </a:lnSpc>
              <a:spcAft>
                <a:spcPts val="1200"/>
              </a:spcAft>
              <a:buFont typeface="Wingdings" panose="05000000000000000000" pitchFamily="2" charset="2"/>
              <a:buChar char="û"/>
            </a:pPr>
            <a:r>
              <a:rPr lang="en-US" sz="2100" dirty="0">
                <a:solidFill>
                  <a:sysClr val="windowText" lastClr="000000"/>
                </a:solidFill>
                <a:latin typeface="+mn-lt"/>
              </a:rPr>
              <a:t>Low utilization</a:t>
            </a:r>
          </a:p>
          <a:p>
            <a:pPr marL="342900" indent="-342900" algn="l">
              <a:lnSpc>
                <a:spcPct val="95000"/>
              </a:lnSpc>
              <a:spcAft>
                <a:spcPts val="1200"/>
              </a:spcAft>
              <a:buFont typeface="Wingdings" panose="05000000000000000000" pitchFamily="2" charset="2"/>
              <a:buChar char="û"/>
            </a:pPr>
            <a:r>
              <a:rPr lang="en-US" sz="2100" dirty="0">
                <a:solidFill>
                  <a:sysClr val="windowText" lastClr="000000"/>
                </a:solidFill>
                <a:latin typeface="+mn-lt"/>
              </a:rPr>
              <a:t>Storage refresh coupled to server refresh cycles</a:t>
            </a:r>
          </a:p>
        </p:txBody>
      </p:sp>
      <p:sp>
        <p:nvSpPr>
          <p:cNvPr id="10" name="Oval 9"/>
          <p:cNvSpPr/>
          <p:nvPr/>
        </p:nvSpPr>
        <p:spPr>
          <a:xfrm>
            <a:off x="717551" y="938596"/>
            <a:ext cx="1171977" cy="1171977"/>
          </a:xfrm>
          <a:prstGeom prst="ellipse">
            <a:avLst/>
          </a:prstGeom>
          <a:solidFill>
            <a:schemeClr val="accent2">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6" tIns="45723" rIns="91446" bIns="45723" rtlCol="0" anchor="ctr"/>
          <a:lstStyle/>
          <a:p>
            <a:pPr>
              <a:lnSpc>
                <a:spcPct val="95000"/>
              </a:lnSpc>
              <a:spcAft>
                <a:spcPct val="15000"/>
              </a:spcAft>
            </a:pPr>
            <a:endParaRPr lang="en-US" sz="700">
              <a:solidFill>
                <a:prstClr val="white"/>
              </a:solidFill>
              <a:latin typeface="Arial"/>
            </a:endParaRPr>
          </a:p>
        </p:txBody>
      </p:sp>
      <p:sp>
        <p:nvSpPr>
          <p:cNvPr id="11" name="Oval 10"/>
          <p:cNvSpPr/>
          <p:nvPr/>
        </p:nvSpPr>
        <p:spPr>
          <a:xfrm>
            <a:off x="724704" y="2237806"/>
            <a:ext cx="1171977" cy="1171977"/>
          </a:xfrm>
          <a:prstGeom prst="ellipse">
            <a:avLst/>
          </a:prstGeom>
          <a:solidFill>
            <a:schemeClr val="accent2">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6" tIns="45723" rIns="91446" bIns="45723" rtlCol="0" anchor="ctr"/>
          <a:lstStyle/>
          <a:p>
            <a:pPr>
              <a:lnSpc>
                <a:spcPct val="95000"/>
              </a:lnSpc>
              <a:spcAft>
                <a:spcPct val="15000"/>
              </a:spcAft>
            </a:pPr>
            <a:endParaRPr lang="en-US" sz="700">
              <a:solidFill>
                <a:prstClr val="white"/>
              </a:solidFill>
              <a:latin typeface="Arial"/>
            </a:endParaRPr>
          </a:p>
        </p:txBody>
      </p:sp>
      <p:sp>
        <p:nvSpPr>
          <p:cNvPr id="12" name="Oval 11"/>
          <p:cNvSpPr/>
          <p:nvPr/>
        </p:nvSpPr>
        <p:spPr>
          <a:xfrm>
            <a:off x="724704" y="3517966"/>
            <a:ext cx="1171977" cy="1171977"/>
          </a:xfrm>
          <a:prstGeom prst="ellipse">
            <a:avLst/>
          </a:prstGeom>
          <a:solidFill>
            <a:schemeClr val="accent2">
              <a:lumMod val="60000"/>
              <a:lumOff val="40000"/>
            </a:schemeClr>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lIns="91446" tIns="45723" rIns="91446" bIns="45723" rtlCol="0" anchor="ctr"/>
          <a:lstStyle/>
          <a:p>
            <a:pPr>
              <a:lnSpc>
                <a:spcPct val="95000"/>
              </a:lnSpc>
              <a:spcAft>
                <a:spcPct val="15000"/>
              </a:spcAft>
            </a:pPr>
            <a:endParaRPr lang="en-US" sz="700">
              <a:solidFill>
                <a:prstClr val="white"/>
              </a:solidFill>
              <a:latin typeface="Arial"/>
            </a:endParaRPr>
          </a:p>
        </p:txBody>
      </p:sp>
      <p:grpSp>
        <p:nvGrpSpPr>
          <p:cNvPr id="13" name="Group 109"/>
          <p:cNvGrpSpPr/>
          <p:nvPr/>
        </p:nvGrpSpPr>
        <p:grpSpPr>
          <a:xfrm>
            <a:off x="820608" y="2443546"/>
            <a:ext cx="988124" cy="866775"/>
            <a:chOff x="3657600" y="949325"/>
            <a:chExt cx="1085850" cy="952500"/>
          </a:xfrm>
          <a:solidFill>
            <a:schemeClr val="accent2">
              <a:lumMod val="20000"/>
              <a:lumOff val="80000"/>
            </a:schemeClr>
          </a:solidFill>
        </p:grpSpPr>
        <p:sp>
          <p:nvSpPr>
            <p:cNvPr id="14" name="Freeform 20"/>
            <p:cNvSpPr>
              <a:spLocks/>
            </p:cNvSpPr>
            <p:nvPr/>
          </p:nvSpPr>
          <p:spPr bwMode="auto">
            <a:xfrm>
              <a:off x="3784600" y="1079500"/>
              <a:ext cx="152400" cy="152400"/>
            </a:xfrm>
            <a:custGeom>
              <a:avLst/>
              <a:gdLst/>
              <a:ahLst/>
              <a:cxnLst>
                <a:cxn ang="0">
                  <a:pos x="48" y="0"/>
                </a:cxn>
                <a:cxn ang="0">
                  <a:pos x="48" y="0"/>
                </a:cxn>
                <a:cxn ang="0">
                  <a:pos x="38" y="0"/>
                </a:cxn>
                <a:cxn ang="0">
                  <a:pos x="28" y="2"/>
                </a:cxn>
                <a:cxn ang="0">
                  <a:pos x="20" y="8"/>
                </a:cxn>
                <a:cxn ang="0">
                  <a:pos x="14" y="14"/>
                </a:cxn>
                <a:cxn ang="0">
                  <a:pos x="8" y="20"/>
                </a:cxn>
                <a:cxn ang="0">
                  <a:pos x="4" y="28"/>
                </a:cxn>
                <a:cxn ang="0">
                  <a:pos x="0" y="38"/>
                </a:cxn>
                <a:cxn ang="0">
                  <a:pos x="0" y="48"/>
                </a:cxn>
                <a:cxn ang="0">
                  <a:pos x="0" y="48"/>
                </a:cxn>
                <a:cxn ang="0">
                  <a:pos x="0" y="58"/>
                </a:cxn>
                <a:cxn ang="0">
                  <a:pos x="4" y="66"/>
                </a:cxn>
                <a:cxn ang="0">
                  <a:pos x="8" y="74"/>
                </a:cxn>
                <a:cxn ang="0">
                  <a:pos x="14" y="82"/>
                </a:cxn>
                <a:cxn ang="0">
                  <a:pos x="20" y="88"/>
                </a:cxn>
                <a:cxn ang="0">
                  <a:pos x="28" y="92"/>
                </a:cxn>
                <a:cxn ang="0">
                  <a:pos x="38" y="94"/>
                </a:cxn>
                <a:cxn ang="0">
                  <a:pos x="48" y="96"/>
                </a:cxn>
                <a:cxn ang="0">
                  <a:pos x="48" y="96"/>
                </a:cxn>
                <a:cxn ang="0">
                  <a:pos x="58" y="94"/>
                </a:cxn>
                <a:cxn ang="0">
                  <a:pos x="66" y="92"/>
                </a:cxn>
                <a:cxn ang="0">
                  <a:pos x="74" y="88"/>
                </a:cxn>
                <a:cxn ang="0">
                  <a:pos x="82" y="82"/>
                </a:cxn>
                <a:cxn ang="0">
                  <a:pos x="88" y="74"/>
                </a:cxn>
                <a:cxn ang="0">
                  <a:pos x="92" y="66"/>
                </a:cxn>
                <a:cxn ang="0">
                  <a:pos x="94" y="58"/>
                </a:cxn>
                <a:cxn ang="0">
                  <a:pos x="96" y="48"/>
                </a:cxn>
                <a:cxn ang="0">
                  <a:pos x="96" y="48"/>
                </a:cxn>
                <a:cxn ang="0">
                  <a:pos x="94" y="38"/>
                </a:cxn>
                <a:cxn ang="0">
                  <a:pos x="92" y="28"/>
                </a:cxn>
                <a:cxn ang="0">
                  <a:pos x="88" y="20"/>
                </a:cxn>
                <a:cxn ang="0">
                  <a:pos x="82" y="14"/>
                </a:cxn>
                <a:cxn ang="0">
                  <a:pos x="74" y="8"/>
                </a:cxn>
                <a:cxn ang="0">
                  <a:pos x="66" y="2"/>
                </a:cxn>
                <a:cxn ang="0">
                  <a:pos x="58" y="0"/>
                </a:cxn>
                <a:cxn ang="0">
                  <a:pos x="48" y="0"/>
                </a:cxn>
              </a:cxnLst>
              <a:rect l="0" t="0" r="r" b="b"/>
              <a:pathLst>
                <a:path w="96" h="96">
                  <a:moveTo>
                    <a:pt x="48" y="0"/>
                  </a:moveTo>
                  <a:lnTo>
                    <a:pt x="48" y="0"/>
                  </a:lnTo>
                  <a:lnTo>
                    <a:pt x="38" y="0"/>
                  </a:lnTo>
                  <a:lnTo>
                    <a:pt x="28" y="2"/>
                  </a:lnTo>
                  <a:lnTo>
                    <a:pt x="20" y="8"/>
                  </a:lnTo>
                  <a:lnTo>
                    <a:pt x="14" y="14"/>
                  </a:lnTo>
                  <a:lnTo>
                    <a:pt x="8" y="20"/>
                  </a:lnTo>
                  <a:lnTo>
                    <a:pt x="4" y="28"/>
                  </a:lnTo>
                  <a:lnTo>
                    <a:pt x="0" y="38"/>
                  </a:lnTo>
                  <a:lnTo>
                    <a:pt x="0" y="48"/>
                  </a:lnTo>
                  <a:lnTo>
                    <a:pt x="0" y="48"/>
                  </a:lnTo>
                  <a:lnTo>
                    <a:pt x="0" y="58"/>
                  </a:lnTo>
                  <a:lnTo>
                    <a:pt x="4" y="66"/>
                  </a:lnTo>
                  <a:lnTo>
                    <a:pt x="8" y="74"/>
                  </a:lnTo>
                  <a:lnTo>
                    <a:pt x="14" y="82"/>
                  </a:lnTo>
                  <a:lnTo>
                    <a:pt x="20" y="88"/>
                  </a:lnTo>
                  <a:lnTo>
                    <a:pt x="28" y="92"/>
                  </a:lnTo>
                  <a:lnTo>
                    <a:pt x="38" y="94"/>
                  </a:lnTo>
                  <a:lnTo>
                    <a:pt x="48" y="96"/>
                  </a:lnTo>
                  <a:lnTo>
                    <a:pt x="48" y="96"/>
                  </a:lnTo>
                  <a:lnTo>
                    <a:pt x="58" y="94"/>
                  </a:lnTo>
                  <a:lnTo>
                    <a:pt x="66" y="92"/>
                  </a:lnTo>
                  <a:lnTo>
                    <a:pt x="74" y="88"/>
                  </a:lnTo>
                  <a:lnTo>
                    <a:pt x="82" y="82"/>
                  </a:lnTo>
                  <a:lnTo>
                    <a:pt x="88" y="74"/>
                  </a:lnTo>
                  <a:lnTo>
                    <a:pt x="92" y="66"/>
                  </a:lnTo>
                  <a:lnTo>
                    <a:pt x="94" y="58"/>
                  </a:lnTo>
                  <a:lnTo>
                    <a:pt x="96" y="48"/>
                  </a:lnTo>
                  <a:lnTo>
                    <a:pt x="96" y="48"/>
                  </a:lnTo>
                  <a:lnTo>
                    <a:pt x="94" y="38"/>
                  </a:lnTo>
                  <a:lnTo>
                    <a:pt x="92" y="28"/>
                  </a:lnTo>
                  <a:lnTo>
                    <a:pt x="88" y="20"/>
                  </a:lnTo>
                  <a:lnTo>
                    <a:pt x="82" y="14"/>
                  </a:lnTo>
                  <a:lnTo>
                    <a:pt x="74" y="8"/>
                  </a:lnTo>
                  <a:lnTo>
                    <a:pt x="66" y="2"/>
                  </a:lnTo>
                  <a:lnTo>
                    <a:pt x="58" y="0"/>
                  </a:lnTo>
                  <a:lnTo>
                    <a:pt x="48" y="0"/>
                  </a:lnTo>
                  <a:close/>
                </a:path>
              </a:pathLst>
            </a:custGeom>
            <a:grpFill/>
            <a:ln w="9525">
              <a:noFill/>
              <a:round/>
              <a:headEnd/>
              <a:tailEnd/>
            </a:ln>
          </p:spPr>
          <p:txBody>
            <a:bodyPr/>
            <a:lstStyle/>
            <a:p>
              <a:pPr algn="r" defTabSz="1306307">
                <a:lnSpc>
                  <a:spcPct val="95000"/>
                </a:lnSpc>
                <a:spcAft>
                  <a:spcPct val="15000"/>
                </a:spcAft>
                <a:defRPr/>
              </a:pPr>
              <a:endParaRPr lang="en-US" sz="2600">
                <a:solidFill>
                  <a:prstClr val="black"/>
                </a:solidFill>
                <a:latin typeface="Arial" pitchFamily="34" charset="0"/>
              </a:endParaRPr>
            </a:p>
          </p:txBody>
        </p:sp>
        <p:sp>
          <p:nvSpPr>
            <p:cNvPr id="15" name="Freeform 22"/>
            <p:cNvSpPr>
              <a:spLocks noEditPoints="1"/>
            </p:cNvSpPr>
            <p:nvPr/>
          </p:nvSpPr>
          <p:spPr bwMode="auto">
            <a:xfrm>
              <a:off x="3657600" y="949325"/>
              <a:ext cx="1085850" cy="952500"/>
            </a:xfrm>
            <a:custGeom>
              <a:avLst/>
              <a:gdLst/>
              <a:ahLst/>
              <a:cxnLst>
                <a:cxn ang="0">
                  <a:pos x="584" y="280"/>
                </a:cxn>
                <a:cxn ang="0">
                  <a:pos x="668" y="242"/>
                </a:cxn>
                <a:cxn ang="0">
                  <a:pos x="668" y="144"/>
                </a:cxn>
                <a:cxn ang="0">
                  <a:pos x="578" y="106"/>
                </a:cxn>
                <a:cxn ang="0">
                  <a:pos x="506" y="192"/>
                </a:cxn>
                <a:cxn ang="0">
                  <a:pos x="412" y="166"/>
                </a:cxn>
                <a:cxn ang="0">
                  <a:pos x="460" y="100"/>
                </a:cxn>
                <a:cxn ang="0">
                  <a:pos x="416" y="34"/>
                </a:cxn>
                <a:cxn ang="0">
                  <a:pos x="340" y="50"/>
                </a:cxn>
                <a:cxn ang="0">
                  <a:pos x="324" y="124"/>
                </a:cxn>
                <a:cxn ang="0">
                  <a:pos x="378" y="264"/>
                </a:cxn>
                <a:cxn ang="0">
                  <a:pos x="256" y="130"/>
                </a:cxn>
                <a:cxn ang="0">
                  <a:pos x="218" y="38"/>
                </a:cxn>
                <a:cxn ang="0">
                  <a:pos x="128" y="0"/>
                </a:cxn>
                <a:cxn ang="0">
                  <a:pos x="56" y="22"/>
                </a:cxn>
                <a:cxn ang="0">
                  <a:pos x="0" y="116"/>
                </a:cxn>
                <a:cxn ang="0">
                  <a:pos x="14" y="190"/>
                </a:cxn>
                <a:cxn ang="0">
                  <a:pos x="102" y="256"/>
                </a:cxn>
                <a:cxn ang="0">
                  <a:pos x="184" y="244"/>
                </a:cxn>
                <a:cxn ang="0">
                  <a:pos x="298" y="314"/>
                </a:cxn>
                <a:cxn ang="0">
                  <a:pos x="242" y="298"/>
                </a:cxn>
                <a:cxn ang="0">
                  <a:pos x="212" y="340"/>
                </a:cxn>
                <a:cxn ang="0">
                  <a:pos x="250" y="386"/>
                </a:cxn>
                <a:cxn ang="0">
                  <a:pos x="298" y="368"/>
                </a:cxn>
                <a:cxn ang="0">
                  <a:pos x="334" y="428"/>
                </a:cxn>
                <a:cxn ang="0">
                  <a:pos x="254" y="438"/>
                </a:cxn>
                <a:cxn ang="0">
                  <a:pos x="218" y="530"/>
                </a:cxn>
                <a:cxn ang="0">
                  <a:pos x="304" y="600"/>
                </a:cxn>
                <a:cxn ang="0">
                  <a:pos x="386" y="546"/>
                </a:cxn>
                <a:cxn ang="0">
                  <a:pos x="382" y="472"/>
                </a:cxn>
                <a:cxn ang="0">
                  <a:pos x="474" y="404"/>
                </a:cxn>
                <a:cxn ang="0">
                  <a:pos x="494" y="494"/>
                </a:cxn>
                <a:cxn ang="0">
                  <a:pos x="592" y="512"/>
                </a:cxn>
                <a:cxn ang="0">
                  <a:pos x="646" y="432"/>
                </a:cxn>
                <a:cxn ang="0">
                  <a:pos x="576" y="344"/>
                </a:cxn>
                <a:cxn ang="0">
                  <a:pos x="414" y="288"/>
                </a:cxn>
                <a:cxn ang="0">
                  <a:pos x="640" y="148"/>
                </a:cxn>
                <a:cxn ang="0">
                  <a:pos x="654" y="218"/>
                </a:cxn>
                <a:cxn ang="0">
                  <a:pos x="596" y="258"/>
                </a:cxn>
                <a:cxn ang="0">
                  <a:pos x="532" y="206"/>
                </a:cxn>
                <a:cxn ang="0">
                  <a:pos x="560" y="140"/>
                </a:cxn>
                <a:cxn ang="0">
                  <a:pos x="88" y="226"/>
                </a:cxn>
                <a:cxn ang="0">
                  <a:pos x="24" y="130"/>
                </a:cxn>
                <a:cxn ang="0">
                  <a:pos x="106" y="26"/>
                </a:cxn>
                <a:cxn ang="0">
                  <a:pos x="214" y="70"/>
                </a:cxn>
                <a:cxn ang="0">
                  <a:pos x="214" y="188"/>
                </a:cxn>
                <a:cxn ang="0">
                  <a:pos x="368" y="512"/>
                </a:cxn>
                <a:cxn ang="0">
                  <a:pos x="316" y="574"/>
                </a:cxn>
                <a:cxn ang="0">
                  <a:pos x="250" y="548"/>
                </a:cxn>
                <a:cxn ang="0">
                  <a:pos x="250" y="476"/>
                </a:cxn>
                <a:cxn ang="0">
                  <a:pos x="316" y="448"/>
                </a:cxn>
                <a:cxn ang="0">
                  <a:pos x="368" y="512"/>
                </a:cxn>
                <a:cxn ang="0">
                  <a:pos x="588" y="410"/>
                </a:cxn>
                <a:cxn ang="0">
                  <a:pos x="588" y="452"/>
                </a:cxn>
                <a:cxn ang="0">
                  <a:pos x="550" y="468"/>
                </a:cxn>
                <a:cxn ang="0">
                  <a:pos x="520" y="432"/>
                </a:cxn>
                <a:cxn ang="0">
                  <a:pos x="544" y="398"/>
                </a:cxn>
              </a:cxnLst>
              <a:rect l="0" t="0" r="r" b="b"/>
              <a:pathLst>
                <a:path w="684" h="600">
                  <a:moveTo>
                    <a:pt x="524" y="244"/>
                  </a:moveTo>
                  <a:lnTo>
                    <a:pt x="524" y="244"/>
                  </a:lnTo>
                  <a:lnTo>
                    <a:pt x="538" y="260"/>
                  </a:lnTo>
                  <a:lnTo>
                    <a:pt x="554" y="272"/>
                  </a:lnTo>
                  <a:lnTo>
                    <a:pt x="564" y="276"/>
                  </a:lnTo>
                  <a:lnTo>
                    <a:pt x="574" y="278"/>
                  </a:lnTo>
                  <a:lnTo>
                    <a:pt x="584" y="280"/>
                  </a:lnTo>
                  <a:lnTo>
                    <a:pt x="596" y="282"/>
                  </a:lnTo>
                  <a:lnTo>
                    <a:pt x="596" y="282"/>
                  </a:lnTo>
                  <a:lnTo>
                    <a:pt x="614" y="280"/>
                  </a:lnTo>
                  <a:lnTo>
                    <a:pt x="630" y="274"/>
                  </a:lnTo>
                  <a:lnTo>
                    <a:pt x="644" y="266"/>
                  </a:lnTo>
                  <a:lnTo>
                    <a:pt x="658" y="256"/>
                  </a:lnTo>
                  <a:lnTo>
                    <a:pt x="668" y="242"/>
                  </a:lnTo>
                  <a:lnTo>
                    <a:pt x="676" y="228"/>
                  </a:lnTo>
                  <a:lnTo>
                    <a:pt x="682" y="210"/>
                  </a:lnTo>
                  <a:lnTo>
                    <a:pt x="684" y="192"/>
                  </a:lnTo>
                  <a:lnTo>
                    <a:pt x="684" y="192"/>
                  </a:lnTo>
                  <a:lnTo>
                    <a:pt x="682" y="176"/>
                  </a:lnTo>
                  <a:lnTo>
                    <a:pt x="676" y="158"/>
                  </a:lnTo>
                  <a:lnTo>
                    <a:pt x="668" y="144"/>
                  </a:lnTo>
                  <a:lnTo>
                    <a:pt x="658" y="130"/>
                  </a:lnTo>
                  <a:lnTo>
                    <a:pt x="644" y="120"/>
                  </a:lnTo>
                  <a:lnTo>
                    <a:pt x="630" y="112"/>
                  </a:lnTo>
                  <a:lnTo>
                    <a:pt x="614" y="106"/>
                  </a:lnTo>
                  <a:lnTo>
                    <a:pt x="596" y="104"/>
                  </a:lnTo>
                  <a:lnTo>
                    <a:pt x="596" y="104"/>
                  </a:lnTo>
                  <a:lnTo>
                    <a:pt x="578" y="106"/>
                  </a:lnTo>
                  <a:lnTo>
                    <a:pt x="560" y="112"/>
                  </a:lnTo>
                  <a:lnTo>
                    <a:pt x="546" y="120"/>
                  </a:lnTo>
                  <a:lnTo>
                    <a:pt x="532" y="130"/>
                  </a:lnTo>
                  <a:lnTo>
                    <a:pt x="522" y="144"/>
                  </a:lnTo>
                  <a:lnTo>
                    <a:pt x="514" y="158"/>
                  </a:lnTo>
                  <a:lnTo>
                    <a:pt x="508" y="176"/>
                  </a:lnTo>
                  <a:lnTo>
                    <a:pt x="506" y="192"/>
                  </a:lnTo>
                  <a:lnTo>
                    <a:pt x="506" y="192"/>
                  </a:lnTo>
                  <a:lnTo>
                    <a:pt x="508" y="208"/>
                  </a:lnTo>
                  <a:lnTo>
                    <a:pt x="512" y="224"/>
                  </a:lnTo>
                  <a:lnTo>
                    <a:pt x="402" y="266"/>
                  </a:lnTo>
                  <a:lnTo>
                    <a:pt x="400" y="170"/>
                  </a:lnTo>
                  <a:lnTo>
                    <a:pt x="400" y="170"/>
                  </a:lnTo>
                  <a:lnTo>
                    <a:pt x="412" y="166"/>
                  </a:lnTo>
                  <a:lnTo>
                    <a:pt x="424" y="160"/>
                  </a:lnTo>
                  <a:lnTo>
                    <a:pt x="434" y="154"/>
                  </a:lnTo>
                  <a:lnTo>
                    <a:pt x="442" y="146"/>
                  </a:lnTo>
                  <a:lnTo>
                    <a:pt x="450" y="136"/>
                  </a:lnTo>
                  <a:lnTo>
                    <a:pt x="456" y="124"/>
                  </a:lnTo>
                  <a:lnTo>
                    <a:pt x="458" y="112"/>
                  </a:lnTo>
                  <a:lnTo>
                    <a:pt x="460" y="100"/>
                  </a:lnTo>
                  <a:lnTo>
                    <a:pt x="460" y="100"/>
                  </a:lnTo>
                  <a:lnTo>
                    <a:pt x="458" y="86"/>
                  </a:lnTo>
                  <a:lnTo>
                    <a:pt x="454" y="72"/>
                  </a:lnTo>
                  <a:lnTo>
                    <a:pt x="448" y="60"/>
                  </a:lnTo>
                  <a:lnTo>
                    <a:pt x="440" y="50"/>
                  </a:lnTo>
                  <a:lnTo>
                    <a:pt x="428" y="42"/>
                  </a:lnTo>
                  <a:lnTo>
                    <a:pt x="416" y="34"/>
                  </a:lnTo>
                  <a:lnTo>
                    <a:pt x="404" y="30"/>
                  </a:lnTo>
                  <a:lnTo>
                    <a:pt x="390" y="30"/>
                  </a:lnTo>
                  <a:lnTo>
                    <a:pt x="390" y="30"/>
                  </a:lnTo>
                  <a:lnTo>
                    <a:pt x="376" y="30"/>
                  </a:lnTo>
                  <a:lnTo>
                    <a:pt x="362" y="34"/>
                  </a:lnTo>
                  <a:lnTo>
                    <a:pt x="350" y="42"/>
                  </a:lnTo>
                  <a:lnTo>
                    <a:pt x="340" y="50"/>
                  </a:lnTo>
                  <a:lnTo>
                    <a:pt x="332" y="60"/>
                  </a:lnTo>
                  <a:lnTo>
                    <a:pt x="324" y="72"/>
                  </a:lnTo>
                  <a:lnTo>
                    <a:pt x="320" y="86"/>
                  </a:lnTo>
                  <a:lnTo>
                    <a:pt x="320" y="100"/>
                  </a:lnTo>
                  <a:lnTo>
                    <a:pt x="320" y="100"/>
                  </a:lnTo>
                  <a:lnTo>
                    <a:pt x="320" y="112"/>
                  </a:lnTo>
                  <a:lnTo>
                    <a:pt x="324" y="124"/>
                  </a:lnTo>
                  <a:lnTo>
                    <a:pt x="328" y="134"/>
                  </a:lnTo>
                  <a:lnTo>
                    <a:pt x="336" y="144"/>
                  </a:lnTo>
                  <a:lnTo>
                    <a:pt x="344" y="154"/>
                  </a:lnTo>
                  <a:lnTo>
                    <a:pt x="354" y="160"/>
                  </a:lnTo>
                  <a:lnTo>
                    <a:pt x="364" y="166"/>
                  </a:lnTo>
                  <a:lnTo>
                    <a:pt x="376" y="168"/>
                  </a:lnTo>
                  <a:lnTo>
                    <a:pt x="378" y="264"/>
                  </a:lnTo>
                  <a:lnTo>
                    <a:pt x="242" y="188"/>
                  </a:lnTo>
                  <a:lnTo>
                    <a:pt x="242" y="188"/>
                  </a:lnTo>
                  <a:lnTo>
                    <a:pt x="248" y="174"/>
                  </a:lnTo>
                  <a:lnTo>
                    <a:pt x="252" y="160"/>
                  </a:lnTo>
                  <a:lnTo>
                    <a:pt x="256" y="144"/>
                  </a:lnTo>
                  <a:lnTo>
                    <a:pt x="256" y="130"/>
                  </a:lnTo>
                  <a:lnTo>
                    <a:pt x="256" y="130"/>
                  </a:lnTo>
                  <a:lnTo>
                    <a:pt x="256" y="116"/>
                  </a:lnTo>
                  <a:lnTo>
                    <a:pt x="254" y="104"/>
                  </a:lnTo>
                  <a:lnTo>
                    <a:pt x="250" y="92"/>
                  </a:lnTo>
                  <a:lnTo>
                    <a:pt x="246" y="80"/>
                  </a:lnTo>
                  <a:lnTo>
                    <a:pt x="240" y="68"/>
                  </a:lnTo>
                  <a:lnTo>
                    <a:pt x="234" y="58"/>
                  </a:lnTo>
                  <a:lnTo>
                    <a:pt x="218" y="38"/>
                  </a:lnTo>
                  <a:lnTo>
                    <a:pt x="200" y="22"/>
                  </a:lnTo>
                  <a:lnTo>
                    <a:pt x="188" y="16"/>
                  </a:lnTo>
                  <a:lnTo>
                    <a:pt x="178" y="10"/>
                  </a:lnTo>
                  <a:lnTo>
                    <a:pt x="166" y="6"/>
                  </a:lnTo>
                  <a:lnTo>
                    <a:pt x="154" y="4"/>
                  </a:lnTo>
                  <a:lnTo>
                    <a:pt x="140" y="2"/>
                  </a:lnTo>
                  <a:lnTo>
                    <a:pt x="128" y="0"/>
                  </a:lnTo>
                  <a:lnTo>
                    <a:pt x="128" y="0"/>
                  </a:lnTo>
                  <a:lnTo>
                    <a:pt x="114" y="2"/>
                  </a:lnTo>
                  <a:lnTo>
                    <a:pt x="102" y="4"/>
                  </a:lnTo>
                  <a:lnTo>
                    <a:pt x="90" y="6"/>
                  </a:lnTo>
                  <a:lnTo>
                    <a:pt x="78" y="10"/>
                  </a:lnTo>
                  <a:lnTo>
                    <a:pt x="66" y="16"/>
                  </a:lnTo>
                  <a:lnTo>
                    <a:pt x="56" y="22"/>
                  </a:lnTo>
                  <a:lnTo>
                    <a:pt x="36" y="38"/>
                  </a:lnTo>
                  <a:lnTo>
                    <a:pt x="22" y="58"/>
                  </a:lnTo>
                  <a:lnTo>
                    <a:pt x="14" y="68"/>
                  </a:lnTo>
                  <a:lnTo>
                    <a:pt x="10" y="80"/>
                  </a:lnTo>
                  <a:lnTo>
                    <a:pt x="4" y="92"/>
                  </a:lnTo>
                  <a:lnTo>
                    <a:pt x="2" y="104"/>
                  </a:lnTo>
                  <a:lnTo>
                    <a:pt x="0" y="116"/>
                  </a:lnTo>
                  <a:lnTo>
                    <a:pt x="0" y="130"/>
                  </a:lnTo>
                  <a:lnTo>
                    <a:pt x="0" y="130"/>
                  </a:lnTo>
                  <a:lnTo>
                    <a:pt x="0" y="142"/>
                  </a:lnTo>
                  <a:lnTo>
                    <a:pt x="2" y="156"/>
                  </a:lnTo>
                  <a:lnTo>
                    <a:pt x="4" y="168"/>
                  </a:lnTo>
                  <a:lnTo>
                    <a:pt x="10" y="180"/>
                  </a:lnTo>
                  <a:lnTo>
                    <a:pt x="14" y="190"/>
                  </a:lnTo>
                  <a:lnTo>
                    <a:pt x="22" y="202"/>
                  </a:lnTo>
                  <a:lnTo>
                    <a:pt x="36" y="220"/>
                  </a:lnTo>
                  <a:lnTo>
                    <a:pt x="56" y="236"/>
                  </a:lnTo>
                  <a:lnTo>
                    <a:pt x="66" y="242"/>
                  </a:lnTo>
                  <a:lnTo>
                    <a:pt x="78" y="248"/>
                  </a:lnTo>
                  <a:lnTo>
                    <a:pt x="90" y="252"/>
                  </a:lnTo>
                  <a:lnTo>
                    <a:pt x="102" y="256"/>
                  </a:lnTo>
                  <a:lnTo>
                    <a:pt x="114" y="258"/>
                  </a:lnTo>
                  <a:lnTo>
                    <a:pt x="128" y="258"/>
                  </a:lnTo>
                  <a:lnTo>
                    <a:pt x="128" y="258"/>
                  </a:lnTo>
                  <a:lnTo>
                    <a:pt x="142" y="258"/>
                  </a:lnTo>
                  <a:lnTo>
                    <a:pt x="158" y="254"/>
                  </a:lnTo>
                  <a:lnTo>
                    <a:pt x="172" y="250"/>
                  </a:lnTo>
                  <a:lnTo>
                    <a:pt x="184" y="244"/>
                  </a:lnTo>
                  <a:lnTo>
                    <a:pt x="198" y="238"/>
                  </a:lnTo>
                  <a:lnTo>
                    <a:pt x="208" y="228"/>
                  </a:lnTo>
                  <a:lnTo>
                    <a:pt x="220" y="220"/>
                  </a:lnTo>
                  <a:lnTo>
                    <a:pt x="228" y="208"/>
                  </a:lnTo>
                  <a:lnTo>
                    <a:pt x="364" y="282"/>
                  </a:lnTo>
                  <a:lnTo>
                    <a:pt x="298" y="314"/>
                  </a:lnTo>
                  <a:lnTo>
                    <a:pt x="298" y="314"/>
                  </a:lnTo>
                  <a:lnTo>
                    <a:pt x="290" y="306"/>
                  </a:lnTo>
                  <a:lnTo>
                    <a:pt x="282" y="300"/>
                  </a:lnTo>
                  <a:lnTo>
                    <a:pt x="270" y="296"/>
                  </a:lnTo>
                  <a:lnTo>
                    <a:pt x="260" y="294"/>
                  </a:lnTo>
                  <a:lnTo>
                    <a:pt x="260" y="294"/>
                  </a:lnTo>
                  <a:lnTo>
                    <a:pt x="250" y="294"/>
                  </a:lnTo>
                  <a:lnTo>
                    <a:pt x="242" y="298"/>
                  </a:lnTo>
                  <a:lnTo>
                    <a:pt x="234" y="302"/>
                  </a:lnTo>
                  <a:lnTo>
                    <a:pt x="226" y="308"/>
                  </a:lnTo>
                  <a:lnTo>
                    <a:pt x="220" y="314"/>
                  </a:lnTo>
                  <a:lnTo>
                    <a:pt x="216" y="322"/>
                  </a:lnTo>
                  <a:lnTo>
                    <a:pt x="214" y="332"/>
                  </a:lnTo>
                  <a:lnTo>
                    <a:pt x="212" y="340"/>
                  </a:lnTo>
                  <a:lnTo>
                    <a:pt x="212" y="340"/>
                  </a:lnTo>
                  <a:lnTo>
                    <a:pt x="214" y="350"/>
                  </a:lnTo>
                  <a:lnTo>
                    <a:pt x="216" y="360"/>
                  </a:lnTo>
                  <a:lnTo>
                    <a:pt x="220" y="368"/>
                  </a:lnTo>
                  <a:lnTo>
                    <a:pt x="226" y="374"/>
                  </a:lnTo>
                  <a:lnTo>
                    <a:pt x="234" y="380"/>
                  </a:lnTo>
                  <a:lnTo>
                    <a:pt x="242" y="384"/>
                  </a:lnTo>
                  <a:lnTo>
                    <a:pt x="250" y="386"/>
                  </a:lnTo>
                  <a:lnTo>
                    <a:pt x="260" y="388"/>
                  </a:lnTo>
                  <a:lnTo>
                    <a:pt x="260" y="388"/>
                  </a:lnTo>
                  <a:lnTo>
                    <a:pt x="270" y="386"/>
                  </a:lnTo>
                  <a:lnTo>
                    <a:pt x="278" y="384"/>
                  </a:lnTo>
                  <a:lnTo>
                    <a:pt x="286" y="380"/>
                  </a:lnTo>
                  <a:lnTo>
                    <a:pt x="292" y="374"/>
                  </a:lnTo>
                  <a:lnTo>
                    <a:pt x="298" y="368"/>
                  </a:lnTo>
                  <a:lnTo>
                    <a:pt x="302" y="360"/>
                  </a:lnTo>
                  <a:lnTo>
                    <a:pt x="306" y="350"/>
                  </a:lnTo>
                  <a:lnTo>
                    <a:pt x="306" y="340"/>
                  </a:lnTo>
                  <a:lnTo>
                    <a:pt x="306" y="340"/>
                  </a:lnTo>
                  <a:lnTo>
                    <a:pt x="306" y="336"/>
                  </a:lnTo>
                  <a:lnTo>
                    <a:pt x="372" y="306"/>
                  </a:lnTo>
                  <a:lnTo>
                    <a:pt x="334" y="428"/>
                  </a:lnTo>
                  <a:lnTo>
                    <a:pt x="334" y="428"/>
                  </a:lnTo>
                  <a:lnTo>
                    <a:pt x="320" y="424"/>
                  </a:lnTo>
                  <a:lnTo>
                    <a:pt x="304" y="424"/>
                  </a:lnTo>
                  <a:lnTo>
                    <a:pt x="304" y="424"/>
                  </a:lnTo>
                  <a:lnTo>
                    <a:pt x="286" y="426"/>
                  </a:lnTo>
                  <a:lnTo>
                    <a:pt x="270" y="430"/>
                  </a:lnTo>
                  <a:lnTo>
                    <a:pt x="254" y="438"/>
                  </a:lnTo>
                  <a:lnTo>
                    <a:pt x="242" y="450"/>
                  </a:lnTo>
                  <a:lnTo>
                    <a:pt x="230" y="462"/>
                  </a:lnTo>
                  <a:lnTo>
                    <a:pt x="222" y="478"/>
                  </a:lnTo>
                  <a:lnTo>
                    <a:pt x="218" y="494"/>
                  </a:lnTo>
                  <a:lnTo>
                    <a:pt x="216" y="512"/>
                  </a:lnTo>
                  <a:lnTo>
                    <a:pt x="216" y="512"/>
                  </a:lnTo>
                  <a:lnTo>
                    <a:pt x="218" y="530"/>
                  </a:lnTo>
                  <a:lnTo>
                    <a:pt x="222" y="546"/>
                  </a:lnTo>
                  <a:lnTo>
                    <a:pt x="230" y="562"/>
                  </a:lnTo>
                  <a:lnTo>
                    <a:pt x="242" y="574"/>
                  </a:lnTo>
                  <a:lnTo>
                    <a:pt x="254" y="584"/>
                  </a:lnTo>
                  <a:lnTo>
                    <a:pt x="270" y="594"/>
                  </a:lnTo>
                  <a:lnTo>
                    <a:pt x="286" y="598"/>
                  </a:lnTo>
                  <a:lnTo>
                    <a:pt x="304" y="600"/>
                  </a:lnTo>
                  <a:lnTo>
                    <a:pt x="304" y="600"/>
                  </a:lnTo>
                  <a:lnTo>
                    <a:pt x="322" y="598"/>
                  </a:lnTo>
                  <a:lnTo>
                    <a:pt x="338" y="594"/>
                  </a:lnTo>
                  <a:lnTo>
                    <a:pt x="354" y="584"/>
                  </a:lnTo>
                  <a:lnTo>
                    <a:pt x="366" y="574"/>
                  </a:lnTo>
                  <a:lnTo>
                    <a:pt x="376" y="562"/>
                  </a:lnTo>
                  <a:lnTo>
                    <a:pt x="386" y="546"/>
                  </a:lnTo>
                  <a:lnTo>
                    <a:pt x="390" y="530"/>
                  </a:lnTo>
                  <a:lnTo>
                    <a:pt x="392" y="512"/>
                  </a:lnTo>
                  <a:lnTo>
                    <a:pt x="392" y="512"/>
                  </a:lnTo>
                  <a:lnTo>
                    <a:pt x="392" y="500"/>
                  </a:lnTo>
                  <a:lnTo>
                    <a:pt x="390" y="490"/>
                  </a:lnTo>
                  <a:lnTo>
                    <a:pt x="386" y="480"/>
                  </a:lnTo>
                  <a:lnTo>
                    <a:pt x="382" y="472"/>
                  </a:lnTo>
                  <a:lnTo>
                    <a:pt x="370" y="454"/>
                  </a:lnTo>
                  <a:lnTo>
                    <a:pt x="356" y="440"/>
                  </a:lnTo>
                  <a:lnTo>
                    <a:pt x="398" y="306"/>
                  </a:lnTo>
                  <a:lnTo>
                    <a:pt x="484" y="380"/>
                  </a:lnTo>
                  <a:lnTo>
                    <a:pt x="484" y="380"/>
                  </a:lnTo>
                  <a:lnTo>
                    <a:pt x="478" y="392"/>
                  </a:lnTo>
                  <a:lnTo>
                    <a:pt x="474" y="404"/>
                  </a:lnTo>
                  <a:lnTo>
                    <a:pt x="470" y="418"/>
                  </a:lnTo>
                  <a:lnTo>
                    <a:pt x="470" y="432"/>
                  </a:lnTo>
                  <a:lnTo>
                    <a:pt x="470" y="432"/>
                  </a:lnTo>
                  <a:lnTo>
                    <a:pt x="470" y="450"/>
                  </a:lnTo>
                  <a:lnTo>
                    <a:pt x="476" y="466"/>
                  </a:lnTo>
                  <a:lnTo>
                    <a:pt x="484" y="480"/>
                  </a:lnTo>
                  <a:lnTo>
                    <a:pt x="494" y="494"/>
                  </a:lnTo>
                  <a:lnTo>
                    <a:pt x="508" y="504"/>
                  </a:lnTo>
                  <a:lnTo>
                    <a:pt x="524" y="512"/>
                  </a:lnTo>
                  <a:lnTo>
                    <a:pt x="540" y="518"/>
                  </a:lnTo>
                  <a:lnTo>
                    <a:pt x="558" y="520"/>
                  </a:lnTo>
                  <a:lnTo>
                    <a:pt x="558" y="520"/>
                  </a:lnTo>
                  <a:lnTo>
                    <a:pt x="576" y="518"/>
                  </a:lnTo>
                  <a:lnTo>
                    <a:pt x="592" y="512"/>
                  </a:lnTo>
                  <a:lnTo>
                    <a:pt x="606" y="504"/>
                  </a:lnTo>
                  <a:lnTo>
                    <a:pt x="620" y="494"/>
                  </a:lnTo>
                  <a:lnTo>
                    <a:pt x="630" y="480"/>
                  </a:lnTo>
                  <a:lnTo>
                    <a:pt x="638" y="466"/>
                  </a:lnTo>
                  <a:lnTo>
                    <a:pt x="644" y="450"/>
                  </a:lnTo>
                  <a:lnTo>
                    <a:pt x="646" y="432"/>
                  </a:lnTo>
                  <a:lnTo>
                    <a:pt x="646" y="432"/>
                  </a:lnTo>
                  <a:lnTo>
                    <a:pt x="644" y="414"/>
                  </a:lnTo>
                  <a:lnTo>
                    <a:pt x="638" y="396"/>
                  </a:lnTo>
                  <a:lnTo>
                    <a:pt x="630" y="382"/>
                  </a:lnTo>
                  <a:lnTo>
                    <a:pt x="620" y="368"/>
                  </a:lnTo>
                  <a:lnTo>
                    <a:pt x="606" y="358"/>
                  </a:lnTo>
                  <a:lnTo>
                    <a:pt x="592" y="350"/>
                  </a:lnTo>
                  <a:lnTo>
                    <a:pt x="576" y="344"/>
                  </a:lnTo>
                  <a:lnTo>
                    <a:pt x="558" y="342"/>
                  </a:lnTo>
                  <a:lnTo>
                    <a:pt x="558" y="342"/>
                  </a:lnTo>
                  <a:lnTo>
                    <a:pt x="542" y="344"/>
                  </a:lnTo>
                  <a:lnTo>
                    <a:pt x="528" y="348"/>
                  </a:lnTo>
                  <a:lnTo>
                    <a:pt x="514" y="354"/>
                  </a:lnTo>
                  <a:lnTo>
                    <a:pt x="502" y="364"/>
                  </a:lnTo>
                  <a:lnTo>
                    <a:pt x="414" y="288"/>
                  </a:lnTo>
                  <a:lnTo>
                    <a:pt x="524" y="244"/>
                  </a:lnTo>
                  <a:close/>
                  <a:moveTo>
                    <a:pt x="596" y="128"/>
                  </a:moveTo>
                  <a:lnTo>
                    <a:pt x="596" y="128"/>
                  </a:lnTo>
                  <a:lnTo>
                    <a:pt x="608" y="130"/>
                  </a:lnTo>
                  <a:lnTo>
                    <a:pt x="620" y="134"/>
                  </a:lnTo>
                  <a:lnTo>
                    <a:pt x="632" y="140"/>
                  </a:lnTo>
                  <a:lnTo>
                    <a:pt x="640" y="148"/>
                  </a:lnTo>
                  <a:lnTo>
                    <a:pt x="648" y="156"/>
                  </a:lnTo>
                  <a:lnTo>
                    <a:pt x="654" y="168"/>
                  </a:lnTo>
                  <a:lnTo>
                    <a:pt x="658" y="180"/>
                  </a:lnTo>
                  <a:lnTo>
                    <a:pt x="660" y="192"/>
                  </a:lnTo>
                  <a:lnTo>
                    <a:pt x="660" y="192"/>
                  </a:lnTo>
                  <a:lnTo>
                    <a:pt x="658" y="206"/>
                  </a:lnTo>
                  <a:lnTo>
                    <a:pt x="654" y="218"/>
                  </a:lnTo>
                  <a:lnTo>
                    <a:pt x="648" y="228"/>
                  </a:lnTo>
                  <a:lnTo>
                    <a:pt x="640" y="238"/>
                  </a:lnTo>
                  <a:lnTo>
                    <a:pt x="632" y="246"/>
                  </a:lnTo>
                  <a:lnTo>
                    <a:pt x="620" y="252"/>
                  </a:lnTo>
                  <a:lnTo>
                    <a:pt x="608" y="256"/>
                  </a:lnTo>
                  <a:lnTo>
                    <a:pt x="596" y="258"/>
                  </a:lnTo>
                  <a:lnTo>
                    <a:pt x="596" y="258"/>
                  </a:lnTo>
                  <a:lnTo>
                    <a:pt x="582" y="256"/>
                  </a:lnTo>
                  <a:lnTo>
                    <a:pt x="570" y="252"/>
                  </a:lnTo>
                  <a:lnTo>
                    <a:pt x="560" y="246"/>
                  </a:lnTo>
                  <a:lnTo>
                    <a:pt x="550" y="238"/>
                  </a:lnTo>
                  <a:lnTo>
                    <a:pt x="542" y="228"/>
                  </a:lnTo>
                  <a:lnTo>
                    <a:pt x="536" y="218"/>
                  </a:lnTo>
                  <a:lnTo>
                    <a:pt x="532" y="206"/>
                  </a:lnTo>
                  <a:lnTo>
                    <a:pt x="530" y="192"/>
                  </a:lnTo>
                  <a:lnTo>
                    <a:pt x="530" y="192"/>
                  </a:lnTo>
                  <a:lnTo>
                    <a:pt x="532" y="180"/>
                  </a:lnTo>
                  <a:lnTo>
                    <a:pt x="536" y="168"/>
                  </a:lnTo>
                  <a:lnTo>
                    <a:pt x="542" y="156"/>
                  </a:lnTo>
                  <a:lnTo>
                    <a:pt x="550" y="148"/>
                  </a:lnTo>
                  <a:lnTo>
                    <a:pt x="560" y="140"/>
                  </a:lnTo>
                  <a:lnTo>
                    <a:pt x="570" y="134"/>
                  </a:lnTo>
                  <a:lnTo>
                    <a:pt x="582" y="130"/>
                  </a:lnTo>
                  <a:lnTo>
                    <a:pt x="596" y="128"/>
                  </a:lnTo>
                  <a:close/>
                  <a:moveTo>
                    <a:pt x="128" y="234"/>
                  </a:moveTo>
                  <a:lnTo>
                    <a:pt x="128" y="234"/>
                  </a:lnTo>
                  <a:lnTo>
                    <a:pt x="106" y="232"/>
                  </a:lnTo>
                  <a:lnTo>
                    <a:pt x="88" y="226"/>
                  </a:lnTo>
                  <a:lnTo>
                    <a:pt x="70" y="216"/>
                  </a:lnTo>
                  <a:lnTo>
                    <a:pt x="54" y="204"/>
                  </a:lnTo>
                  <a:lnTo>
                    <a:pt x="40" y="188"/>
                  </a:lnTo>
                  <a:lnTo>
                    <a:pt x="32" y="170"/>
                  </a:lnTo>
                  <a:lnTo>
                    <a:pt x="26" y="150"/>
                  </a:lnTo>
                  <a:lnTo>
                    <a:pt x="24" y="130"/>
                  </a:lnTo>
                  <a:lnTo>
                    <a:pt x="24" y="130"/>
                  </a:lnTo>
                  <a:lnTo>
                    <a:pt x="26" y="108"/>
                  </a:lnTo>
                  <a:lnTo>
                    <a:pt x="32" y="88"/>
                  </a:lnTo>
                  <a:lnTo>
                    <a:pt x="40" y="70"/>
                  </a:lnTo>
                  <a:lnTo>
                    <a:pt x="54" y="56"/>
                  </a:lnTo>
                  <a:lnTo>
                    <a:pt x="70" y="42"/>
                  </a:lnTo>
                  <a:lnTo>
                    <a:pt x="88" y="34"/>
                  </a:lnTo>
                  <a:lnTo>
                    <a:pt x="106" y="26"/>
                  </a:lnTo>
                  <a:lnTo>
                    <a:pt x="128" y="24"/>
                  </a:lnTo>
                  <a:lnTo>
                    <a:pt x="128" y="24"/>
                  </a:lnTo>
                  <a:lnTo>
                    <a:pt x="148" y="26"/>
                  </a:lnTo>
                  <a:lnTo>
                    <a:pt x="168" y="34"/>
                  </a:lnTo>
                  <a:lnTo>
                    <a:pt x="186" y="42"/>
                  </a:lnTo>
                  <a:lnTo>
                    <a:pt x="202" y="56"/>
                  </a:lnTo>
                  <a:lnTo>
                    <a:pt x="214" y="70"/>
                  </a:lnTo>
                  <a:lnTo>
                    <a:pt x="224" y="88"/>
                  </a:lnTo>
                  <a:lnTo>
                    <a:pt x="230" y="108"/>
                  </a:lnTo>
                  <a:lnTo>
                    <a:pt x="232" y="130"/>
                  </a:lnTo>
                  <a:lnTo>
                    <a:pt x="232" y="130"/>
                  </a:lnTo>
                  <a:lnTo>
                    <a:pt x="230" y="150"/>
                  </a:lnTo>
                  <a:lnTo>
                    <a:pt x="224" y="170"/>
                  </a:lnTo>
                  <a:lnTo>
                    <a:pt x="214" y="188"/>
                  </a:lnTo>
                  <a:lnTo>
                    <a:pt x="202" y="204"/>
                  </a:lnTo>
                  <a:lnTo>
                    <a:pt x="186" y="216"/>
                  </a:lnTo>
                  <a:lnTo>
                    <a:pt x="168" y="226"/>
                  </a:lnTo>
                  <a:lnTo>
                    <a:pt x="148" y="232"/>
                  </a:lnTo>
                  <a:lnTo>
                    <a:pt x="128" y="234"/>
                  </a:lnTo>
                  <a:close/>
                  <a:moveTo>
                    <a:pt x="368" y="512"/>
                  </a:moveTo>
                  <a:lnTo>
                    <a:pt x="368" y="512"/>
                  </a:lnTo>
                  <a:lnTo>
                    <a:pt x="366" y="524"/>
                  </a:lnTo>
                  <a:lnTo>
                    <a:pt x="362" y="536"/>
                  </a:lnTo>
                  <a:lnTo>
                    <a:pt x="356" y="548"/>
                  </a:lnTo>
                  <a:lnTo>
                    <a:pt x="350" y="558"/>
                  </a:lnTo>
                  <a:lnTo>
                    <a:pt x="340" y="564"/>
                  </a:lnTo>
                  <a:lnTo>
                    <a:pt x="328" y="570"/>
                  </a:lnTo>
                  <a:lnTo>
                    <a:pt x="316" y="574"/>
                  </a:lnTo>
                  <a:lnTo>
                    <a:pt x="304" y="576"/>
                  </a:lnTo>
                  <a:lnTo>
                    <a:pt x="304" y="576"/>
                  </a:lnTo>
                  <a:lnTo>
                    <a:pt x="290" y="574"/>
                  </a:lnTo>
                  <a:lnTo>
                    <a:pt x="278" y="570"/>
                  </a:lnTo>
                  <a:lnTo>
                    <a:pt x="268" y="564"/>
                  </a:lnTo>
                  <a:lnTo>
                    <a:pt x="258" y="558"/>
                  </a:lnTo>
                  <a:lnTo>
                    <a:pt x="250" y="548"/>
                  </a:lnTo>
                  <a:lnTo>
                    <a:pt x="244" y="536"/>
                  </a:lnTo>
                  <a:lnTo>
                    <a:pt x="240" y="524"/>
                  </a:lnTo>
                  <a:lnTo>
                    <a:pt x="240" y="512"/>
                  </a:lnTo>
                  <a:lnTo>
                    <a:pt x="240" y="512"/>
                  </a:lnTo>
                  <a:lnTo>
                    <a:pt x="240" y="498"/>
                  </a:lnTo>
                  <a:lnTo>
                    <a:pt x="244" y="486"/>
                  </a:lnTo>
                  <a:lnTo>
                    <a:pt x="250" y="476"/>
                  </a:lnTo>
                  <a:lnTo>
                    <a:pt x="258" y="466"/>
                  </a:lnTo>
                  <a:lnTo>
                    <a:pt x="268" y="458"/>
                  </a:lnTo>
                  <a:lnTo>
                    <a:pt x="278" y="452"/>
                  </a:lnTo>
                  <a:lnTo>
                    <a:pt x="290" y="448"/>
                  </a:lnTo>
                  <a:lnTo>
                    <a:pt x="304" y="448"/>
                  </a:lnTo>
                  <a:lnTo>
                    <a:pt x="304" y="448"/>
                  </a:lnTo>
                  <a:lnTo>
                    <a:pt x="316" y="448"/>
                  </a:lnTo>
                  <a:lnTo>
                    <a:pt x="328" y="452"/>
                  </a:lnTo>
                  <a:lnTo>
                    <a:pt x="340" y="458"/>
                  </a:lnTo>
                  <a:lnTo>
                    <a:pt x="350" y="466"/>
                  </a:lnTo>
                  <a:lnTo>
                    <a:pt x="356" y="476"/>
                  </a:lnTo>
                  <a:lnTo>
                    <a:pt x="362" y="486"/>
                  </a:lnTo>
                  <a:lnTo>
                    <a:pt x="366" y="498"/>
                  </a:lnTo>
                  <a:lnTo>
                    <a:pt x="368" y="512"/>
                  </a:lnTo>
                  <a:close/>
                  <a:moveTo>
                    <a:pt x="558" y="394"/>
                  </a:moveTo>
                  <a:lnTo>
                    <a:pt x="558" y="394"/>
                  </a:lnTo>
                  <a:lnTo>
                    <a:pt x="564" y="396"/>
                  </a:lnTo>
                  <a:lnTo>
                    <a:pt x="572" y="398"/>
                  </a:lnTo>
                  <a:lnTo>
                    <a:pt x="578" y="400"/>
                  </a:lnTo>
                  <a:lnTo>
                    <a:pt x="584" y="406"/>
                  </a:lnTo>
                  <a:lnTo>
                    <a:pt x="588" y="410"/>
                  </a:lnTo>
                  <a:lnTo>
                    <a:pt x="592" y="418"/>
                  </a:lnTo>
                  <a:lnTo>
                    <a:pt x="594" y="424"/>
                  </a:lnTo>
                  <a:lnTo>
                    <a:pt x="594" y="432"/>
                  </a:lnTo>
                  <a:lnTo>
                    <a:pt x="594" y="432"/>
                  </a:lnTo>
                  <a:lnTo>
                    <a:pt x="594" y="438"/>
                  </a:lnTo>
                  <a:lnTo>
                    <a:pt x="592" y="446"/>
                  </a:lnTo>
                  <a:lnTo>
                    <a:pt x="588" y="452"/>
                  </a:lnTo>
                  <a:lnTo>
                    <a:pt x="584" y="458"/>
                  </a:lnTo>
                  <a:lnTo>
                    <a:pt x="578" y="462"/>
                  </a:lnTo>
                  <a:lnTo>
                    <a:pt x="572" y="466"/>
                  </a:lnTo>
                  <a:lnTo>
                    <a:pt x="564" y="468"/>
                  </a:lnTo>
                  <a:lnTo>
                    <a:pt x="558" y="468"/>
                  </a:lnTo>
                  <a:lnTo>
                    <a:pt x="558" y="468"/>
                  </a:lnTo>
                  <a:lnTo>
                    <a:pt x="550" y="468"/>
                  </a:lnTo>
                  <a:lnTo>
                    <a:pt x="544" y="466"/>
                  </a:lnTo>
                  <a:lnTo>
                    <a:pt x="536" y="462"/>
                  </a:lnTo>
                  <a:lnTo>
                    <a:pt x="532" y="458"/>
                  </a:lnTo>
                  <a:lnTo>
                    <a:pt x="528" y="452"/>
                  </a:lnTo>
                  <a:lnTo>
                    <a:pt x="524" y="446"/>
                  </a:lnTo>
                  <a:lnTo>
                    <a:pt x="522" y="438"/>
                  </a:lnTo>
                  <a:lnTo>
                    <a:pt x="520" y="432"/>
                  </a:lnTo>
                  <a:lnTo>
                    <a:pt x="520" y="432"/>
                  </a:lnTo>
                  <a:lnTo>
                    <a:pt x="522" y="424"/>
                  </a:lnTo>
                  <a:lnTo>
                    <a:pt x="524" y="418"/>
                  </a:lnTo>
                  <a:lnTo>
                    <a:pt x="528" y="410"/>
                  </a:lnTo>
                  <a:lnTo>
                    <a:pt x="532" y="406"/>
                  </a:lnTo>
                  <a:lnTo>
                    <a:pt x="536" y="400"/>
                  </a:lnTo>
                  <a:lnTo>
                    <a:pt x="544" y="398"/>
                  </a:lnTo>
                  <a:lnTo>
                    <a:pt x="550" y="396"/>
                  </a:lnTo>
                  <a:lnTo>
                    <a:pt x="558" y="394"/>
                  </a:lnTo>
                  <a:close/>
                </a:path>
              </a:pathLst>
            </a:custGeom>
            <a:grpFill/>
            <a:ln w="9525">
              <a:noFill/>
              <a:round/>
              <a:headEnd/>
              <a:tailEnd/>
            </a:ln>
          </p:spPr>
          <p:txBody>
            <a:bodyPr/>
            <a:lstStyle/>
            <a:p>
              <a:pPr algn="r" defTabSz="1306307">
                <a:lnSpc>
                  <a:spcPct val="95000"/>
                </a:lnSpc>
                <a:spcAft>
                  <a:spcPct val="15000"/>
                </a:spcAft>
                <a:defRPr/>
              </a:pPr>
              <a:endParaRPr lang="en-US" sz="2600">
                <a:solidFill>
                  <a:prstClr val="black"/>
                </a:solidFill>
                <a:latin typeface="Arial" pitchFamily="34" charset="0"/>
              </a:endParaRPr>
            </a:p>
          </p:txBody>
        </p:sp>
      </p:grpSp>
      <p:sp>
        <p:nvSpPr>
          <p:cNvPr id="16" name="TextBox 7"/>
          <p:cNvSpPr txBox="1">
            <a:spLocks noChangeArrowheads="1"/>
          </p:cNvSpPr>
          <p:nvPr/>
        </p:nvSpPr>
        <p:spPr bwMode="auto">
          <a:xfrm>
            <a:off x="719783" y="2695006"/>
            <a:ext cx="1149686" cy="297010"/>
          </a:xfrm>
          <a:prstGeom prst="rect">
            <a:avLst/>
          </a:prstGeom>
          <a:noFill/>
          <a:ln w="9525">
            <a:noFill/>
            <a:miter lim="800000"/>
            <a:headEnd/>
            <a:tailEnd/>
          </a:ln>
        </p:spPr>
        <p:txBody>
          <a:bodyPr wrap="none" lIns="91446" tIns="45723" rIns="91446" bIns="45723">
            <a:spAutoFit/>
          </a:bodyPr>
          <a:lstStyle/>
          <a:p>
            <a:pPr algn="r">
              <a:lnSpc>
                <a:spcPct val="95000"/>
              </a:lnSpc>
              <a:spcAft>
                <a:spcPct val="15000"/>
              </a:spcAft>
              <a:buFont typeface="Wingdings" pitchFamily="2" charset="2"/>
              <a:buNone/>
            </a:pPr>
            <a:r>
              <a:rPr lang="en-US" sz="1400" b="1" dirty="0">
                <a:solidFill>
                  <a:schemeClr val="bg1"/>
                </a:solidFill>
                <a:latin typeface="Arial" pitchFamily="34" charset="0"/>
              </a:rPr>
              <a:t>Complexity</a:t>
            </a:r>
          </a:p>
        </p:txBody>
      </p:sp>
      <p:grpSp>
        <p:nvGrpSpPr>
          <p:cNvPr id="17" name="Group 75"/>
          <p:cNvGrpSpPr/>
          <p:nvPr/>
        </p:nvGrpSpPr>
        <p:grpSpPr>
          <a:xfrm>
            <a:off x="1011452" y="1072008"/>
            <a:ext cx="628053" cy="829106"/>
            <a:chOff x="3733800" y="3046413"/>
            <a:chExt cx="1601788" cy="2114550"/>
          </a:xfrm>
          <a:solidFill>
            <a:schemeClr val="accent2">
              <a:lumMod val="20000"/>
              <a:lumOff val="80000"/>
              <a:alpha val="53725"/>
            </a:schemeClr>
          </a:solidFill>
        </p:grpSpPr>
        <p:sp>
          <p:nvSpPr>
            <p:cNvPr id="18" name="Freeform 13"/>
            <p:cNvSpPr>
              <a:spLocks/>
            </p:cNvSpPr>
            <p:nvPr/>
          </p:nvSpPr>
          <p:spPr bwMode="auto">
            <a:xfrm>
              <a:off x="4572000" y="3275013"/>
              <a:ext cx="763588" cy="542925"/>
            </a:xfrm>
            <a:custGeom>
              <a:avLst/>
              <a:gdLst/>
              <a:ahLst/>
              <a:cxnLst>
                <a:cxn ang="0">
                  <a:pos x="125" y="166"/>
                </a:cxn>
                <a:cxn ang="0">
                  <a:pos x="125" y="166"/>
                </a:cxn>
                <a:cxn ang="0">
                  <a:pos x="157" y="166"/>
                </a:cxn>
                <a:cxn ang="0">
                  <a:pos x="190" y="175"/>
                </a:cxn>
                <a:cxn ang="0">
                  <a:pos x="218" y="189"/>
                </a:cxn>
                <a:cxn ang="0">
                  <a:pos x="245" y="208"/>
                </a:cxn>
                <a:cxn ang="0">
                  <a:pos x="268" y="231"/>
                </a:cxn>
                <a:cxn ang="0">
                  <a:pos x="287" y="254"/>
                </a:cxn>
                <a:cxn ang="0">
                  <a:pos x="305" y="286"/>
                </a:cxn>
                <a:cxn ang="0">
                  <a:pos x="315" y="319"/>
                </a:cxn>
                <a:cxn ang="0">
                  <a:pos x="315" y="319"/>
                </a:cxn>
                <a:cxn ang="0">
                  <a:pos x="319" y="328"/>
                </a:cxn>
                <a:cxn ang="0">
                  <a:pos x="328" y="337"/>
                </a:cxn>
                <a:cxn ang="0">
                  <a:pos x="338" y="342"/>
                </a:cxn>
                <a:cxn ang="0">
                  <a:pos x="347" y="342"/>
                </a:cxn>
                <a:cxn ang="0">
                  <a:pos x="444" y="342"/>
                </a:cxn>
                <a:cxn ang="0">
                  <a:pos x="444" y="342"/>
                </a:cxn>
                <a:cxn ang="0">
                  <a:pos x="458" y="342"/>
                </a:cxn>
                <a:cxn ang="0">
                  <a:pos x="472" y="332"/>
                </a:cxn>
                <a:cxn ang="0">
                  <a:pos x="476" y="319"/>
                </a:cxn>
                <a:cxn ang="0">
                  <a:pos x="481" y="305"/>
                </a:cxn>
                <a:cxn ang="0">
                  <a:pos x="481" y="305"/>
                </a:cxn>
                <a:cxn ang="0">
                  <a:pos x="476" y="272"/>
                </a:cxn>
                <a:cxn ang="0">
                  <a:pos x="467" y="240"/>
                </a:cxn>
                <a:cxn ang="0">
                  <a:pos x="453" y="212"/>
                </a:cxn>
                <a:cxn ang="0">
                  <a:pos x="439" y="185"/>
                </a:cxn>
                <a:cxn ang="0">
                  <a:pos x="421" y="157"/>
                </a:cxn>
                <a:cxn ang="0">
                  <a:pos x="402" y="134"/>
                </a:cxn>
                <a:cxn ang="0">
                  <a:pos x="361" y="87"/>
                </a:cxn>
                <a:cxn ang="0">
                  <a:pos x="310" y="50"/>
                </a:cxn>
                <a:cxn ang="0">
                  <a:pos x="282" y="37"/>
                </a:cxn>
                <a:cxn ang="0">
                  <a:pos x="250" y="23"/>
                </a:cxn>
                <a:cxn ang="0">
                  <a:pos x="222" y="13"/>
                </a:cxn>
                <a:cxn ang="0">
                  <a:pos x="190" y="4"/>
                </a:cxn>
                <a:cxn ang="0">
                  <a:pos x="157" y="0"/>
                </a:cxn>
                <a:cxn ang="0">
                  <a:pos x="125" y="0"/>
                </a:cxn>
                <a:cxn ang="0">
                  <a:pos x="125" y="0"/>
                </a:cxn>
                <a:cxn ang="0">
                  <a:pos x="93" y="0"/>
                </a:cxn>
                <a:cxn ang="0">
                  <a:pos x="60" y="4"/>
                </a:cxn>
                <a:cxn ang="0">
                  <a:pos x="0" y="23"/>
                </a:cxn>
                <a:cxn ang="0">
                  <a:pos x="0" y="208"/>
                </a:cxn>
                <a:cxn ang="0">
                  <a:pos x="0" y="208"/>
                </a:cxn>
                <a:cxn ang="0">
                  <a:pos x="28" y="189"/>
                </a:cxn>
                <a:cxn ang="0">
                  <a:pos x="56" y="175"/>
                </a:cxn>
                <a:cxn ang="0">
                  <a:pos x="88" y="166"/>
                </a:cxn>
                <a:cxn ang="0">
                  <a:pos x="125" y="166"/>
                </a:cxn>
              </a:cxnLst>
              <a:rect l="0" t="0" r="r" b="b"/>
              <a:pathLst>
                <a:path w="481" h="342">
                  <a:moveTo>
                    <a:pt x="125" y="166"/>
                  </a:moveTo>
                  <a:lnTo>
                    <a:pt x="125" y="166"/>
                  </a:lnTo>
                  <a:lnTo>
                    <a:pt x="157" y="166"/>
                  </a:lnTo>
                  <a:lnTo>
                    <a:pt x="190" y="175"/>
                  </a:lnTo>
                  <a:lnTo>
                    <a:pt x="218" y="189"/>
                  </a:lnTo>
                  <a:lnTo>
                    <a:pt x="245" y="208"/>
                  </a:lnTo>
                  <a:lnTo>
                    <a:pt x="268" y="231"/>
                  </a:lnTo>
                  <a:lnTo>
                    <a:pt x="287" y="254"/>
                  </a:lnTo>
                  <a:lnTo>
                    <a:pt x="305" y="286"/>
                  </a:lnTo>
                  <a:lnTo>
                    <a:pt x="315" y="319"/>
                  </a:lnTo>
                  <a:lnTo>
                    <a:pt x="315" y="319"/>
                  </a:lnTo>
                  <a:lnTo>
                    <a:pt x="319" y="328"/>
                  </a:lnTo>
                  <a:lnTo>
                    <a:pt x="328" y="337"/>
                  </a:lnTo>
                  <a:lnTo>
                    <a:pt x="338" y="342"/>
                  </a:lnTo>
                  <a:lnTo>
                    <a:pt x="347" y="342"/>
                  </a:lnTo>
                  <a:lnTo>
                    <a:pt x="444" y="342"/>
                  </a:lnTo>
                  <a:lnTo>
                    <a:pt x="444" y="342"/>
                  </a:lnTo>
                  <a:lnTo>
                    <a:pt x="458" y="342"/>
                  </a:lnTo>
                  <a:lnTo>
                    <a:pt x="472" y="332"/>
                  </a:lnTo>
                  <a:lnTo>
                    <a:pt x="476" y="319"/>
                  </a:lnTo>
                  <a:lnTo>
                    <a:pt x="481" y="305"/>
                  </a:lnTo>
                  <a:lnTo>
                    <a:pt x="481" y="305"/>
                  </a:lnTo>
                  <a:lnTo>
                    <a:pt x="476" y="272"/>
                  </a:lnTo>
                  <a:lnTo>
                    <a:pt x="467" y="240"/>
                  </a:lnTo>
                  <a:lnTo>
                    <a:pt x="453" y="212"/>
                  </a:lnTo>
                  <a:lnTo>
                    <a:pt x="439" y="185"/>
                  </a:lnTo>
                  <a:lnTo>
                    <a:pt x="421" y="157"/>
                  </a:lnTo>
                  <a:lnTo>
                    <a:pt x="402" y="134"/>
                  </a:lnTo>
                  <a:lnTo>
                    <a:pt x="361" y="87"/>
                  </a:lnTo>
                  <a:lnTo>
                    <a:pt x="310" y="50"/>
                  </a:lnTo>
                  <a:lnTo>
                    <a:pt x="282" y="37"/>
                  </a:lnTo>
                  <a:lnTo>
                    <a:pt x="250" y="23"/>
                  </a:lnTo>
                  <a:lnTo>
                    <a:pt x="222" y="13"/>
                  </a:lnTo>
                  <a:lnTo>
                    <a:pt x="190" y="4"/>
                  </a:lnTo>
                  <a:lnTo>
                    <a:pt x="157" y="0"/>
                  </a:lnTo>
                  <a:lnTo>
                    <a:pt x="125" y="0"/>
                  </a:lnTo>
                  <a:lnTo>
                    <a:pt x="125" y="0"/>
                  </a:lnTo>
                  <a:lnTo>
                    <a:pt x="93" y="0"/>
                  </a:lnTo>
                  <a:lnTo>
                    <a:pt x="60" y="4"/>
                  </a:lnTo>
                  <a:lnTo>
                    <a:pt x="0" y="23"/>
                  </a:lnTo>
                  <a:lnTo>
                    <a:pt x="0" y="208"/>
                  </a:lnTo>
                  <a:lnTo>
                    <a:pt x="0" y="208"/>
                  </a:lnTo>
                  <a:lnTo>
                    <a:pt x="28" y="189"/>
                  </a:lnTo>
                  <a:lnTo>
                    <a:pt x="56" y="175"/>
                  </a:lnTo>
                  <a:lnTo>
                    <a:pt x="88" y="166"/>
                  </a:lnTo>
                  <a:lnTo>
                    <a:pt x="125" y="166"/>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19" name="Freeform 15"/>
            <p:cNvSpPr>
              <a:spLocks/>
            </p:cNvSpPr>
            <p:nvPr/>
          </p:nvSpPr>
          <p:spPr bwMode="auto">
            <a:xfrm>
              <a:off x="4572000" y="4610100"/>
              <a:ext cx="763588" cy="542925"/>
            </a:xfrm>
            <a:custGeom>
              <a:avLst/>
              <a:gdLst/>
              <a:ahLst/>
              <a:cxnLst>
                <a:cxn ang="0">
                  <a:pos x="481" y="37"/>
                </a:cxn>
                <a:cxn ang="0">
                  <a:pos x="481" y="37"/>
                </a:cxn>
                <a:cxn ang="0">
                  <a:pos x="476" y="23"/>
                </a:cxn>
                <a:cxn ang="0">
                  <a:pos x="472" y="9"/>
                </a:cxn>
                <a:cxn ang="0">
                  <a:pos x="458" y="5"/>
                </a:cxn>
                <a:cxn ang="0">
                  <a:pos x="444" y="0"/>
                </a:cxn>
                <a:cxn ang="0">
                  <a:pos x="347" y="0"/>
                </a:cxn>
                <a:cxn ang="0">
                  <a:pos x="347" y="0"/>
                </a:cxn>
                <a:cxn ang="0">
                  <a:pos x="338" y="0"/>
                </a:cxn>
                <a:cxn ang="0">
                  <a:pos x="328" y="9"/>
                </a:cxn>
                <a:cxn ang="0">
                  <a:pos x="319" y="14"/>
                </a:cxn>
                <a:cxn ang="0">
                  <a:pos x="315" y="28"/>
                </a:cxn>
                <a:cxn ang="0">
                  <a:pos x="315" y="28"/>
                </a:cxn>
                <a:cxn ang="0">
                  <a:pos x="305" y="60"/>
                </a:cxn>
                <a:cxn ang="0">
                  <a:pos x="287" y="88"/>
                </a:cxn>
                <a:cxn ang="0">
                  <a:pos x="268" y="115"/>
                </a:cxn>
                <a:cxn ang="0">
                  <a:pos x="245" y="134"/>
                </a:cxn>
                <a:cxn ang="0">
                  <a:pos x="218" y="152"/>
                </a:cxn>
                <a:cxn ang="0">
                  <a:pos x="190" y="166"/>
                </a:cxn>
                <a:cxn ang="0">
                  <a:pos x="157" y="176"/>
                </a:cxn>
                <a:cxn ang="0">
                  <a:pos x="125" y="180"/>
                </a:cxn>
                <a:cxn ang="0">
                  <a:pos x="125" y="180"/>
                </a:cxn>
                <a:cxn ang="0">
                  <a:pos x="88" y="176"/>
                </a:cxn>
                <a:cxn ang="0">
                  <a:pos x="56" y="166"/>
                </a:cxn>
                <a:cxn ang="0">
                  <a:pos x="28" y="152"/>
                </a:cxn>
                <a:cxn ang="0">
                  <a:pos x="0" y="134"/>
                </a:cxn>
                <a:cxn ang="0">
                  <a:pos x="0" y="323"/>
                </a:cxn>
                <a:cxn ang="0">
                  <a:pos x="0" y="323"/>
                </a:cxn>
                <a:cxn ang="0">
                  <a:pos x="60" y="337"/>
                </a:cxn>
                <a:cxn ang="0">
                  <a:pos x="93" y="342"/>
                </a:cxn>
                <a:cxn ang="0">
                  <a:pos x="125" y="342"/>
                </a:cxn>
                <a:cxn ang="0">
                  <a:pos x="125" y="342"/>
                </a:cxn>
                <a:cxn ang="0">
                  <a:pos x="157" y="342"/>
                </a:cxn>
                <a:cxn ang="0">
                  <a:pos x="190" y="337"/>
                </a:cxn>
                <a:cxn ang="0">
                  <a:pos x="222" y="328"/>
                </a:cxn>
                <a:cxn ang="0">
                  <a:pos x="250" y="319"/>
                </a:cxn>
                <a:cxn ang="0">
                  <a:pos x="282" y="305"/>
                </a:cxn>
                <a:cxn ang="0">
                  <a:pos x="310" y="291"/>
                </a:cxn>
                <a:cxn ang="0">
                  <a:pos x="361" y="254"/>
                </a:cxn>
                <a:cxn ang="0">
                  <a:pos x="402" y="208"/>
                </a:cxn>
                <a:cxn ang="0">
                  <a:pos x="421" y="185"/>
                </a:cxn>
                <a:cxn ang="0">
                  <a:pos x="439" y="157"/>
                </a:cxn>
                <a:cxn ang="0">
                  <a:pos x="453" y="129"/>
                </a:cxn>
                <a:cxn ang="0">
                  <a:pos x="467" y="97"/>
                </a:cxn>
                <a:cxn ang="0">
                  <a:pos x="476" y="69"/>
                </a:cxn>
                <a:cxn ang="0">
                  <a:pos x="481" y="37"/>
                </a:cxn>
              </a:cxnLst>
              <a:rect l="0" t="0" r="r" b="b"/>
              <a:pathLst>
                <a:path w="481" h="342">
                  <a:moveTo>
                    <a:pt x="481" y="37"/>
                  </a:moveTo>
                  <a:lnTo>
                    <a:pt x="481" y="37"/>
                  </a:lnTo>
                  <a:lnTo>
                    <a:pt x="476" y="23"/>
                  </a:lnTo>
                  <a:lnTo>
                    <a:pt x="472" y="9"/>
                  </a:lnTo>
                  <a:lnTo>
                    <a:pt x="458" y="5"/>
                  </a:lnTo>
                  <a:lnTo>
                    <a:pt x="444" y="0"/>
                  </a:lnTo>
                  <a:lnTo>
                    <a:pt x="347" y="0"/>
                  </a:lnTo>
                  <a:lnTo>
                    <a:pt x="347" y="0"/>
                  </a:lnTo>
                  <a:lnTo>
                    <a:pt x="338" y="0"/>
                  </a:lnTo>
                  <a:lnTo>
                    <a:pt x="328" y="9"/>
                  </a:lnTo>
                  <a:lnTo>
                    <a:pt x="319" y="14"/>
                  </a:lnTo>
                  <a:lnTo>
                    <a:pt x="315" y="28"/>
                  </a:lnTo>
                  <a:lnTo>
                    <a:pt x="315" y="28"/>
                  </a:lnTo>
                  <a:lnTo>
                    <a:pt x="305" y="60"/>
                  </a:lnTo>
                  <a:lnTo>
                    <a:pt x="287" y="88"/>
                  </a:lnTo>
                  <a:lnTo>
                    <a:pt x="268" y="115"/>
                  </a:lnTo>
                  <a:lnTo>
                    <a:pt x="245" y="134"/>
                  </a:lnTo>
                  <a:lnTo>
                    <a:pt x="218" y="152"/>
                  </a:lnTo>
                  <a:lnTo>
                    <a:pt x="190" y="166"/>
                  </a:lnTo>
                  <a:lnTo>
                    <a:pt x="157" y="176"/>
                  </a:lnTo>
                  <a:lnTo>
                    <a:pt x="125" y="180"/>
                  </a:lnTo>
                  <a:lnTo>
                    <a:pt x="125" y="180"/>
                  </a:lnTo>
                  <a:lnTo>
                    <a:pt x="88" y="176"/>
                  </a:lnTo>
                  <a:lnTo>
                    <a:pt x="56" y="166"/>
                  </a:lnTo>
                  <a:lnTo>
                    <a:pt x="28" y="152"/>
                  </a:lnTo>
                  <a:lnTo>
                    <a:pt x="0" y="134"/>
                  </a:lnTo>
                  <a:lnTo>
                    <a:pt x="0" y="323"/>
                  </a:lnTo>
                  <a:lnTo>
                    <a:pt x="0" y="323"/>
                  </a:lnTo>
                  <a:lnTo>
                    <a:pt x="60" y="337"/>
                  </a:lnTo>
                  <a:lnTo>
                    <a:pt x="93" y="342"/>
                  </a:lnTo>
                  <a:lnTo>
                    <a:pt x="125" y="342"/>
                  </a:lnTo>
                  <a:lnTo>
                    <a:pt x="125" y="342"/>
                  </a:lnTo>
                  <a:lnTo>
                    <a:pt x="157" y="342"/>
                  </a:lnTo>
                  <a:lnTo>
                    <a:pt x="190" y="337"/>
                  </a:lnTo>
                  <a:lnTo>
                    <a:pt x="222" y="328"/>
                  </a:lnTo>
                  <a:lnTo>
                    <a:pt x="250" y="319"/>
                  </a:lnTo>
                  <a:lnTo>
                    <a:pt x="282" y="305"/>
                  </a:lnTo>
                  <a:lnTo>
                    <a:pt x="310" y="291"/>
                  </a:lnTo>
                  <a:lnTo>
                    <a:pt x="361" y="254"/>
                  </a:lnTo>
                  <a:lnTo>
                    <a:pt x="402" y="208"/>
                  </a:lnTo>
                  <a:lnTo>
                    <a:pt x="421" y="185"/>
                  </a:lnTo>
                  <a:lnTo>
                    <a:pt x="439" y="157"/>
                  </a:lnTo>
                  <a:lnTo>
                    <a:pt x="453" y="129"/>
                  </a:lnTo>
                  <a:lnTo>
                    <a:pt x="467" y="97"/>
                  </a:lnTo>
                  <a:lnTo>
                    <a:pt x="476" y="69"/>
                  </a:lnTo>
                  <a:lnTo>
                    <a:pt x="481" y="37"/>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20" name="Freeform 17"/>
            <p:cNvSpPr>
              <a:spLocks/>
            </p:cNvSpPr>
            <p:nvPr/>
          </p:nvSpPr>
          <p:spPr bwMode="auto">
            <a:xfrm>
              <a:off x="4572000" y="3994150"/>
              <a:ext cx="307975" cy="138113"/>
            </a:xfrm>
            <a:custGeom>
              <a:avLst/>
              <a:gdLst/>
              <a:ahLst/>
              <a:cxnLst>
                <a:cxn ang="0">
                  <a:pos x="148" y="87"/>
                </a:cxn>
                <a:cxn ang="0">
                  <a:pos x="148" y="87"/>
                </a:cxn>
                <a:cxn ang="0">
                  <a:pos x="167" y="87"/>
                </a:cxn>
                <a:cxn ang="0">
                  <a:pos x="181" y="78"/>
                </a:cxn>
                <a:cxn ang="0">
                  <a:pos x="190" y="60"/>
                </a:cxn>
                <a:cxn ang="0">
                  <a:pos x="194" y="46"/>
                </a:cxn>
                <a:cxn ang="0">
                  <a:pos x="194" y="46"/>
                </a:cxn>
                <a:cxn ang="0">
                  <a:pos x="190" y="27"/>
                </a:cxn>
                <a:cxn ang="0">
                  <a:pos x="181" y="13"/>
                </a:cxn>
                <a:cxn ang="0">
                  <a:pos x="167" y="4"/>
                </a:cxn>
                <a:cxn ang="0">
                  <a:pos x="148" y="0"/>
                </a:cxn>
                <a:cxn ang="0">
                  <a:pos x="0" y="0"/>
                </a:cxn>
                <a:cxn ang="0">
                  <a:pos x="0" y="87"/>
                </a:cxn>
                <a:cxn ang="0">
                  <a:pos x="148" y="87"/>
                </a:cxn>
              </a:cxnLst>
              <a:rect l="0" t="0" r="r" b="b"/>
              <a:pathLst>
                <a:path w="194" h="87">
                  <a:moveTo>
                    <a:pt x="148" y="87"/>
                  </a:moveTo>
                  <a:lnTo>
                    <a:pt x="148" y="87"/>
                  </a:lnTo>
                  <a:lnTo>
                    <a:pt x="167" y="87"/>
                  </a:lnTo>
                  <a:lnTo>
                    <a:pt x="181" y="78"/>
                  </a:lnTo>
                  <a:lnTo>
                    <a:pt x="190" y="60"/>
                  </a:lnTo>
                  <a:lnTo>
                    <a:pt x="194" y="46"/>
                  </a:lnTo>
                  <a:lnTo>
                    <a:pt x="194" y="46"/>
                  </a:lnTo>
                  <a:lnTo>
                    <a:pt x="190" y="27"/>
                  </a:lnTo>
                  <a:lnTo>
                    <a:pt x="181" y="13"/>
                  </a:lnTo>
                  <a:lnTo>
                    <a:pt x="167" y="4"/>
                  </a:lnTo>
                  <a:lnTo>
                    <a:pt x="148" y="0"/>
                  </a:lnTo>
                  <a:lnTo>
                    <a:pt x="0" y="0"/>
                  </a:lnTo>
                  <a:lnTo>
                    <a:pt x="0" y="87"/>
                  </a:lnTo>
                  <a:lnTo>
                    <a:pt x="148" y="87"/>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21" name="Freeform 19"/>
            <p:cNvSpPr>
              <a:spLocks/>
            </p:cNvSpPr>
            <p:nvPr/>
          </p:nvSpPr>
          <p:spPr bwMode="auto">
            <a:xfrm>
              <a:off x="4572000" y="4294188"/>
              <a:ext cx="307975" cy="147638"/>
            </a:xfrm>
            <a:custGeom>
              <a:avLst/>
              <a:gdLst/>
              <a:ahLst/>
              <a:cxnLst>
                <a:cxn ang="0">
                  <a:pos x="148" y="93"/>
                </a:cxn>
                <a:cxn ang="0">
                  <a:pos x="148" y="93"/>
                </a:cxn>
                <a:cxn ang="0">
                  <a:pos x="167" y="88"/>
                </a:cxn>
                <a:cxn ang="0">
                  <a:pos x="181" y="79"/>
                </a:cxn>
                <a:cxn ang="0">
                  <a:pos x="190" y="65"/>
                </a:cxn>
                <a:cxn ang="0">
                  <a:pos x="194" y="46"/>
                </a:cxn>
                <a:cxn ang="0">
                  <a:pos x="194" y="46"/>
                </a:cxn>
                <a:cxn ang="0">
                  <a:pos x="190" y="28"/>
                </a:cxn>
                <a:cxn ang="0">
                  <a:pos x="181" y="14"/>
                </a:cxn>
                <a:cxn ang="0">
                  <a:pos x="167" y="5"/>
                </a:cxn>
                <a:cxn ang="0">
                  <a:pos x="148" y="0"/>
                </a:cxn>
                <a:cxn ang="0">
                  <a:pos x="0" y="0"/>
                </a:cxn>
                <a:cxn ang="0">
                  <a:pos x="0" y="93"/>
                </a:cxn>
                <a:cxn ang="0">
                  <a:pos x="148" y="93"/>
                </a:cxn>
              </a:cxnLst>
              <a:rect l="0" t="0" r="r" b="b"/>
              <a:pathLst>
                <a:path w="194" h="93">
                  <a:moveTo>
                    <a:pt x="148" y="93"/>
                  </a:moveTo>
                  <a:lnTo>
                    <a:pt x="148" y="93"/>
                  </a:lnTo>
                  <a:lnTo>
                    <a:pt x="167" y="88"/>
                  </a:lnTo>
                  <a:lnTo>
                    <a:pt x="181" y="79"/>
                  </a:lnTo>
                  <a:lnTo>
                    <a:pt x="190" y="65"/>
                  </a:lnTo>
                  <a:lnTo>
                    <a:pt x="194" y="46"/>
                  </a:lnTo>
                  <a:lnTo>
                    <a:pt x="194" y="46"/>
                  </a:lnTo>
                  <a:lnTo>
                    <a:pt x="190" y="28"/>
                  </a:lnTo>
                  <a:lnTo>
                    <a:pt x="181" y="14"/>
                  </a:lnTo>
                  <a:lnTo>
                    <a:pt x="167" y="5"/>
                  </a:lnTo>
                  <a:lnTo>
                    <a:pt x="148" y="0"/>
                  </a:lnTo>
                  <a:lnTo>
                    <a:pt x="0" y="0"/>
                  </a:lnTo>
                  <a:lnTo>
                    <a:pt x="0" y="93"/>
                  </a:lnTo>
                  <a:lnTo>
                    <a:pt x="148" y="93"/>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sp>
          <p:nvSpPr>
            <p:cNvPr id="22" name="Freeform 21"/>
            <p:cNvSpPr>
              <a:spLocks noEditPoints="1"/>
            </p:cNvSpPr>
            <p:nvPr/>
          </p:nvSpPr>
          <p:spPr bwMode="auto">
            <a:xfrm>
              <a:off x="3733800" y="3046413"/>
              <a:ext cx="719138" cy="2114550"/>
            </a:xfrm>
            <a:custGeom>
              <a:avLst/>
              <a:gdLst/>
              <a:ahLst/>
              <a:cxnLst>
                <a:cxn ang="0">
                  <a:pos x="407" y="0"/>
                </a:cxn>
                <a:cxn ang="0">
                  <a:pos x="374" y="14"/>
                </a:cxn>
                <a:cxn ang="0">
                  <a:pos x="360" y="47"/>
                </a:cxn>
                <a:cxn ang="0">
                  <a:pos x="360" y="139"/>
                </a:cxn>
                <a:cxn ang="0">
                  <a:pos x="296" y="148"/>
                </a:cxn>
                <a:cxn ang="0">
                  <a:pos x="240" y="162"/>
                </a:cxn>
                <a:cxn ang="0">
                  <a:pos x="185" y="194"/>
                </a:cxn>
                <a:cxn ang="0">
                  <a:pos x="138" y="231"/>
                </a:cxn>
                <a:cxn ang="0">
                  <a:pos x="101" y="278"/>
                </a:cxn>
                <a:cxn ang="0">
                  <a:pos x="74" y="329"/>
                </a:cxn>
                <a:cxn ang="0">
                  <a:pos x="55" y="389"/>
                </a:cxn>
                <a:cxn ang="0">
                  <a:pos x="51" y="449"/>
                </a:cxn>
                <a:cxn ang="0">
                  <a:pos x="51" y="481"/>
                </a:cxn>
                <a:cxn ang="0">
                  <a:pos x="65" y="541"/>
                </a:cxn>
                <a:cxn ang="0">
                  <a:pos x="88" y="597"/>
                </a:cxn>
                <a:cxn ang="0">
                  <a:pos x="120" y="647"/>
                </a:cxn>
                <a:cxn ang="0">
                  <a:pos x="162" y="689"/>
                </a:cxn>
                <a:cxn ang="0">
                  <a:pos x="212" y="721"/>
                </a:cxn>
                <a:cxn ang="0">
                  <a:pos x="268" y="745"/>
                </a:cxn>
                <a:cxn ang="0">
                  <a:pos x="328" y="758"/>
                </a:cxn>
                <a:cxn ang="0">
                  <a:pos x="360" y="1161"/>
                </a:cxn>
                <a:cxn ang="0">
                  <a:pos x="328" y="1161"/>
                </a:cxn>
                <a:cxn ang="0">
                  <a:pos x="268" y="1137"/>
                </a:cxn>
                <a:cxn ang="0">
                  <a:pos x="217" y="1096"/>
                </a:cxn>
                <a:cxn ang="0">
                  <a:pos x="180" y="1045"/>
                </a:cxn>
                <a:cxn ang="0">
                  <a:pos x="166" y="1013"/>
                </a:cxn>
                <a:cxn ang="0">
                  <a:pos x="152" y="990"/>
                </a:cxn>
                <a:cxn ang="0">
                  <a:pos x="129" y="980"/>
                </a:cxn>
                <a:cxn ang="0">
                  <a:pos x="41" y="980"/>
                </a:cxn>
                <a:cxn ang="0">
                  <a:pos x="9" y="994"/>
                </a:cxn>
                <a:cxn ang="0">
                  <a:pos x="0" y="1022"/>
                </a:cxn>
                <a:cxn ang="0">
                  <a:pos x="0" y="1031"/>
                </a:cxn>
                <a:cxn ang="0">
                  <a:pos x="18" y="1091"/>
                </a:cxn>
                <a:cxn ang="0">
                  <a:pos x="46" y="1147"/>
                </a:cxn>
                <a:cxn ang="0">
                  <a:pos x="125" y="1244"/>
                </a:cxn>
                <a:cxn ang="0">
                  <a:pos x="236" y="1308"/>
                </a:cxn>
                <a:cxn ang="0">
                  <a:pos x="296" y="1322"/>
                </a:cxn>
                <a:cxn ang="0">
                  <a:pos x="360" y="1332"/>
                </a:cxn>
                <a:cxn ang="0">
                  <a:pos x="388" y="1327"/>
                </a:cxn>
                <a:cxn ang="0">
                  <a:pos x="393" y="1327"/>
                </a:cxn>
                <a:cxn ang="0">
                  <a:pos x="397" y="1327"/>
                </a:cxn>
                <a:cxn ang="0">
                  <a:pos x="434" y="1308"/>
                </a:cxn>
                <a:cxn ang="0">
                  <a:pos x="453" y="1267"/>
                </a:cxn>
                <a:cxn ang="0">
                  <a:pos x="453" y="47"/>
                </a:cxn>
                <a:cxn ang="0">
                  <a:pos x="439" y="14"/>
                </a:cxn>
                <a:cxn ang="0">
                  <a:pos x="407" y="0"/>
                </a:cxn>
                <a:cxn ang="0">
                  <a:pos x="217" y="449"/>
                </a:cxn>
                <a:cxn ang="0">
                  <a:pos x="231" y="393"/>
                </a:cxn>
                <a:cxn ang="0">
                  <a:pos x="259" y="352"/>
                </a:cxn>
                <a:cxn ang="0">
                  <a:pos x="305" y="319"/>
                </a:cxn>
                <a:cxn ang="0">
                  <a:pos x="360" y="310"/>
                </a:cxn>
                <a:cxn ang="0">
                  <a:pos x="360" y="592"/>
                </a:cxn>
                <a:cxn ang="0">
                  <a:pos x="305" y="583"/>
                </a:cxn>
                <a:cxn ang="0">
                  <a:pos x="259" y="550"/>
                </a:cxn>
                <a:cxn ang="0">
                  <a:pos x="231" y="504"/>
                </a:cxn>
                <a:cxn ang="0">
                  <a:pos x="217" y="449"/>
                </a:cxn>
              </a:cxnLst>
              <a:rect l="0" t="0" r="r" b="b"/>
              <a:pathLst>
                <a:path w="453" h="1332">
                  <a:moveTo>
                    <a:pt x="407" y="0"/>
                  </a:moveTo>
                  <a:lnTo>
                    <a:pt x="407" y="0"/>
                  </a:lnTo>
                  <a:lnTo>
                    <a:pt x="388" y="5"/>
                  </a:lnTo>
                  <a:lnTo>
                    <a:pt x="374" y="14"/>
                  </a:lnTo>
                  <a:lnTo>
                    <a:pt x="365" y="33"/>
                  </a:lnTo>
                  <a:lnTo>
                    <a:pt x="360" y="47"/>
                  </a:lnTo>
                  <a:lnTo>
                    <a:pt x="360" y="139"/>
                  </a:lnTo>
                  <a:lnTo>
                    <a:pt x="360" y="139"/>
                  </a:lnTo>
                  <a:lnTo>
                    <a:pt x="328" y="139"/>
                  </a:lnTo>
                  <a:lnTo>
                    <a:pt x="296" y="148"/>
                  </a:lnTo>
                  <a:lnTo>
                    <a:pt x="268" y="153"/>
                  </a:lnTo>
                  <a:lnTo>
                    <a:pt x="240" y="162"/>
                  </a:lnTo>
                  <a:lnTo>
                    <a:pt x="212" y="176"/>
                  </a:lnTo>
                  <a:lnTo>
                    <a:pt x="185" y="194"/>
                  </a:lnTo>
                  <a:lnTo>
                    <a:pt x="162" y="213"/>
                  </a:lnTo>
                  <a:lnTo>
                    <a:pt x="138" y="231"/>
                  </a:lnTo>
                  <a:lnTo>
                    <a:pt x="120" y="255"/>
                  </a:lnTo>
                  <a:lnTo>
                    <a:pt x="101" y="278"/>
                  </a:lnTo>
                  <a:lnTo>
                    <a:pt x="88" y="301"/>
                  </a:lnTo>
                  <a:lnTo>
                    <a:pt x="74" y="329"/>
                  </a:lnTo>
                  <a:lnTo>
                    <a:pt x="65" y="356"/>
                  </a:lnTo>
                  <a:lnTo>
                    <a:pt x="55" y="389"/>
                  </a:lnTo>
                  <a:lnTo>
                    <a:pt x="51" y="416"/>
                  </a:lnTo>
                  <a:lnTo>
                    <a:pt x="51" y="449"/>
                  </a:lnTo>
                  <a:lnTo>
                    <a:pt x="51" y="449"/>
                  </a:lnTo>
                  <a:lnTo>
                    <a:pt x="51" y="481"/>
                  </a:lnTo>
                  <a:lnTo>
                    <a:pt x="55" y="513"/>
                  </a:lnTo>
                  <a:lnTo>
                    <a:pt x="65" y="541"/>
                  </a:lnTo>
                  <a:lnTo>
                    <a:pt x="74" y="569"/>
                  </a:lnTo>
                  <a:lnTo>
                    <a:pt x="88" y="597"/>
                  </a:lnTo>
                  <a:lnTo>
                    <a:pt x="101" y="624"/>
                  </a:lnTo>
                  <a:lnTo>
                    <a:pt x="120" y="647"/>
                  </a:lnTo>
                  <a:lnTo>
                    <a:pt x="138" y="671"/>
                  </a:lnTo>
                  <a:lnTo>
                    <a:pt x="162" y="689"/>
                  </a:lnTo>
                  <a:lnTo>
                    <a:pt x="185" y="708"/>
                  </a:lnTo>
                  <a:lnTo>
                    <a:pt x="212" y="721"/>
                  </a:lnTo>
                  <a:lnTo>
                    <a:pt x="240" y="735"/>
                  </a:lnTo>
                  <a:lnTo>
                    <a:pt x="268" y="745"/>
                  </a:lnTo>
                  <a:lnTo>
                    <a:pt x="296" y="754"/>
                  </a:lnTo>
                  <a:lnTo>
                    <a:pt x="328" y="758"/>
                  </a:lnTo>
                  <a:lnTo>
                    <a:pt x="360" y="763"/>
                  </a:lnTo>
                  <a:lnTo>
                    <a:pt x="360" y="1161"/>
                  </a:lnTo>
                  <a:lnTo>
                    <a:pt x="360" y="1161"/>
                  </a:lnTo>
                  <a:lnTo>
                    <a:pt x="328" y="1161"/>
                  </a:lnTo>
                  <a:lnTo>
                    <a:pt x="296" y="1151"/>
                  </a:lnTo>
                  <a:lnTo>
                    <a:pt x="268" y="1137"/>
                  </a:lnTo>
                  <a:lnTo>
                    <a:pt x="240" y="1119"/>
                  </a:lnTo>
                  <a:lnTo>
                    <a:pt x="217" y="1096"/>
                  </a:lnTo>
                  <a:lnTo>
                    <a:pt x="194" y="1073"/>
                  </a:lnTo>
                  <a:lnTo>
                    <a:pt x="180" y="1045"/>
                  </a:lnTo>
                  <a:lnTo>
                    <a:pt x="166" y="1013"/>
                  </a:lnTo>
                  <a:lnTo>
                    <a:pt x="166" y="1013"/>
                  </a:lnTo>
                  <a:lnTo>
                    <a:pt x="162" y="999"/>
                  </a:lnTo>
                  <a:lnTo>
                    <a:pt x="152" y="990"/>
                  </a:lnTo>
                  <a:lnTo>
                    <a:pt x="143" y="985"/>
                  </a:lnTo>
                  <a:lnTo>
                    <a:pt x="129" y="980"/>
                  </a:lnTo>
                  <a:lnTo>
                    <a:pt x="41" y="980"/>
                  </a:lnTo>
                  <a:lnTo>
                    <a:pt x="41" y="980"/>
                  </a:lnTo>
                  <a:lnTo>
                    <a:pt x="23" y="985"/>
                  </a:lnTo>
                  <a:lnTo>
                    <a:pt x="9" y="994"/>
                  </a:lnTo>
                  <a:lnTo>
                    <a:pt x="0" y="1003"/>
                  </a:lnTo>
                  <a:lnTo>
                    <a:pt x="0" y="1022"/>
                  </a:lnTo>
                  <a:lnTo>
                    <a:pt x="0" y="1031"/>
                  </a:lnTo>
                  <a:lnTo>
                    <a:pt x="0" y="1031"/>
                  </a:lnTo>
                  <a:lnTo>
                    <a:pt x="9" y="1059"/>
                  </a:lnTo>
                  <a:lnTo>
                    <a:pt x="18" y="1091"/>
                  </a:lnTo>
                  <a:lnTo>
                    <a:pt x="28" y="1119"/>
                  </a:lnTo>
                  <a:lnTo>
                    <a:pt x="46" y="1147"/>
                  </a:lnTo>
                  <a:lnTo>
                    <a:pt x="83" y="1198"/>
                  </a:lnTo>
                  <a:lnTo>
                    <a:pt x="125" y="1244"/>
                  </a:lnTo>
                  <a:lnTo>
                    <a:pt x="180" y="1281"/>
                  </a:lnTo>
                  <a:lnTo>
                    <a:pt x="236" y="1308"/>
                  </a:lnTo>
                  <a:lnTo>
                    <a:pt x="263" y="1318"/>
                  </a:lnTo>
                  <a:lnTo>
                    <a:pt x="296" y="1322"/>
                  </a:lnTo>
                  <a:lnTo>
                    <a:pt x="328" y="1327"/>
                  </a:lnTo>
                  <a:lnTo>
                    <a:pt x="360" y="1332"/>
                  </a:lnTo>
                  <a:lnTo>
                    <a:pt x="360" y="1332"/>
                  </a:lnTo>
                  <a:lnTo>
                    <a:pt x="388" y="1327"/>
                  </a:lnTo>
                  <a:lnTo>
                    <a:pt x="388" y="1327"/>
                  </a:lnTo>
                  <a:lnTo>
                    <a:pt x="393" y="1327"/>
                  </a:lnTo>
                  <a:lnTo>
                    <a:pt x="397" y="1327"/>
                  </a:lnTo>
                  <a:lnTo>
                    <a:pt x="397" y="1327"/>
                  </a:lnTo>
                  <a:lnTo>
                    <a:pt x="416" y="1322"/>
                  </a:lnTo>
                  <a:lnTo>
                    <a:pt x="434" y="1308"/>
                  </a:lnTo>
                  <a:lnTo>
                    <a:pt x="448" y="1290"/>
                  </a:lnTo>
                  <a:lnTo>
                    <a:pt x="453" y="1267"/>
                  </a:lnTo>
                  <a:lnTo>
                    <a:pt x="453" y="47"/>
                  </a:lnTo>
                  <a:lnTo>
                    <a:pt x="453" y="47"/>
                  </a:lnTo>
                  <a:lnTo>
                    <a:pt x="448" y="33"/>
                  </a:lnTo>
                  <a:lnTo>
                    <a:pt x="439" y="14"/>
                  </a:lnTo>
                  <a:lnTo>
                    <a:pt x="425" y="5"/>
                  </a:lnTo>
                  <a:lnTo>
                    <a:pt x="407" y="0"/>
                  </a:lnTo>
                  <a:close/>
                  <a:moveTo>
                    <a:pt x="217" y="449"/>
                  </a:moveTo>
                  <a:lnTo>
                    <a:pt x="217" y="449"/>
                  </a:lnTo>
                  <a:lnTo>
                    <a:pt x="222" y="421"/>
                  </a:lnTo>
                  <a:lnTo>
                    <a:pt x="231" y="393"/>
                  </a:lnTo>
                  <a:lnTo>
                    <a:pt x="240" y="370"/>
                  </a:lnTo>
                  <a:lnTo>
                    <a:pt x="259" y="352"/>
                  </a:lnTo>
                  <a:lnTo>
                    <a:pt x="282" y="333"/>
                  </a:lnTo>
                  <a:lnTo>
                    <a:pt x="305" y="319"/>
                  </a:lnTo>
                  <a:lnTo>
                    <a:pt x="333" y="310"/>
                  </a:lnTo>
                  <a:lnTo>
                    <a:pt x="360" y="310"/>
                  </a:lnTo>
                  <a:lnTo>
                    <a:pt x="360" y="592"/>
                  </a:lnTo>
                  <a:lnTo>
                    <a:pt x="360" y="592"/>
                  </a:lnTo>
                  <a:lnTo>
                    <a:pt x="333" y="587"/>
                  </a:lnTo>
                  <a:lnTo>
                    <a:pt x="305" y="583"/>
                  </a:lnTo>
                  <a:lnTo>
                    <a:pt x="282" y="569"/>
                  </a:lnTo>
                  <a:lnTo>
                    <a:pt x="259" y="550"/>
                  </a:lnTo>
                  <a:lnTo>
                    <a:pt x="240" y="532"/>
                  </a:lnTo>
                  <a:lnTo>
                    <a:pt x="231" y="504"/>
                  </a:lnTo>
                  <a:lnTo>
                    <a:pt x="222" y="481"/>
                  </a:lnTo>
                  <a:lnTo>
                    <a:pt x="217" y="449"/>
                  </a:lnTo>
                  <a:lnTo>
                    <a:pt x="217" y="449"/>
                  </a:lnTo>
                  <a:close/>
                </a:path>
              </a:pathLst>
            </a:custGeom>
            <a:grpFill/>
            <a:ln w="9525">
              <a:noFill/>
              <a:round/>
              <a:headEnd/>
              <a:tailEnd/>
            </a:ln>
          </p:spPr>
          <p:txBody>
            <a:bodyPr/>
            <a:lstStyle/>
            <a:p>
              <a:pPr algn="r">
                <a:lnSpc>
                  <a:spcPct val="95000"/>
                </a:lnSpc>
                <a:spcAft>
                  <a:spcPct val="15000"/>
                </a:spcAft>
                <a:defRPr/>
              </a:pPr>
              <a:endParaRPr lang="en-US" kern="0">
                <a:solidFill>
                  <a:srgbClr val="000090"/>
                </a:solidFill>
                <a:ea typeface="ＭＳ Ｐゴシック" charset="0"/>
                <a:cs typeface="ＭＳ Ｐゴシック" charset="0"/>
              </a:endParaRPr>
            </a:p>
          </p:txBody>
        </p:sp>
      </p:grpSp>
      <p:sp>
        <p:nvSpPr>
          <p:cNvPr id="23" name="TextBox 5"/>
          <p:cNvSpPr txBox="1">
            <a:spLocks noChangeArrowheads="1"/>
          </p:cNvSpPr>
          <p:nvPr/>
        </p:nvSpPr>
        <p:spPr bwMode="auto">
          <a:xfrm>
            <a:off x="743889" y="1369125"/>
            <a:ext cx="1119303" cy="355488"/>
          </a:xfrm>
          <a:prstGeom prst="rect">
            <a:avLst/>
          </a:prstGeom>
          <a:noFill/>
          <a:ln w="9525">
            <a:noFill/>
            <a:miter lim="800000"/>
            <a:headEnd/>
            <a:tailEnd/>
          </a:ln>
        </p:spPr>
        <p:txBody>
          <a:bodyPr wrap="square" lIns="91446" tIns="45723" rIns="91446" bIns="45723">
            <a:spAutoFit/>
          </a:bodyPr>
          <a:lstStyle/>
          <a:p>
            <a:pPr>
              <a:lnSpc>
                <a:spcPct val="95000"/>
              </a:lnSpc>
              <a:spcAft>
                <a:spcPct val="15000"/>
              </a:spcAft>
              <a:buFont typeface="Wingdings" pitchFamily="2" charset="2"/>
              <a:buNone/>
            </a:pPr>
            <a:r>
              <a:rPr lang="en-US" sz="1800" b="1" dirty="0">
                <a:solidFill>
                  <a:schemeClr val="bg1"/>
                </a:solidFill>
                <a:latin typeface="Arial" pitchFamily="34" charset="0"/>
              </a:rPr>
              <a:t>Cost</a:t>
            </a:r>
          </a:p>
        </p:txBody>
      </p:sp>
      <p:sp>
        <p:nvSpPr>
          <p:cNvPr id="24" name="Freeform 27"/>
          <p:cNvSpPr>
            <a:spLocks noEditPoints="1"/>
          </p:cNvSpPr>
          <p:nvPr/>
        </p:nvSpPr>
        <p:spPr bwMode="auto">
          <a:xfrm>
            <a:off x="884624" y="3688405"/>
            <a:ext cx="852136" cy="852686"/>
          </a:xfrm>
          <a:custGeom>
            <a:avLst/>
            <a:gdLst/>
            <a:ahLst/>
            <a:cxnLst>
              <a:cxn ang="0">
                <a:pos x="0" y="454"/>
              </a:cxn>
              <a:cxn ang="0">
                <a:pos x="1097" y="1552"/>
              </a:cxn>
              <a:cxn ang="0">
                <a:pos x="1097" y="0"/>
              </a:cxn>
              <a:cxn ang="0">
                <a:pos x="1157" y="906"/>
              </a:cxn>
              <a:cxn ang="0">
                <a:pos x="1004" y="1141"/>
              </a:cxn>
              <a:cxn ang="0">
                <a:pos x="949" y="1202"/>
              </a:cxn>
              <a:cxn ang="0">
                <a:pos x="897" y="1237"/>
              </a:cxn>
              <a:cxn ang="0">
                <a:pos x="868" y="1248"/>
              </a:cxn>
              <a:cxn ang="0">
                <a:pos x="613" y="1250"/>
              </a:cxn>
              <a:cxn ang="0">
                <a:pos x="577" y="1246"/>
              </a:cxn>
              <a:cxn ang="0">
                <a:pos x="530" y="1229"/>
              </a:cxn>
              <a:cxn ang="0">
                <a:pos x="490" y="1199"/>
              </a:cxn>
              <a:cxn ang="0">
                <a:pos x="460" y="1158"/>
              </a:cxn>
              <a:cxn ang="0">
                <a:pos x="443" y="1111"/>
              </a:cxn>
              <a:cxn ang="0">
                <a:pos x="439" y="458"/>
              </a:cxn>
              <a:cxn ang="0">
                <a:pos x="444" y="434"/>
              </a:cxn>
              <a:cxn ang="0">
                <a:pos x="465" y="409"/>
              </a:cxn>
              <a:cxn ang="0">
                <a:pos x="497" y="400"/>
              </a:cxn>
              <a:cxn ang="0">
                <a:pos x="519" y="404"/>
              </a:cxn>
              <a:cxn ang="0">
                <a:pos x="545" y="425"/>
              </a:cxn>
              <a:cxn ang="0">
                <a:pos x="555" y="458"/>
              </a:cxn>
              <a:cxn ang="0">
                <a:pos x="587" y="365"/>
              </a:cxn>
              <a:cxn ang="0">
                <a:pos x="591" y="343"/>
              </a:cxn>
              <a:cxn ang="0">
                <a:pos x="612" y="317"/>
              </a:cxn>
              <a:cxn ang="0">
                <a:pos x="645" y="308"/>
              </a:cxn>
              <a:cxn ang="0">
                <a:pos x="667" y="311"/>
              </a:cxn>
              <a:cxn ang="0">
                <a:pos x="692" y="333"/>
              </a:cxn>
              <a:cxn ang="0">
                <a:pos x="703" y="365"/>
              </a:cxn>
              <a:cxn ang="0">
                <a:pos x="734" y="279"/>
              </a:cxn>
              <a:cxn ang="0">
                <a:pos x="739" y="257"/>
              </a:cxn>
              <a:cxn ang="0">
                <a:pos x="760" y="231"/>
              </a:cxn>
              <a:cxn ang="0">
                <a:pos x="792" y="221"/>
              </a:cxn>
              <a:cxn ang="0">
                <a:pos x="814" y="225"/>
              </a:cxn>
              <a:cxn ang="0">
                <a:pos x="840" y="246"/>
              </a:cxn>
              <a:cxn ang="0">
                <a:pos x="850" y="279"/>
              </a:cxn>
              <a:cxn ang="0">
                <a:pos x="882" y="365"/>
              </a:cxn>
              <a:cxn ang="0">
                <a:pos x="886" y="343"/>
              </a:cxn>
              <a:cxn ang="0">
                <a:pos x="907" y="317"/>
              </a:cxn>
              <a:cxn ang="0">
                <a:pos x="940" y="308"/>
              </a:cxn>
              <a:cxn ang="0">
                <a:pos x="962" y="311"/>
              </a:cxn>
              <a:cxn ang="0">
                <a:pos x="988" y="333"/>
              </a:cxn>
              <a:cxn ang="0">
                <a:pos x="998" y="365"/>
              </a:cxn>
              <a:cxn ang="0">
                <a:pos x="1139" y="703"/>
              </a:cxn>
              <a:cxn ang="0">
                <a:pos x="1154" y="690"/>
              </a:cxn>
              <a:cxn ang="0">
                <a:pos x="1183" y="681"/>
              </a:cxn>
              <a:cxn ang="0">
                <a:pos x="1213" y="685"/>
              </a:cxn>
              <a:cxn ang="0">
                <a:pos x="1234" y="699"/>
              </a:cxn>
              <a:cxn ang="0">
                <a:pos x="1250" y="732"/>
              </a:cxn>
              <a:cxn ang="0">
                <a:pos x="1247" y="769"/>
              </a:cxn>
            </a:cxnLst>
            <a:rect l="0" t="0" r="r" b="b"/>
            <a:pathLst>
              <a:path w="1551" h="1552">
                <a:moveTo>
                  <a:pt x="1097" y="0"/>
                </a:moveTo>
                <a:lnTo>
                  <a:pt x="454" y="0"/>
                </a:lnTo>
                <a:lnTo>
                  <a:pt x="0" y="454"/>
                </a:lnTo>
                <a:lnTo>
                  <a:pt x="0" y="1097"/>
                </a:lnTo>
                <a:lnTo>
                  <a:pt x="454" y="1552"/>
                </a:lnTo>
                <a:lnTo>
                  <a:pt x="1097" y="1552"/>
                </a:lnTo>
                <a:lnTo>
                  <a:pt x="1551" y="1097"/>
                </a:lnTo>
                <a:lnTo>
                  <a:pt x="1551" y="454"/>
                </a:lnTo>
                <a:lnTo>
                  <a:pt x="1097" y="0"/>
                </a:lnTo>
                <a:close/>
                <a:moveTo>
                  <a:pt x="1247" y="769"/>
                </a:moveTo>
                <a:lnTo>
                  <a:pt x="1247" y="769"/>
                </a:lnTo>
                <a:lnTo>
                  <a:pt x="1157" y="906"/>
                </a:lnTo>
                <a:lnTo>
                  <a:pt x="1078" y="1028"/>
                </a:lnTo>
                <a:lnTo>
                  <a:pt x="1004" y="1141"/>
                </a:lnTo>
                <a:lnTo>
                  <a:pt x="1004" y="1141"/>
                </a:lnTo>
                <a:lnTo>
                  <a:pt x="986" y="1163"/>
                </a:lnTo>
                <a:lnTo>
                  <a:pt x="969" y="1184"/>
                </a:lnTo>
                <a:lnTo>
                  <a:pt x="949" y="1202"/>
                </a:lnTo>
                <a:lnTo>
                  <a:pt x="928" y="1219"/>
                </a:lnTo>
                <a:lnTo>
                  <a:pt x="907" y="1231"/>
                </a:lnTo>
                <a:lnTo>
                  <a:pt x="897" y="1237"/>
                </a:lnTo>
                <a:lnTo>
                  <a:pt x="888" y="1241"/>
                </a:lnTo>
                <a:lnTo>
                  <a:pt x="877" y="1245"/>
                </a:lnTo>
                <a:lnTo>
                  <a:pt x="868" y="1248"/>
                </a:lnTo>
                <a:lnTo>
                  <a:pt x="859" y="1249"/>
                </a:lnTo>
                <a:lnTo>
                  <a:pt x="849" y="1250"/>
                </a:lnTo>
                <a:lnTo>
                  <a:pt x="613" y="1250"/>
                </a:lnTo>
                <a:lnTo>
                  <a:pt x="613" y="1250"/>
                </a:lnTo>
                <a:lnTo>
                  <a:pt x="595" y="1249"/>
                </a:lnTo>
                <a:lnTo>
                  <a:pt x="577" y="1246"/>
                </a:lnTo>
                <a:lnTo>
                  <a:pt x="561" y="1242"/>
                </a:lnTo>
                <a:lnTo>
                  <a:pt x="545" y="1236"/>
                </a:lnTo>
                <a:lnTo>
                  <a:pt x="530" y="1229"/>
                </a:lnTo>
                <a:lnTo>
                  <a:pt x="516" y="1220"/>
                </a:lnTo>
                <a:lnTo>
                  <a:pt x="502" y="1210"/>
                </a:lnTo>
                <a:lnTo>
                  <a:pt x="490" y="1199"/>
                </a:lnTo>
                <a:lnTo>
                  <a:pt x="479" y="1186"/>
                </a:lnTo>
                <a:lnTo>
                  <a:pt x="469" y="1173"/>
                </a:lnTo>
                <a:lnTo>
                  <a:pt x="460" y="1158"/>
                </a:lnTo>
                <a:lnTo>
                  <a:pt x="453" y="1143"/>
                </a:lnTo>
                <a:lnTo>
                  <a:pt x="447" y="1128"/>
                </a:lnTo>
                <a:lnTo>
                  <a:pt x="443" y="1111"/>
                </a:lnTo>
                <a:lnTo>
                  <a:pt x="440" y="1093"/>
                </a:lnTo>
                <a:lnTo>
                  <a:pt x="439" y="1076"/>
                </a:lnTo>
                <a:lnTo>
                  <a:pt x="439" y="458"/>
                </a:lnTo>
                <a:lnTo>
                  <a:pt x="439" y="458"/>
                </a:lnTo>
                <a:lnTo>
                  <a:pt x="440" y="446"/>
                </a:lnTo>
                <a:lnTo>
                  <a:pt x="444" y="434"/>
                </a:lnTo>
                <a:lnTo>
                  <a:pt x="448" y="425"/>
                </a:lnTo>
                <a:lnTo>
                  <a:pt x="457" y="417"/>
                </a:lnTo>
                <a:lnTo>
                  <a:pt x="465" y="409"/>
                </a:lnTo>
                <a:lnTo>
                  <a:pt x="474" y="404"/>
                </a:lnTo>
                <a:lnTo>
                  <a:pt x="486" y="401"/>
                </a:lnTo>
                <a:lnTo>
                  <a:pt x="497" y="400"/>
                </a:lnTo>
                <a:lnTo>
                  <a:pt x="497" y="400"/>
                </a:lnTo>
                <a:lnTo>
                  <a:pt x="509" y="401"/>
                </a:lnTo>
                <a:lnTo>
                  <a:pt x="519" y="404"/>
                </a:lnTo>
                <a:lnTo>
                  <a:pt x="530" y="409"/>
                </a:lnTo>
                <a:lnTo>
                  <a:pt x="538" y="417"/>
                </a:lnTo>
                <a:lnTo>
                  <a:pt x="545" y="425"/>
                </a:lnTo>
                <a:lnTo>
                  <a:pt x="551" y="434"/>
                </a:lnTo>
                <a:lnTo>
                  <a:pt x="554" y="446"/>
                </a:lnTo>
                <a:lnTo>
                  <a:pt x="555" y="458"/>
                </a:lnTo>
                <a:lnTo>
                  <a:pt x="555" y="779"/>
                </a:lnTo>
                <a:lnTo>
                  <a:pt x="587" y="760"/>
                </a:lnTo>
                <a:lnTo>
                  <a:pt x="587" y="365"/>
                </a:lnTo>
                <a:lnTo>
                  <a:pt x="587" y="365"/>
                </a:lnTo>
                <a:lnTo>
                  <a:pt x="588" y="353"/>
                </a:lnTo>
                <a:lnTo>
                  <a:pt x="591" y="343"/>
                </a:lnTo>
                <a:lnTo>
                  <a:pt x="597" y="333"/>
                </a:lnTo>
                <a:lnTo>
                  <a:pt x="604" y="324"/>
                </a:lnTo>
                <a:lnTo>
                  <a:pt x="612" y="317"/>
                </a:lnTo>
                <a:lnTo>
                  <a:pt x="622" y="311"/>
                </a:lnTo>
                <a:lnTo>
                  <a:pt x="633" y="309"/>
                </a:lnTo>
                <a:lnTo>
                  <a:pt x="645" y="308"/>
                </a:lnTo>
                <a:lnTo>
                  <a:pt x="645" y="308"/>
                </a:lnTo>
                <a:lnTo>
                  <a:pt x="656" y="309"/>
                </a:lnTo>
                <a:lnTo>
                  <a:pt x="667" y="311"/>
                </a:lnTo>
                <a:lnTo>
                  <a:pt x="677" y="317"/>
                </a:lnTo>
                <a:lnTo>
                  <a:pt x="685" y="324"/>
                </a:lnTo>
                <a:lnTo>
                  <a:pt x="692" y="333"/>
                </a:lnTo>
                <a:lnTo>
                  <a:pt x="698" y="343"/>
                </a:lnTo>
                <a:lnTo>
                  <a:pt x="702" y="353"/>
                </a:lnTo>
                <a:lnTo>
                  <a:pt x="703" y="365"/>
                </a:lnTo>
                <a:lnTo>
                  <a:pt x="703" y="685"/>
                </a:lnTo>
                <a:lnTo>
                  <a:pt x="734" y="666"/>
                </a:lnTo>
                <a:lnTo>
                  <a:pt x="734" y="279"/>
                </a:lnTo>
                <a:lnTo>
                  <a:pt x="734" y="279"/>
                </a:lnTo>
                <a:lnTo>
                  <a:pt x="735" y="267"/>
                </a:lnTo>
                <a:lnTo>
                  <a:pt x="739" y="257"/>
                </a:lnTo>
                <a:lnTo>
                  <a:pt x="745" y="246"/>
                </a:lnTo>
                <a:lnTo>
                  <a:pt x="752" y="238"/>
                </a:lnTo>
                <a:lnTo>
                  <a:pt x="760" y="231"/>
                </a:lnTo>
                <a:lnTo>
                  <a:pt x="770" y="225"/>
                </a:lnTo>
                <a:lnTo>
                  <a:pt x="781" y="222"/>
                </a:lnTo>
                <a:lnTo>
                  <a:pt x="792" y="221"/>
                </a:lnTo>
                <a:lnTo>
                  <a:pt x="792" y="221"/>
                </a:lnTo>
                <a:lnTo>
                  <a:pt x="804" y="222"/>
                </a:lnTo>
                <a:lnTo>
                  <a:pt x="814" y="225"/>
                </a:lnTo>
                <a:lnTo>
                  <a:pt x="825" y="231"/>
                </a:lnTo>
                <a:lnTo>
                  <a:pt x="833" y="238"/>
                </a:lnTo>
                <a:lnTo>
                  <a:pt x="840" y="246"/>
                </a:lnTo>
                <a:lnTo>
                  <a:pt x="846" y="257"/>
                </a:lnTo>
                <a:lnTo>
                  <a:pt x="849" y="267"/>
                </a:lnTo>
                <a:lnTo>
                  <a:pt x="850" y="279"/>
                </a:lnTo>
                <a:lnTo>
                  <a:pt x="850" y="640"/>
                </a:lnTo>
                <a:lnTo>
                  <a:pt x="882" y="660"/>
                </a:lnTo>
                <a:lnTo>
                  <a:pt x="882" y="365"/>
                </a:lnTo>
                <a:lnTo>
                  <a:pt x="882" y="365"/>
                </a:lnTo>
                <a:lnTo>
                  <a:pt x="883" y="353"/>
                </a:lnTo>
                <a:lnTo>
                  <a:pt x="886" y="343"/>
                </a:lnTo>
                <a:lnTo>
                  <a:pt x="892" y="333"/>
                </a:lnTo>
                <a:lnTo>
                  <a:pt x="899" y="324"/>
                </a:lnTo>
                <a:lnTo>
                  <a:pt x="907" y="317"/>
                </a:lnTo>
                <a:lnTo>
                  <a:pt x="918" y="311"/>
                </a:lnTo>
                <a:lnTo>
                  <a:pt x="928" y="309"/>
                </a:lnTo>
                <a:lnTo>
                  <a:pt x="940" y="308"/>
                </a:lnTo>
                <a:lnTo>
                  <a:pt x="940" y="308"/>
                </a:lnTo>
                <a:lnTo>
                  <a:pt x="952" y="309"/>
                </a:lnTo>
                <a:lnTo>
                  <a:pt x="962" y="311"/>
                </a:lnTo>
                <a:lnTo>
                  <a:pt x="972" y="317"/>
                </a:lnTo>
                <a:lnTo>
                  <a:pt x="981" y="324"/>
                </a:lnTo>
                <a:lnTo>
                  <a:pt x="988" y="333"/>
                </a:lnTo>
                <a:lnTo>
                  <a:pt x="993" y="343"/>
                </a:lnTo>
                <a:lnTo>
                  <a:pt x="997" y="353"/>
                </a:lnTo>
                <a:lnTo>
                  <a:pt x="998" y="365"/>
                </a:lnTo>
                <a:lnTo>
                  <a:pt x="998" y="872"/>
                </a:lnTo>
                <a:lnTo>
                  <a:pt x="998" y="872"/>
                </a:lnTo>
                <a:lnTo>
                  <a:pt x="1139" y="703"/>
                </a:lnTo>
                <a:lnTo>
                  <a:pt x="1139" y="703"/>
                </a:lnTo>
                <a:lnTo>
                  <a:pt x="1146" y="696"/>
                </a:lnTo>
                <a:lnTo>
                  <a:pt x="1154" y="690"/>
                </a:lnTo>
                <a:lnTo>
                  <a:pt x="1163" y="685"/>
                </a:lnTo>
                <a:lnTo>
                  <a:pt x="1172" y="682"/>
                </a:lnTo>
                <a:lnTo>
                  <a:pt x="1183" y="681"/>
                </a:lnTo>
                <a:lnTo>
                  <a:pt x="1192" y="681"/>
                </a:lnTo>
                <a:lnTo>
                  <a:pt x="1202" y="682"/>
                </a:lnTo>
                <a:lnTo>
                  <a:pt x="1213" y="685"/>
                </a:lnTo>
                <a:lnTo>
                  <a:pt x="1213" y="685"/>
                </a:lnTo>
                <a:lnTo>
                  <a:pt x="1223" y="691"/>
                </a:lnTo>
                <a:lnTo>
                  <a:pt x="1234" y="699"/>
                </a:lnTo>
                <a:lnTo>
                  <a:pt x="1241" y="710"/>
                </a:lnTo>
                <a:lnTo>
                  <a:pt x="1247" y="720"/>
                </a:lnTo>
                <a:lnTo>
                  <a:pt x="1250" y="732"/>
                </a:lnTo>
                <a:lnTo>
                  <a:pt x="1251" y="745"/>
                </a:lnTo>
                <a:lnTo>
                  <a:pt x="1250" y="757"/>
                </a:lnTo>
                <a:lnTo>
                  <a:pt x="1247" y="769"/>
                </a:lnTo>
                <a:lnTo>
                  <a:pt x="1247" y="769"/>
                </a:lnTo>
                <a:close/>
              </a:path>
            </a:pathLst>
          </a:custGeom>
          <a:solidFill>
            <a:srgbClr val="FFFFFF">
              <a:alpha val="38824"/>
            </a:srgbClr>
          </a:solidFill>
          <a:ln w="9525">
            <a:noFill/>
            <a:round/>
            <a:headEnd/>
            <a:tailEnd/>
          </a:ln>
        </p:spPr>
        <p:txBody>
          <a:bodyPr vert="horz" wrap="square" lIns="91446" tIns="45723" rIns="91446" bIns="45723" numCol="1" anchor="t" anchorCtr="0" compatLnSpc="1">
            <a:prstTxWarp prst="textNoShape">
              <a:avLst/>
            </a:prstTxWarp>
          </a:bodyPr>
          <a:lstStyle/>
          <a:p>
            <a:pPr algn="r">
              <a:lnSpc>
                <a:spcPct val="95000"/>
              </a:lnSpc>
              <a:spcAft>
                <a:spcPct val="15000"/>
              </a:spcAft>
            </a:pPr>
            <a:endParaRPr lang="en-US" sz="700" dirty="0">
              <a:solidFill>
                <a:prstClr val="black"/>
              </a:solidFill>
              <a:latin typeface="Arial" pitchFamily="34" charset="0"/>
            </a:endParaRPr>
          </a:p>
        </p:txBody>
      </p:sp>
      <p:sp>
        <p:nvSpPr>
          <p:cNvPr id="25" name="TextBox 9"/>
          <p:cNvSpPr txBox="1">
            <a:spLocks noChangeArrowheads="1"/>
          </p:cNvSpPr>
          <p:nvPr/>
        </p:nvSpPr>
        <p:spPr bwMode="auto">
          <a:xfrm>
            <a:off x="690022" y="3975166"/>
            <a:ext cx="1156374" cy="302480"/>
          </a:xfrm>
          <a:prstGeom prst="rect">
            <a:avLst/>
          </a:prstGeom>
          <a:noFill/>
          <a:ln w="9525">
            <a:noFill/>
            <a:miter lim="800000"/>
            <a:headEnd/>
            <a:tailEnd/>
          </a:ln>
        </p:spPr>
        <p:txBody>
          <a:bodyPr wrap="none" lIns="91446" tIns="45723" rIns="91446" bIns="45723">
            <a:spAutoFit/>
          </a:bodyPr>
          <a:lstStyle/>
          <a:p>
            <a:pPr algn="r">
              <a:lnSpc>
                <a:spcPct val="95000"/>
              </a:lnSpc>
              <a:spcAft>
                <a:spcPct val="15000"/>
              </a:spcAft>
              <a:buFont typeface="Wingdings" pitchFamily="2" charset="2"/>
              <a:buNone/>
            </a:pPr>
            <a:r>
              <a:rPr lang="en-US" sz="1400" b="1" dirty="0">
                <a:solidFill>
                  <a:schemeClr val="bg1"/>
                </a:solidFill>
                <a:latin typeface="Arial" pitchFamily="34" charset="0"/>
              </a:rPr>
              <a:t>Inflexibility</a:t>
            </a:r>
          </a:p>
        </p:txBody>
      </p:sp>
    </p:spTree>
    <p:extLst>
      <p:ext uri="{BB962C8B-B14F-4D97-AF65-F5344CB8AC3E}">
        <p14:creationId xmlns:p14="http://schemas.microsoft.com/office/powerpoint/2010/main" val="34006942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Replace DAS in Scale Out Database Deployments</a:t>
            </a:r>
          </a:p>
        </p:txBody>
      </p:sp>
      <p:sp>
        <p:nvSpPr>
          <p:cNvPr id="272" name="Content Placeholder 2"/>
          <p:cNvSpPr>
            <a:spLocks noGrp="1"/>
          </p:cNvSpPr>
          <p:nvPr>
            <p:ph idx="1"/>
          </p:nvPr>
        </p:nvSpPr>
        <p:spPr>
          <a:xfrm>
            <a:off x="4508504" y="923361"/>
            <a:ext cx="4477570" cy="3354678"/>
          </a:xfrm>
        </p:spPr>
        <p:txBody>
          <a:bodyPr>
            <a:noAutofit/>
          </a:bodyPr>
          <a:lstStyle/>
          <a:p>
            <a:pPr>
              <a:buFont typeface="Wingdings" panose="05000000000000000000" pitchFamily="2" charset="2"/>
              <a:buChar char="ü"/>
            </a:pPr>
            <a:r>
              <a:rPr lang="en-US" sz="1600" dirty="0">
                <a:solidFill>
                  <a:schemeClr val="bg1"/>
                </a:solidFill>
              </a:rPr>
              <a:t>Reduce per-rack costs up to 72%</a:t>
            </a:r>
          </a:p>
          <a:p>
            <a:pPr>
              <a:buFont typeface="Wingdings" panose="05000000000000000000" pitchFamily="2" charset="2"/>
              <a:buChar char="ü"/>
            </a:pPr>
            <a:r>
              <a:rPr lang="en-US" sz="1600" dirty="0">
                <a:solidFill>
                  <a:schemeClr val="bg1"/>
                </a:solidFill>
              </a:rPr>
              <a:t>Improve Storage Utilization 2X+</a:t>
            </a:r>
          </a:p>
          <a:p>
            <a:pPr lvl="1"/>
            <a:r>
              <a:rPr lang="en-US" sz="1200" dirty="0">
                <a:solidFill>
                  <a:schemeClr val="bg1"/>
                </a:solidFill>
              </a:rPr>
              <a:t>Free up stranded capacity residing on DAS</a:t>
            </a:r>
          </a:p>
          <a:p>
            <a:pPr>
              <a:buFont typeface="Wingdings" panose="05000000000000000000" pitchFamily="2" charset="2"/>
              <a:buChar char="ü"/>
            </a:pPr>
            <a:r>
              <a:rPr lang="en-US" sz="1600" dirty="0">
                <a:solidFill>
                  <a:schemeClr val="bg1"/>
                </a:solidFill>
              </a:rPr>
              <a:t>Management Flexibility</a:t>
            </a:r>
          </a:p>
          <a:p>
            <a:pPr lvl="1"/>
            <a:r>
              <a:rPr lang="en-US" sz="1200" dirty="0">
                <a:solidFill>
                  <a:schemeClr val="bg1"/>
                </a:solidFill>
              </a:rPr>
              <a:t>Less raw storage deployed lowers IT Admin Costs</a:t>
            </a:r>
          </a:p>
          <a:p>
            <a:pPr lvl="1"/>
            <a:r>
              <a:rPr lang="en-US" sz="1200" dirty="0">
                <a:solidFill>
                  <a:schemeClr val="bg1"/>
                </a:solidFill>
              </a:rPr>
              <a:t>Move data sets from one server to another without copying</a:t>
            </a:r>
            <a:endParaRPr lang="en-US" sz="1400" dirty="0">
              <a:solidFill>
                <a:schemeClr val="bg1"/>
              </a:solidFill>
            </a:endParaRPr>
          </a:p>
          <a:p>
            <a:pPr>
              <a:buFont typeface="Wingdings" panose="05000000000000000000" pitchFamily="2" charset="2"/>
              <a:buChar char="ü"/>
            </a:pPr>
            <a:r>
              <a:rPr lang="en-US" sz="1600" dirty="0">
                <a:solidFill>
                  <a:schemeClr val="bg1"/>
                </a:solidFill>
              </a:rPr>
              <a:t>Reduce Infrastructure</a:t>
            </a:r>
          </a:p>
          <a:p>
            <a:pPr lvl="1"/>
            <a:r>
              <a:rPr lang="en-US" sz="1200" dirty="0">
                <a:solidFill>
                  <a:schemeClr val="bg1"/>
                </a:solidFill>
              </a:rPr>
              <a:t>Less Servers required, or consolidate more DB instances per server</a:t>
            </a:r>
          </a:p>
          <a:p>
            <a:pPr lvl="1"/>
            <a:r>
              <a:rPr lang="en-US" sz="1200" dirty="0">
                <a:solidFill>
                  <a:schemeClr val="bg1"/>
                </a:solidFill>
              </a:rPr>
              <a:t>Eliminate DAS SSDs</a:t>
            </a:r>
          </a:p>
          <a:p>
            <a:pPr lvl="1"/>
            <a:r>
              <a:rPr lang="en-US" sz="1200" dirty="0">
                <a:solidFill>
                  <a:schemeClr val="bg1"/>
                </a:solidFill>
              </a:rPr>
              <a:t>Leverage Full-Performance, Space-Efficient Copies</a:t>
            </a:r>
          </a:p>
          <a:p>
            <a:pPr>
              <a:buFont typeface="Wingdings" panose="05000000000000000000" pitchFamily="2" charset="2"/>
              <a:buChar char="ü"/>
            </a:pPr>
            <a:r>
              <a:rPr lang="en-US" sz="1800" dirty="0">
                <a:solidFill>
                  <a:schemeClr val="bg1"/>
                </a:solidFill>
              </a:rPr>
              <a:t>Rack-Level Failover</a:t>
            </a:r>
          </a:p>
          <a:p>
            <a:pPr lvl="1"/>
            <a:endParaRPr lang="en-US" sz="1200" dirty="0">
              <a:solidFill>
                <a:schemeClr val="bg1"/>
              </a:solidFill>
            </a:endParaRP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58</a:t>
            </a:fld>
            <a:endParaRPr lang="en-US" dirty="0"/>
          </a:p>
        </p:txBody>
      </p:sp>
      <p:pic>
        <p:nvPicPr>
          <p:cNvPr id="49" name="Picture 48" descr="MySQ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12" y="991261"/>
            <a:ext cx="1303404" cy="608985"/>
          </a:xfrm>
          <a:prstGeom prst="rect">
            <a:avLst/>
          </a:prstGeom>
          <a:noFill/>
          <a:extLst>
            <a:ext uri="{909E8E84-426E-40dd-AFC4-6F175D3DCCD1}">
              <a14:hiddenFill xmlns:a14="http://schemas.microsoft.com/office/drawing/2010/main" xmlns="">
                <a:solidFill>
                  <a:srgbClr val="FFFFFF"/>
                </a:solidFill>
              </a14:hiddenFill>
            </a:ext>
          </a:extLst>
        </p:spPr>
      </p:pic>
      <p:pic>
        <p:nvPicPr>
          <p:cNvPr id="50" name="Picture 16" descr="http://4.bp.blogspot.com/-mLDaLEWcaSA/T7gG2Ey6ouI/AAAAAAAAA5s/dADyM9dNhU8/s320/2456152_3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763875"/>
            <a:ext cx="851018" cy="967573"/>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51"/>
          <p:cNvPicPr>
            <a:picLocks noChangeAspect="1"/>
          </p:cNvPicPr>
          <p:nvPr/>
        </p:nvPicPr>
        <p:blipFill>
          <a:blip r:embed="rId5"/>
          <a:stretch>
            <a:fillRect/>
          </a:stretch>
        </p:blipFill>
        <p:spPr>
          <a:xfrm>
            <a:off x="1004580" y="1869099"/>
            <a:ext cx="1192499" cy="440870"/>
          </a:xfrm>
          <a:prstGeom prst="rect">
            <a:avLst/>
          </a:prstGeom>
        </p:spPr>
      </p:pic>
      <p:pic>
        <p:nvPicPr>
          <p:cNvPr id="73" name="Picture 2" descr="http://s3.amazonaws.com/info-mongodb-com/_com_assets/media/mongodb-logo-rgb.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228" y="3900873"/>
            <a:ext cx="1330933" cy="50818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upload.wikimedia.org/wikipedia/commons/thumb/5/5e/Cassandra_logo.svg/2000px-Cassandra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16759" y="2411470"/>
            <a:ext cx="1160640" cy="778209"/>
          </a:xfrm>
          <a:prstGeom prst="rect">
            <a:avLst/>
          </a:prstGeom>
          <a:noFill/>
          <a:extLst>
            <a:ext uri="{909E8E84-426E-40DD-AFC4-6F175D3DCCD1}">
              <a14:hiddenFill xmlns:a14="http://schemas.microsoft.com/office/drawing/2010/main">
                <a:solidFill>
                  <a:srgbClr val="FFFFFF"/>
                </a:solidFill>
              </a14:hiddenFill>
            </a:ext>
          </a:extLst>
        </p:spPr>
      </p:pic>
      <p:grpSp>
        <p:nvGrpSpPr>
          <p:cNvPr id="149" name="Group 148"/>
          <p:cNvGrpSpPr/>
          <p:nvPr/>
        </p:nvGrpSpPr>
        <p:grpSpPr>
          <a:xfrm>
            <a:off x="3195371" y="1528670"/>
            <a:ext cx="1016391" cy="3024280"/>
            <a:chOff x="3779078" y="2191573"/>
            <a:chExt cx="916488" cy="2470413"/>
          </a:xfrm>
        </p:grpSpPr>
        <p:pic>
          <p:nvPicPr>
            <p:cNvPr id="189" name="Picture 188"/>
            <p:cNvPicPr>
              <a:picLocks noChangeAspect="1"/>
            </p:cNvPicPr>
            <p:nvPr/>
          </p:nvPicPr>
          <p:blipFill>
            <a:blip r:embed="rId8"/>
            <a:stretch>
              <a:fillRect/>
            </a:stretch>
          </p:blipFill>
          <p:spPr>
            <a:xfrm flipV="1">
              <a:off x="3780283" y="2313602"/>
              <a:ext cx="914400" cy="122852"/>
            </a:xfrm>
            <a:prstGeom prst="rect">
              <a:avLst/>
            </a:prstGeom>
          </p:spPr>
        </p:pic>
        <p:pic>
          <p:nvPicPr>
            <p:cNvPr id="210" name="Picture 209"/>
            <p:cNvPicPr>
              <a:picLocks noChangeAspect="1"/>
            </p:cNvPicPr>
            <p:nvPr/>
          </p:nvPicPr>
          <p:blipFill>
            <a:blip r:embed="rId8"/>
            <a:stretch>
              <a:fillRect/>
            </a:stretch>
          </p:blipFill>
          <p:spPr>
            <a:xfrm flipV="1">
              <a:off x="3780283" y="2436454"/>
              <a:ext cx="914400" cy="122852"/>
            </a:xfrm>
            <a:prstGeom prst="rect">
              <a:avLst/>
            </a:prstGeom>
          </p:spPr>
        </p:pic>
        <p:pic>
          <p:nvPicPr>
            <p:cNvPr id="211" name="Picture 210"/>
            <p:cNvPicPr>
              <a:picLocks noChangeAspect="1"/>
            </p:cNvPicPr>
            <p:nvPr/>
          </p:nvPicPr>
          <p:blipFill>
            <a:blip r:embed="rId8"/>
            <a:stretch>
              <a:fillRect/>
            </a:stretch>
          </p:blipFill>
          <p:spPr>
            <a:xfrm flipV="1">
              <a:off x="3780283" y="2559306"/>
              <a:ext cx="914400" cy="122852"/>
            </a:xfrm>
            <a:prstGeom prst="rect">
              <a:avLst/>
            </a:prstGeom>
          </p:spPr>
        </p:pic>
        <p:pic>
          <p:nvPicPr>
            <p:cNvPr id="212" name="Picture 211"/>
            <p:cNvPicPr>
              <a:picLocks noChangeAspect="1"/>
            </p:cNvPicPr>
            <p:nvPr/>
          </p:nvPicPr>
          <p:blipFill>
            <a:blip r:embed="rId8"/>
            <a:stretch>
              <a:fillRect/>
            </a:stretch>
          </p:blipFill>
          <p:spPr>
            <a:xfrm flipV="1">
              <a:off x="3780283" y="2682158"/>
              <a:ext cx="914400" cy="122852"/>
            </a:xfrm>
            <a:prstGeom prst="rect">
              <a:avLst/>
            </a:prstGeom>
          </p:spPr>
        </p:pic>
        <p:pic>
          <p:nvPicPr>
            <p:cNvPr id="213" name="Picture 212"/>
            <p:cNvPicPr>
              <a:picLocks noChangeAspect="1"/>
            </p:cNvPicPr>
            <p:nvPr/>
          </p:nvPicPr>
          <p:blipFill>
            <a:blip r:embed="rId8"/>
            <a:stretch>
              <a:fillRect/>
            </a:stretch>
          </p:blipFill>
          <p:spPr>
            <a:xfrm flipV="1">
              <a:off x="3780283" y="2805010"/>
              <a:ext cx="914400" cy="122852"/>
            </a:xfrm>
            <a:prstGeom prst="rect">
              <a:avLst/>
            </a:prstGeom>
          </p:spPr>
        </p:pic>
        <p:pic>
          <p:nvPicPr>
            <p:cNvPr id="214" name="Picture 213"/>
            <p:cNvPicPr>
              <a:picLocks noChangeAspect="1"/>
            </p:cNvPicPr>
            <p:nvPr/>
          </p:nvPicPr>
          <p:blipFill>
            <a:blip r:embed="rId8"/>
            <a:stretch>
              <a:fillRect/>
            </a:stretch>
          </p:blipFill>
          <p:spPr>
            <a:xfrm flipV="1">
              <a:off x="3780283" y="2927862"/>
              <a:ext cx="914400" cy="122852"/>
            </a:xfrm>
            <a:prstGeom prst="rect">
              <a:avLst/>
            </a:prstGeom>
          </p:spPr>
        </p:pic>
        <p:pic>
          <p:nvPicPr>
            <p:cNvPr id="215" name="Picture 214"/>
            <p:cNvPicPr>
              <a:picLocks noChangeAspect="1"/>
            </p:cNvPicPr>
            <p:nvPr/>
          </p:nvPicPr>
          <p:blipFill>
            <a:blip r:embed="rId8"/>
            <a:stretch>
              <a:fillRect/>
            </a:stretch>
          </p:blipFill>
          <p:spPr>
            <a:xfrm flipV="1">
              <a:off x="3780283" y="3050714"/>
              <a:ext cx="914400" cy="122852"/>
            </a:xfrm>
            <a:prstGeom prst="rect">
              <a:avLst/>
            </a:prstGeom>
          </p:spPr>
        </p:pic>
        <p:pic>
          <p:nvPicPr>
            <p:cNvPr id="216" name="Picture 215"/>
            <p:cNvPicPr>
              <a:picLocks noChangeAspect="1"/>
            </p:cNvPicPr>
            <p:nvPr/>
          </p:nvPicPr>
          <p:blipFill>
            <a:blip r:embed="rId8"/>
            <a:stretch>
              <a:fillRect/>
            </a:stretch>
          </p:blipFill>
          <p:spPr>
            <a:xfrm flipV="1">
              <a:off x="3780283" y="3173566"/>
              <a:ext cx="914400" cy="122852"/>
            </a:xfrm>
            <a:prstGeom prst="rect">
              <a:avLst/>
            </a:prstGeom>
          </p:spPr>
        </p:pic>
        <p:pic>
          <p:nvPicPr>
            <p:cNvPr id="217" name="Picture 216"/>
            <p:cNvPicPr>
              <a:picLocks noChangeAspect="1"/>
            </p:cNvPicPr>
            <p:nvPr/>
          </p:nvPicPr>
          <p:blipFill>
            <a:blip r:embed="rId8"/>
            <a:stretch>
              <a:fillRect/>
            </a:stretch>
          </p:blipFill>
          <p:spPr>
            <a:xfrm flipV="1">
              <a:off x="3780283" y="3296418"/>
              <a:ext cx="914400" cy="122852"/>
            </a:xfrm>
            <a:prstGeom prst="rect">
              <a:avLst/>
            </a:prstGeom>
          </p:spPr>
        </p:pic>
        <p:pic>
          <p:nvPicPr>
            <p:cNvPr id="218" name="Picture 217"/>
            <p:cNvPicPr>
              <a:picLocks noChangeAspect="1"/>
            </p:cNvPicPr>
            <p:nvPr/>
          </p:nvPicPr>
          <p:blipFill>
            <a:blip r:embed="rId8"/>
            <a:stretch>
              <a:fillRect/>
            </a:stretch>
          </p:blipFill>
          <p:spPr>
            <a:xfrm flipV="1">
              <a:off x="3781166" y="3433466"/>
              <a:ext cx="914400" cy="122852"/>
            </a:xfrm>
            <a:prstGeom prst="rect">
              <a:avLst/>
            </a:prstGeom>
          </p:spPr>
        </p:pic>
        <p:pic>
          <p:nvPicPr>
            <p:cNvPr id="219" name="Picture 218"/>
            <p:cNvPicPr>
              <a:picLocks noChangeAspect="1"/>
            </p:cNvPicPr>
            <p:nvPr/>
          </p:nvPicPr>
          <p:blipFill>
            <a:blip r:embed="rId8"/>
            <a:stretch>
              <a:fillRect/>
            </a:stretch>
          </p:blipFill>
          <p:spPr>
            <a:xfrm flipV="1">
              <a:off x="3781166" y="3556318"/>
              <a:ext cx="914400" cy="122852"/>
            </a:xfrm>
            <a:prstGeom prst="rect">
              <a:avLst/>
            </a:prstGeom>
          </p:spPr>
        </p:pic>
        <p:pic>
          <p:nvPicPr>
            <p:cNvPr id="220" name="Picture 219"/>
            <p:cNvPicPr>
              <a:picLocks noChangeAspect="1"/>
            </p:cNvPicPr>
            <p:nvPr/>
          </p:nvPicPr>
          <p:blipFill>
            <a:blip r:embed="rId8"/>
            <a:stretch>
              <a:fillRect/>
            </a:stretch>
          </p:blipFill>
          <p:spPr>
            <a:xfrm flipV="1">
              <a:off x="3781166" y="3679170"/>
              <a:ext cx="914400" cy="122852"/>
            </a:xfrm>
            <a:prstGeom prst="rect">
              <a:avLst/>
            </a:prstGeom>
          </p:spPr>
        </p:pic>
        <p:pic>
          <p:nvPicPr>
            <p:cNvPr id="221" name="Picture 220"/>
            <p:cNvPicPr>
              <a:picLocks noChangeAspect="1"/>
            </p:cNvPicPr>
            <p:nvPr/>
          </p:nvPicPr>
          <p:blipFill>
            <a:blip r:embed="rId8"/>
            <a:stretch>
              <a:fillRect/>
            </a:stretch>
          </p:blipFill>
          <p:spPr>
            <a:xfrm flipV="1">
              <a:off x="3781166" y="3802022"/>
              <a:ext cx="914400" cy="122852"/>
            </a:xfrm>
            <a:prstGeom prst="rect">
              <a:avLst/>
            </a:prstGeom>
          </p:spPr>
        </p:pic>
        <p:pic>
          <p:nvPicPr>
            <p:cNvPr id="222" name="Picture 221"/>
            <p:cNvPicPr>
              <a:picLocks noChangeAspect="1"/>
            </p:cNvPicPr>
            <p:nvPr/>
          </p:nvPicPr>
          <p:blipFill>
            <a:blip r:embed="rId8"/>
            <a:stretch>
              <a:fillRect/>
            </a:stretch>
          </p:blipFill>
          <p:spPr>
            <a:xfrm flipV="1">
              <a:off x="3781166" y="3924874"/>
              <a:ext cx="914400" cy="122852"/>
            </a:xfrm>
            <a:prstGeom prst="rect">
              <a:avLst/>
            </a:prstGeom>
          </p:spPr>
        </p:pic>
        <p:pic>
          <p:nvPicPr>
            <p:cNvPr id="223" name="Picture 222"/>
            <p:cNvPicPr>
              <a:picLocks noChangeAspect="1"/>
            </p:cNvPicPr>
            <p:nvPr/>
          </p:nvPicPr>
          <p:blipFill>
            <a:blip r:embed="rId8"/>
            <a:stretch>
              <a:fillRect/>
            </a:stretch>
          </p:blipFill>
          <p:spPr>
            <a:xfrm flipV="1">
              <a:off x="3781166" y="4047726"/>
              <a:ext cx="914400" cy="122852"/>
            </a:xfrm>
            <a:prstGeom prst="rect">
              <a:avLst/>
            </a:prstGeom>
          </p:spPr>
        </p:pic>
        <p:pic>
          <p:nvPicPr>
            <p:cNvPr id="224" name="Picture 223"/>
            <p:cNvPicPr>
              <a:picLocks noChangeAspect="1"/>
            </p:cNvPicPr>
            <p:nvPr/>
          </p:nvPicPr>
          <p:blipFill>
            <a:blip r:embed="rId8"/>
            <a:stretch>
              <a:fillRect/>
            </a:stretch>
          </p:blipFill>
          <p:spPr>
            <a:xfrm flipV="1">
              <a:off x="3781166" y="4170578"/>
              <a:ext cx="914400" cy="122852"/>
            </a:xfrm>
            <a:prstGeom prst="rect">
              <a:avLst/>
            </a:prstGeom>
          </p:spPr>
        </p:pic>
        <p:pic>
          <p:nvPicPr>
            <p:cNvPr id="225" name="Picture 224"/>
            <p:cNvPicPr>
              <a:picLocks noChangeAspect="1"/>
            </p:cNvPicPr>
            <p:nvPr/>
          </p:nvPicPr>
          <p:blipFill>
            <a:blip r:embed="rId8"/>
            <a:stretch>
              <a:fillRect/>
            </a:stretch>
          </p:blipFill>
          <p:spPr>
            <a:xfrm flipV="1">
              <a:off x="3781166" y="4293430"/>
              <a:ext cx="914400" cy="122852"/>
            </a:xfrm>
            <a:prstGeom prst="rect">
              <a:avLst/>
            </a:prstGeom>
          </p:spPr>
        </p:pic>
        <p:pic>
          <p:nvPicPr>
            <p:cNvPr id="226" name="Picture 225"/>
            <p:cNvPicPr>
              <a:picLocks noChangeAspect="1"/>
            </p:cNvPicPr>
            <p:nvPr/>
          </p:nvPicPr>
          <p:blipFill>
            <a:blip r:embed="rId8"/>
            <a:stretch>
              <a:fillRect/>
            </a:stretch>
          </p:blipFill>
          <p:spPr>
            <a:xfrm flipV="1">
              <a:off x="3781166" y="4416282"/>
              <a:ext cx="914400" cy="122852"/>
            </a:xfrm>
            <a:prstGeom prst="rect">
              <a:avLst/>
            </a:prstGeom>
          </p:spPr>
        </p:pic>
        <p:pic>
          <p:nvPicPr>
            <p:cNvPr id="227" name="Picture 226"/>
            <p:cNvPicPr>
              <a:picLocks noChangeAspect="1"/>
            </p:cNvPicPr>
            <p:nvPr/>
          </p:nvPicPr>
          <p:blipFill>
            <a:blip r:embed="rId8"/>
            <a:stretch>
              <a:fillRect/>
            </a:stretch>
          </p:blipFill>
          <p:spPr>
            <a:xfrm flipV="1">
              <a:off x="3781166" y="4539134"/>
              <a:ext cx="914400" cy="122852"/>
            </a:xfrm>
            <a:prstGeom prst="rect">
              <a:avLst/>
            </a:prstGeom>
          </p:spPr>
        </p:pic>
        <p:pic>
          <p:nvPicPr>
            <p:cNvPr id="228" name="Picture 227"/>
            <p:cNvPicPr>
              <a:picLocks noChangeAspect="1"/>
            </p:cNvPicPr>
            <p:nvPr/>
          </p:nvPicPr>
          <p:blipFill>
            <a:blip r:embed="rId8"/>
            <a:stretch>
              <a:fillRect/>
            </a:stretch>
          </p:blipFill>
          <p:spPr>
            <a:xfrm flipV="1">
              <a:off x="3779078" y="2191573"/>
              <a:ext cx="914400" cy="122852"/>
            </a:xfrm>
            <a:prstGeom prst="rect">
              <a:avLst/>
            </a:prstGeom>
          </p:spPr>
        </p:pic>
        <p:grpSp>
          <p:nvGrpSpPr>
            <p:cNvPr id="230" name="Group 229"/>
            <p:cNvGrpSpPr/>
            <p:nvPr/>
          </p:nvGrpSpPr>
          <p:grpSpPr>
            <a:xfrm>
              <a:off x="4165073" y="2210320"/>
              <a:ext cx="152400" cy="2417900"/>
              <a:chOff x="4131759" y="2214872"/>
              <a:chExt cx="152400" cy="2417900"/>
            </a:xfrm>
          </p:grpSpPr>
          <p:sp>
            <p:nvSpPr>
              <p:cNvPr id="252" name="Flowchart: Magnetic Disk 251"/>
              <p:cNvSpPr/>
              <p:nvPr/>
            </p:nvSpPr>
            <p:spPr bwMode="auto">
              <a:xfrm>
                <a:off x="4131759" y="233371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4131759" y="221487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4131759" y="2463751"/>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4131759" y="258608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4131759" y="270326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7" name="Flowchart: Magnetic Disk 256"/>
              <p:cNvSpPr/>
              <p:nvPr/>
            </p:nvSpPr>
            <p:spPr bwMode="auto">
              <a:xfrm>
                <a:off x="4131759" y="283178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Flowchart: Magnetic Disk 257"/>
              <p:cNvSpPr/>
              <p:nvPr/>
            </p:nvSpPr>
            <p:spPr bwMode="auto">
              <a:xfrm>
                <a:off x="4131759" y="294748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4131759" y="307182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4131759" y="31946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4131759" y="3318094"/>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4131759" y="3459686"/>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4131759" y="358253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Flowchart: Magnetic Disk 263"/>
              <p:cNvSpPr/>
              <p:nvPr/>
            </p:nvSpPr>
            <p:spPr bwMode="auto">
              <a:xfrm>
                <a:off x="4131759" y="37008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5" name="Flowchart: Magnetic Disk 264"/>
              <p:cNvSpPr/>
              <p:nvPr/>
            </p:nvSpPr>
            <p:spPr bwMode="auto">
              <a:xfrm>
                <a:off x="4131759" y="382490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6" name="Flowchart: Magnetic Disk 265"/>
              <p:cNvSpPr/>
              <p:nvPr/>
            </p:nvSpPr>
            <p:spPr bwMode="auto">
              <a:xfrm>
                <a:off x="4131759" y="395082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7" name="Flowchart: Magnetic Disk 266"/>
              <p:cNvSpPr/>
              <p:nvPr/>
            </p:nvSpPr>
            <p:spPr bwMode="auto">
              <a:xfrm>
                <a:off x="4131759" y="407368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8" name="Flowchart: Magnetic Disk 267"/>
              <p:cNvSpPr/>
              <p:nvPr/>
            </p:nvSpPr>
            <p:spPr bwMode="auto">
              <a:xfrm>
                <a:off x="4131759" y="419653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9" name="Flowchart: Magnetic Disk 268"/>
              <p:cNvSpPr/>
              <p:nvPr/>
            </p:nvSpPr>
            <p:spPr bwMode="auto">
              <a:xfrm>
                <a:off x="4131759" y="431545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0" name="Flowchart: Magnetic Disk 269"/>
              <p:cNvSpPr/>
              <p:nvPr/>
            </p:nvSpPr>
            <p:spPr bwMode="auto">
              <a:xfrm>
                <a:off x="4131759" y="443713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1" name="Flowchart: Magnetic Disk 270"/>
              <p:cNvSpPr/>
              <p:nvPr/>
            </p:nvSpPr>
            <p:spPr bwMode="auto">
              <a:xfrm>
                <a:off x="4131759" y="455333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31" name="Group 230"/>
            <p:cNvGrpSpPr/>
            <p:nvPr/>
          </p:nvGrpSpPr>
          <p:grpSpPr>
            <a:xfrm>
              <a:off x="4082440" y="2212680"/>
              <a:ext cx="296479" cy="2431661"/>
              <a:chOff x="4082440" y="2212680"/>
              <a:chExt cx="296479" cy="2431661"/>
            </a:xfrm>
          </p:grpSpPr>
          <p:sp>
            <p:nvSpPr>
              <p:cNvPr id="232" name="Flowchart: Magnetic Disk 231"/>
              <p:cNvSpPr/>
              <p:nvPr/>
            </p:nvSpPr>
            <p:spPr bwMode="auto">
              <a:xfrm>
                <a:off x="4082440" y="221268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4082440" y="233610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4" name="Flowchart: Magnetic Disk 233"/>
              <p:cNvSpPr/>
              <p:nvPr/>
            </p:nvSpPr>
            <p:spPr bwMode="auto">
              <a:xfrm>
                <a:off x="4082440" y="245952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Flowchart: Magnetic Disk 234"/>
              <p:cNvSpPr/>
              <p:nvPr/>
            </p:nvSpPr>
            <p:spPr bwMode="auto">
              <a:xfrm>
                <a:off x="4082440" y="282978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6" name="Flowchart: Magnetic Disk 235"/>
              <p:cNvSpPr/>
              <p:nvPr/>
            </p:nvSpPr>
            <p:spPr bwMode="auto">
              <a:xfrm>
                <a:off x="4082440" y="258294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7" name="Flowchart: Magnetic Disk 236"/>
              <p:cNvSpPr/>
              <p:nvPr/>
            </p:nvSpPr>
            <p:spPr bwMode="auto">
              <a:xfrm>
                <a:off x="4082440" y="270636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Flowchart: Magnetic Disk 237"/>
              <p:cNvSpPr/>
              <p:nvPr/>
            </p:nvSpPr>
            <p:spPr bwMode="auto">
              <a:xfrm>
                <a:off x="4082440" y="295320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9" name="Flowchart: Magnetic Disk 238"/>
              <p:cNvSpPr/>
              <p:nvPr/>
            </p:nvSpPr>
            <p:spPr bwMode="auto">
              <a:xfrm>
                <a:off x="4082440" y="307662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0" name="Flowchart: Magnetic Disk 239"/>
              <p:cNvSpPr/>
              <p:nvPr/>
            </p:nvSpPr>
            <p:spPr bwMode="auto">
              <a:xfrm>
                <a:off x="4082440" y="320004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1" name="Flowchart: Magnetic Disk 240"/>
              <p:cNvSpPr/>
              <p:nvPr/>
            </p:nvSpPr>
            <p:spPr bwMode="auto">
              <a:xfrm>
                <a:off x="4082440" y="3323469"/>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2" name="Flowchart: Magnetic Disk 241"/>
              <p:cNvSpPr/>
              <p:nvPr/>
            </p:nvSpPr>
            <p:spPr bwMode="auto">
              <a:xfrm>
                <a:off x="4082440" y="344689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3" name="Flowchart: Magnetic Disk 242"/>
              <p:cNvSpPr/>
              <p:nvPr/>
            </p:nvSpPr>
            <p:spPr bwMode="auto">
              <a:xfrm>
                <a:off x="4082440" y="357031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4" name="Flowchart: Magnetic Disk 243"/>
              <p:cNvSpPr/>
              <p:nvPr/>
            </p:nvSpPr>
            <p:spPr bwMode="auto">
              <a:xfrm>
                <a:off x="4082440" y="369373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5" name="Flowchart: Magnetic Disk 244"/>
              <p:cNvSpPr/>
              <p:nvPr/>
            </p:nvSpPr>
            <p:spPr bwMode="auto">
              <a:xfrm>
                <a:off x="4082440" y="394057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6" name="Flowchart: Magnetic Disk 245"/>
              <p:cNvSpPr/>
              <p:nvPr/>
            </p:nvSpPr>
            <p:spPr bwMode="auto">
              <a:xfrm>
                <a:off x="4082440" y="381715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7" name="Flowchart: Magnetic Disk 246"/>
              <p:cNvSpPr/>
              <p:nvPr/>
            </p:nvSpPr>
            <p:spPr bwMode="auto">
              <a:xfrm>
                <a:off x="4082440" y="406399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8" name="Flowchart: Magnetic Disk 247"/>
              <p:cNvSpPr/>
              <p:nvPr/>
            </p:nvSpPr>
            <p:spPr bwMode="auto">
              <a:xfrm>
                <a:off x="4082440" y="418741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9" name="Flowchart: Magnetic Disk 248"/>
              <p:cNvSpPr/>
              <p:nvPr/>
            </p:nvSpPr>
            <p:spPr bwMode="auto">
              <a:xfrm>
                <a:off x="4082440" y="431083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0" name="Flowchart: Magnetic Disk 249"/>
              <p:cNvSpPr/>
              <p:nvPr/>
            </p:nvSpPr>
            <p:spPr bwMode="auto">
              <a:xfrm>
                <a:off x="4082440" y="443425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1" name="Flowchart: Magnetic Disk 250"/>
              <p:cNvSpPr/>
              <p:nvPr/>
            </p:nvSpPr>
            <p:spPr bwMode="auto">
              <a:xfrm>
                <a:off x="4082440" y="455767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pic>
        <p:nvPicPr>
          <p:cNvPr id="75" name="Picture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1121" y="937806"/>
            <a:ext cx="1085246" cy="574306"/>
          </a:xfrm>
          <a:prstGeom prst="rect">
            <a:avLst/>
          </a:prstGeom>
        </p:spPr>
      </p:pic>
    </p:spTree>
    <p:extLst>
      <p:ext uri="{BB962C8B-B14F-4D97-AF65-F5344CB8AC3E}">
        <p14:creationId xmlns:p14="http://schemas.microsoft.com/office/powerpoint/2010/main" val="82015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 Handling vs. Direct-Attached SSDs</a:t>
            </a:r>
          </a:p>
        </p:txBody>
      </p:sp>
      <p:sp>
        <p:nvSpPr>
          <p:cNvPr id="3" name="Content Placeholder 2"/>
          <p:cNvSpPr>
            <a:spLocks noGrp="1"/>
          </p:cNvSpPr>
          <p:nvPr>
            <p:ph idx="1"/>
          </p:nvPr>
        </p:nvSpPr>
        <p:spPr/>
        <p:txBody>
          <a:bodyPr>
            <a:normAutofit/>
          </a:bodyPr>
          <a:lstStyle/>
          <a:p>
            <a:r>
              <a:rPr lang="en-US" dirty="0"/>
              <a:t>Your $/GB cost is higher than I pay for SSDs today</a:t>
            </a:r>
          </a:p>
          <a:p>
            <a:pPr lvl="1"/>
            <a:r>
              <a:rPr lang="en-US" dirty="0"/>
              <a:t>Utilization with our platform will increase 2X or more most likely if no data copies are used, and if our snapshot technology is utilized it will increase from there, allowing you to buy less raw capacity</a:t>
            </a:r>
            <a:br>
              <a:rPr lang="en-US" dirty="0"/>
            </a:br>
            <a:endParaRPr lang="en-US" dirty="0"/>
          </a:p>
          <a:p>
            <a:r>
              <a:rPr lang="en-US" dirty="0"/>
              <a:t>I believe in ‘shared nothing’ architecture so I can isolate failures to a single server – shared storage increases the failure ‘Blast Radius’</a:t>
            </a:r>
          </a:p>
          <a:p>
            <a:pPr lvl="1"/>
            <a:r>
              <a:rPr lang="en-US" dirty="0"/>
              <a:t>Consider making the entire rack a failure unit</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59</a:t>
            </a:fld>
            <a:endParaRPr lang="en-US" dirty="0"/>
          </a:p>
        </p:txBody>
      </p:sp>
    </p:spTree>
    <p:extLst>
      <p:ext uri="{BB962C8B-B14F-4D97-AF65-F5344CB8AC3E}">
        <p14:creationId xmlns:p14="http://schemas.microsoft.com/office/powerpoint/2010/main" val="20378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mirantis.com/wp-content/uploads/2013/02/vmware_view_pilot-513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3724" y="2774906"/>
            <a:ext cx="1485862" cy="835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The next step in Performance Storage (R)Evolution…</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a:t>
            </a:fld>
            <a:endParaRPr lang="en-US" dirty="0"/>
          </a:p>
        </p:txBody>
      </p:sp>
      <p:grpSp>
        <p:nvGrpSpPr>
          <p:cNvPr id="10" name="Group 9"/>
          <p:cNvGrpSpPr/>
          <p:nvPr/>
        </p:nvGrpSpPr>
        <p:grpSpPr>
          <a:xfrm>
            <a:off x="549054" y="1220673"/>
            <a:ext cx="7656483" cy="3581400"/>
            <a:chOff x="549054" y="1220673"/>
            <a:chExt cx="7656483" cy="3581400"/>
          </a:xfrm>
        </p:grpSpPr>
        <p:cxnSp>
          <p:nvCxnSpPr>
            <p:cNvPr id="6" name="Straight Connector 5"/>
            <p:cNvCxnSpPr/>
            <p:nvPr/>
          </p:nvCxnSpPr>
          <p:spPr bwMode="auto">
            <a:xfrm>
              <a:off x="956511" y="1220673"/>
              <a:ext cx="0" cy="3276600"/>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7" name="Straight Connector 6"/>
            <p:cNvCxnSpPr/>
            <p:nvPr/>
          </p:nvCxnSpPr>
          <p:spPr bwMode="auto">
            <a:xfrm flipH="1" flipV="1">
              <a:off x="952500" y="4497273"/>
              <a:ext cx="7253037" cy="10559"/>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15" name="TextBox 14"/>
            <p:cNvSpPr txBox="1"/>
            <p:nvPr/>
          </p:nvSpPr>
          <p:spPr bwMode="ltGray">
            <a:xfrm rot="16200000">
              <a:off x="-174846" y="2458397"/>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Capacity &amp; Manageability</a:t>
              </a:r>
            </a:p>
          </p:txBody>
        </p:sp>
        <p:sp>
          <p:nvSpPr>
            <p:cNvPr id="20" name="TextBox 19"/>
            <p:cNvSpPr txBox="1"/>
            <p:nvPr/>
          </p:nvSpPr>
          <p:spPr bwMode="ltGray">
            <a:xfrm>
              <a:off x="3766470" y="4497273"/>
              <a:ext cx="1752600" cy="3048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dirty="0">
                  <a:solidFill>
                    <a:srgbClr val="000000"/>
                  </a:solidFill>
                  <a:latin typeface="Calibri" pitchFamily="34" charset="0"/>
                </a:rPr>
                <a:t>Performance (Low Latency and Bandwidth/IOPS)</a:t>
              </a:r>
            </a:p>
          </p:txBody>
        </p:sp>
      </p:grpSp>
      <p:pic>
        <p:nvPicPr>
          <p:cNvPr id="31" name="Picture 30" descr="MySQ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2410" y="3310712"/>
            <a:ext cx="781025" cy="36491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5"/>
          <a:stretch>
            <a:fillRect/>
          </a:stretch>
        </p:blipFill>
        <p:spPr>
          <a:xfrm>
            <a:off x="6972947" y="3571210"/>
            <a:ext cx="960694" cy="208835"/>
          </a:xfrm>
          <a:prstGeom prst="rect">
            <a:avLst/>
          </a:prstGeom>
        </p:spPr>
      </p:pic>
      <p:grpSp>
        <p:nvGrpSpPr>
          <p:cNvPr id="39" name="Group 38"/>
          <p:cNvGrpSpPr/>
          <p:nvPr/>
        </p:nvGrpSpPr>
        <p:grpSpPr>
          <a:xfrm>
            <a:off x="5652545" y="3528635"/>
            <a:ext cx="993712" cy="862107"/>
            <a:chOff x="5925313" y="2187425"/>
            <a:chExt cx="993712" cy="862107"/>
          </a:xfrm>
        </p:grpSpPr>
        <p:pic>
          <p:nvPicPr>
            <p:cNvPr id="9" name="Picture 8"/>
            <p:cNvPicPr>
              <a:picLocks noChangeAspect="1"/>
            </p:cNvPicPr>
            <p:nvPr/>
          </p:nvPicPr>
          <p:blipFill>
            <a:blip r:embed="rId6"/>
            <a:stretch>
              <a:fillRect/>
            </a:stretch>
          </p:blipFill>
          <p:spPr>
            <a:xfrm>
              <a:off x="5925313" y="2387057"/>
              <a:ext cx="993712" cy="662475"/>
            </a:xfrm>
            <a:prstGeom prst="rect">
              <a:avLst/>
            </a:prstGeom>
          </p:spPr>
        </p:pic>
        <p:sp>
          <p:nvSpPr>
            <p:cNvPr id="35" name="TextBox 34"/>
            <p:cNvSpPr txBox="1"/>
            <p:nvPr/>
          </p:nvSpPr>
          <p:spPr bwMode="ltGray">
            <a:xfrm>
              <a:off x="5964969" y="2187425"/>
              <a:ext cx="914400" cy="16413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DAS</a:t>
              </a:r>
            </a:p>
          </p:txBody>
        </p:sp>
      </p:grpSp>
      <p:grpSp>
        <p:nvGrpSpPr>
          <p:cNvPr id="38" name="Group 37"/>
          <p:cNvGrpSpPr/>
          <p:nvPr/>
        </p:nvGrpSpPr>
        <p:grpSpPr>
          <a:xfrm>
            <a:off x="1327421" y="1108477"/>
            <a:ext cx="1379675" cy="1116674"/>
            <a:chOff x="1401493" y="1267132"/>
            <a:chExt cx="1379675" cy="1116674"/>
          </a:xfrm>
        </p:grpSpPr>
        <p:sp>
          <p:nvSpPr>
            <p:cNvPr id="14" name="TextBox 13"/>
            <p:cNvSpPr txBox="1"/>
            <p:nvPr/>
          </p:nvSpPr>
          <p:spPr bwMode="ltGray">
            <a:xfrm>
              <a:off x="1676530" y="1267132"/>
              <a:ext cx="914400" cy="16413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400" u="sng" dirty="0">
                  <a:solidFill>
                    <a:srgbClr val="000000"/>
                  </a:solidFill>
                  <a:latin typeface="Calibri" pitchFamily="34" charset="0"/>
                </a:rPr>
                <a:t>All Flash Arrays</a:t>
              </a:r>
            </a:p>
          </p:txBody>
        </p:sp>
        <p:pic>
          <p:nvPicPr>
            <p:cNvPr id="8" name="Picture 7"/>
            <p:cNvPicPr>
              <a:picLocks noChangeAspect="1"/>
            </p:cNvPicPr>
            <p:nvPr/>
          </p:nvPicPr>
          <p:blipFill>
            <a:blip r:embed="rId7"/>
            <a:stretch>
              <a:fillRect/>
            </a:stretch>
          </p:blipFill>
          <p:spPr>
            <a:xfrm>
              <a:off x="1401493" y="2054686"/>
              <a:ext cx="329120" cy="329120"/>
            </a:xfrm>
            <a:prstGeom prst="rect">
              <a:avLst/>
            </a:prstGeom>
          </p:spPr>
        </p:pic>
        <p:pic>
          <p:nvPicPr>
            <p:cNvPr id="1030" name="Picture 6" descr="Image result for tegile system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V="1">
              <a:off x="1870852" y="2005409"/>
              <a:ext cx="910316" cy="3540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1426571" y="1585810"/>
              <a:ext cx="939410" cy="481672"/>
            </a:xfrm>
            <a:prstGeom prst="rect">
              <a:avLst/>
            </a:prstGeom>
          </p:spPr>
        </p:pic>
      </p:grpSp>
      <p:sp>
        <p:nvSpPr>
          <p:cNvPr id="26" name="Content Placeholder 2"/>
          <p:cNvSpPr txBox="1">
            <a:spLocks/>
          </p:cNvSpPr>
          <p:nvPr/>
        </p:nvSpPr>
        <p:spPr>
          <a:xfrm>
            <a:off x="4712856" y="970809"/>
            <a:ext cx="2740438" cy="2089564"/>
          </a:xfrm>
          <a:prstGeom prst="rect">
            <a:avLst/>
          </a:prstGeom>
          <a:ln w="12700">
            <a:solidFill>
              <a:schemeClr val="bg1"/>
            </a:solid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pPr>
            <a:endParaRPr lang="en-US" sz="1000" dirty="0">
              <a:solidFill>
                <a:schemeClr val="bg1"/>
              </a:solidFill>
            </a:endParaRPr>
          </a:p>
          <a:p>
            <a:pPr marL="457200" lvl="1" indent="0">
              <a:buFont typeface="Wingdings" charset="2"/>
              <a:buNone/>
            </a:pPr>
            <a:endParaRPr lang="en-US" sz="900" dirty="0">
              <a:solidFill>
                <a:schemeClr val="bg1"/>
              </a:solidFill>
            </a:endParaRPr>
          </a:p>
        </p:txBody>
      </p:sp>
      <p:pic>
        <p:nvPicPr>
          <p:cNvPr id="24" name="Picture 23"/>
          <p:cNvPicPr>
            <a:picLocks noChangeAspect="1"/>
          </p:cNvPicPr>
          <p:nvPr/>
        </p:nvPicPr>
        <p:blipFill>
          <a:blip r:embed="rId10"/>
          <a:stretch>
            <a:fillRect/>
          </a:stretch>
        </p:blipFill>
        <p:spPr>
          <a:xfrm>
            <a:off x="2367930" y="1434837"/>
            <a:ext cx="304800" cy="253365"/>
          </a:xfrm>
          <a:prstGeom prst="rect">
            <a:avLst/>
          </a:prstGeom>
        </p:spPr>
      </p:pic>
      <p:pic>
        <p:nvPicPr>
          <p:cNvPr id="28" name="Picture 6" descr="http://sqlite-sync.com/wp-content/uploads/2014/02/logo_msSQL2005.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106203" y="2488655"/>
            <a:ext cx="1384215" cy="534811"/>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bwMode="auto">
          <a:xfrm>
            <a:off x="1091966" y="907969"/>
            <a:ext cx="1935384" cy="1685869"/>
          </a:xfrm>
          <a:prstGeom prst="ellipse">
            <a:avLst/>
          </a:prstGeom>
          <a:noFill/>
          <a:ln w="3175"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30" name="Oval 29"/>
          <p:cNvSpPr/>
          <p:nvPr/>
        </p:nvSpPr>
        <p:spPr bwMode="auto">
          <a:xfrm>
            <a:off x="5228571" y="3528635"/>
            <a:ext cx="1782983" cy="864495"/>
          </a:xfrm>
          <a:prstGeom prst="ellipse">
            <a:avLst/>
          </a:prstGeom>
          <a:noFill/>
          <a:ln w="3175"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2" name="Right Arrow 11"/>
          <p:cNvSpPr/>
          <p:nvPr/>
        </p:nvSpPr>
        <p:spPr bwMode="auto">
          <a:xfrm>
            <a:off x="3128715" y="1371578"/>
            <a:ext cx="1367085" cy="743685"/>
          </a:xfrm>
          <a:prstGeom prst="rightArrow">
            <a:avLst/>
          </a:prstGeom>
          <a:solidFill>
            <a:srgbClr val="FFC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40" name="Right Arrow 39"/>
          <p:cNvSpPr/>
          <p:nvPr/>
        </p:nvSpPr>
        <p:spPr bwMode="auto">
          <a:xfrm rot="16200000">
            <a:off x="5941480" y="2849068"/>
            <a:ext cx="357165" cy="914400"/>
          </a:xfrm>
          <a:prstGeom prst="rightArrow">
            <a:avLst/>
          </a:prstGeom>
          <a:solidFill>
            <a:srgbClr val="FFC000"/>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27" name="Picture 6" descr="https://www.govloop.com/blogs/2001-3000/2790-oracle_logo.gif?width=12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51938" y="2649084"/>
            <a:ext cx="1062594" cy="18144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6" descr="http://4.bp.blogspot.com/-mLDaLEWcaSA/T7gG2Ey6ouI/AAAAAAAAA5s/dADyM9dNhU8/s320/2456152_300.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12315" y="3828729"/>
            <a:ext cx="446833" cy="508031"/>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 descr="http://s3.amazonaws.com/info-mongodb-com/_com_assets/media/mongodb-logo-rgb.jpe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53815" y="3650312"/>
            <a:ext cx="721932" cy="275655"/>
          </a:xfrm>
          <a:prstGeom prst="rect">
            <a:avLst/>
          </a:prstGeom>
          <a:noFill/>
          <a:extLst>
            <a:ext uri="{909E8E84-426E-40dd-AFC4-6F175D3DCCD1}">
              <a14:hiddenFill xmlns="" xmlns:a14="http://schemas.microsoft.com/office/drawing/2010/main">
                <a:solidFill>
                  <a:srgbClr val="FFFFFF"/>
                </a:solidFill>
              </a14:hiddenFill>
            </a:ext>
          </a:extLst>
        </p:spPr>
      </p:pic>
      <p:pic>
        <p:nvPicPr>
          <p:cNvPr id="36" name="Picture 2" descr="https://upload.wikimedia.org/wikipedia/commons/thumb/5/5e/Cassandra_logo.svg/2000px-Cassandra_logo.svg.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9519" y="3980682"/>
            <a:ext cx="488636" cy="4645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54336" y="1512151"/>
            <a:ext cx="2484395" cy="1256920"/>
          </a:xfrm>
          <a:prstGeom prst="rect">
            <a:avLst/>
          </a:prstGeom>
        </p:spPr>
      </p:pic>
      <p:sp>
        <p:nvSpPr>
          <p:cNvPr id="3" name="TextBox 2"/>
          <p:cNvSpPr txBox="1"/>
          <p:nvPr/>
        </p:nvSpPr>
        <p:spPr bwMode="ltGray">
          <a:xfrm>
            <a:off x="5041496" y="1128210"/>
            <a:ext cx="2215809" cy="51382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i="1" dirty="0">
                <a:solidFill>
                  <a:schemeClr val="bg1"/>
                </a:solidFill>
                <a:latin typeface="Calibri" pitchFamily="34" charset="0"/>
              </a:rPr>
              <a:t>Pavilion Memory Array</a:t>
            </a:r>
          </a:p>
        </p:txBody>
      </p:sp>
    </p:spTree>
    <p:extLst>
      <p:ext uri="{BB962C8B-B14F-4D97-AF65-F5344CB8AC3E}">
        <p14:creationId xmlns:p14="http://schemas.microsoft.com/office/powerpoint/2010/main" val="349623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arn(outVertical)">
                                      <p:cBhvr>
                                        <p:cTn id="10" dur="500"/>
                                        <p:tgtEl>
                                          <p:spTgt spid="37"/>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59" y="2190750"/>
            <a:ext cx="8382000" cy="914400"/>
          </a:xfrm>
        </p:spPr>
        <p:txBody>
          <a:bodyPr>
            <a:normAutofit/>
          </a:bodyPr>
          <a:lstStyle/>
          <a:p>
            <a:pPr marL="0" indent="0" algn="ctr">
              <a:buNone/>
            </a:pPr>
            <a:r>
              <a:rPr lang="en-US" sz="4400" b="1" i="1" dirty="0"/>
              <a:t>2. JBOFs (Just a Bunch of Flash)</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60</a:t>
            </a:fld>
            <a:endParaRPr lang="en-US" dirty="0"/>
          </a:p>
        </p:txBody>
      </p:sp>
      <p:pic>
        <p:nvPicPr>
          <p:cNvPr id="10" name="Picture 4" descr="http://ko.com.ua/files/u5101/p-logo-cur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71132"/>
            <a:ext cx="1754748" cy="3116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3800" y="3162214"/>
            <a:ext cx="1177197" cy="40237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9"/>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72100" y="3200399"/>
            <a:ext cx="2536054" cy="5208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peiron Data System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816522"/>
            <a:ext cx="1905000" cy="694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59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Product Evolution – History is Repeating …</a:t>
            </a:r>
          </a:p>
        </p:txBody>
      </p:sp>
      <p:graphicFrame>
        <p:nvGraphicFramePr>
          <p:cNvPr id="5" name="Content Placeholder 4"/>
          <p:cNvGraphicFramePr>
            <a:graphicFrameLocks noGrp="1"/>
          </p:cNvGraphicFramePr>
          <p:nvPr>
            <p:ph idx="1"/>
          </p:nvPr>
        </p:nvGraphicFramePr>
        <p:xfrm>
          <a:off x="304800" y="1123950"/>
          <a:ext cx="87630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61</a:t>
            </a:fld>
            <a:endParaRPr lang="en-US" dirty="0"/>
          </a:p>
        </p:txBody>
      </p:sp>
      <p:graphicFrame>
        <p:nvGraphicFramePr>
          <p:cNvPr id="6" name="Content Placeholder 4"/>
          <p:cNvGraphicFramePr>
            <a:graphicFrameLocks/>
          </p:cNvGraphicFramePr>
          <p:nvPr/>
        </p:nvGraphicFramePr>
        <p:xfrm>
          <a:off x="304800" y="2800350"/>
          <a:ext cx="8763000" cy="152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4" descr="http://ko.com.ua/files/u5101/p-logo-current.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9745" y="4072878"/>
            <a:ext cx="764148" cy="1357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2518" y="4097994"/>
            <a:ext cx="512639" cy="1752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3400" y="4394637"/>
            <a:ext cx="951987" cy="1955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peiron Data System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43318" y="4023086"/>
            <a:ext cx="829579" cy="3024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74702" y="4052380"/>
            <a:ext cx="1327138" cy="294422"/>
          </a:xfrm>
          <a:prstGeom prst="rect">
            <a:avLst/>
          </a:prstGeom>
        </p:spPr>
      </p:pic>
    </p:spTree>
    <p:extLst>
      <p:ext uri="{BB962C8B-B14F-4D97-AF65-F5344CB8AC3E}">
        <p14:creationId xmlns:p14="http://schemas.microsoft.com/office/powerpoint/2010/main" val="1206505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5105400" y="3638550"/>
            <a:ext cx="3597384" cy="1519701"/>
            <a:chOff x="5024978" y="1044464"/>
            <a:chExt cx="3291096" cy="2192827"/>
          </a:xfrm>
        </p:grpSpPr>
        <p:pic>
          <p:nvPicPr>
            <p:cNvPr id="124" name="Picture 1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1625" y="1044464"/>
              <a:ext cx="3117803" cy="1577378"/>
            </a:xfrm>
            <a:prstGeom prst="rect">
              <a:avLst/>
            </a:prstGeom>
          </p:spPr>
        </p:pic>
        <p:sp>
          <p:nvSpPr>
            <p:cNvPr id="125" name="Content Placeholder 2"/>
            <p:cNvSpPr txBox="1">
              <a:spLocks/>
            </p:cNvSpPr>
            <p:nvPr/>
          </p:nvSpPr>
          <p:spPr>
            <a:xfrm>
              <a:off x="5024978" y="2735998"/>
              <a:ext cx="3291096" cy="501293"/>
            </a:xfrm>
            <a:prstGeom prst="rect">
              <a:avLst/>
            </a:prstGeom>
            <a:ln w="12700">
              <a:no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gn="ctr">
                <a:buNone/>
              </a:pPr>
              <a:endParaRPr lang="en-US" sz="1200" i="1" dirty="0">
                <a:solidFill>
                  <a:schemeClr val="bg1"/>
                </a:solidFill>
              </a:endParaRPr>
            </a:p>
          </p:txBody>
        </p:sp>
      </p:grpSp>
      <p:sp>
        <p:nvSpPr>
          <p:cNvPr id="9" name="Rectangle 8"/>
          <p:cNvSpPr/>
          <p:nvPr/>
        </p:nvSpPr>
        <p:spPr bwMode="auto">
          <a:xfrm rot="16200000">
            <a:off x="1774321" y="2453600"/>
            <a:ext cx="932924" cy="3507234"/>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2" name="Title 1"/>
          <p:cNvSpPr>
            <a:spLocks noGrp="1"/>
          </p:cNvSpPr>
          <p:nvPr>
            <p:ph type="title"/>
          </p:nvPr>
        </p:nvSpPr>
        <p:spPr>
          <a:xfrm>
            <a:off x="271010" y="82640"/>
            <a:ext cx="6324600" cy="689497"/>
          </a:xfrm>
        </p:spPr>
        <p:txBody>
          <a:bodyPr/>
          <a:lstStyle/>
          <a:p>
            <a:r>
              <a:rPr lang="en-US" dirty="0"/>
              <a:t>Frictionless Deployment</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62</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54572" y="3945309"/>
            <a:ext cx="717632" cy="457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51986" y="3953401"/>
            <a:ext cx="717632" cy="45720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23151" y="3944413"/>
            <a:ext cx="717632" cy="4572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99908" y="3953401"/>
            <a:ext cx="703524" cy="448212"/>
          </a:xfrm>
          <a:prstGeom prst="rect">
            <a:avLst/>
          </a:prstGeom>
        </p:spPr>
      </p:pic>
      <p:sp>
        <p:nvSpPr>
          <p:cNvPr id="10" name="Flowchart: Magnetic Disk 9"/>
          <p:cNvSpPr/>
          <p:nvPr/>
        </p:nvSpPr>
        <p:spPr bwMode="auto">
          <a:xfrm>
            <a:off x="751618" y="2537724"/>
            <a:ext cx="609600" cy="309730"/>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11" name="Flowchart: Magnetic Disk 10"/>
          <p:cNvSpPr/>
          <p:nvPr/>
        </p:nvSpPr>
        <p:spPr bwMode="auto">
          <a:xfrm>
            <a:off x="1593530" y="2533240"/>
            <a:ext cx="609600" cy="310776"/>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12" name="Flowchart: Magnetic Disk 11"/>
          <p:cNvSpPr/>
          <p:nvPr/>
        </p:nvSpPr>
        <p:spPr bwMode="auto">
          <a:xfrm>
            <a:off x="2427200" y="2533240"/>
            <a:ext cx="609600" cy="309730"/>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sp>
        <p:nvSpPr>
          <p:cNvPr id="13" name="Flowchart: Magnetic Disk 12"/>
          <p:cNvSpPr/>
          <p:nvPr/>
        </p:nvSpPr>
        <p:spPr bwMode="auto">
          <a:xfrm>
            <a:off x="3208588" y="2525971"/>
            <a:ext cx="609600" cy="310775"/>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a:ln>
                <a:noFill/>
              </a:ln>
              <a:effectLst/>
              <a:latin typeface="+mn-lt"/>
            </a:endParaRPr>
          </a:p>
        </p:txBody>
      </p:sp>
      <p:cxnSp>
        <p:nvCxnSpPr>
          <p:cNvPr id="15" name="Straight Arrow Connector 14"/>
          <p:cNvCxnSpPr>
            <a:stCxn id="8" idx="0"/>
            <a:endCxn id="10" idx="3"/>
          </p:cNvCxnSpPr>
          <p:nvPr/>
        </p:nvCxnSpPr>
        <p:spPr bwMode="auto">
          <a:xfrm flipV="1">
            <a:off x="1051670" y="2847454"/>
            <a:ext cx="4748" cy="1105947"/>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cxnSp>
        <p:nvCxnSpPr>
          <p:cNvPr id="16" name="Straight Arrow Connector 15"/>
          <p:cNvCxnSpPr>
            <a:stCxn id="7" idx="0"/>
            <a:endCxn id="11" idx="3"/>
          </p:cNvCxnSpPr>
          <p:nvPr/>
        </p:nvCxnSpPr>
        <p:spPr bwMode="auto">
          <a:xfrm flipV="1">
            <a:off x="1881967" y="2844016"/>
            <a:ext cx="16363" cy="1100397"/>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cxnSp>
        <p:nvCxnSpPr>
          <p:cNvPr id="17" name="Straight Arrow Connector 16"/>
          <p:cNvCxnSpPr>
            <a:stCxn id="6" idx="0"/>
            <a:endCxn id="12" idx="3"/>
          </p:cNvCxnSpPr>
          <p:nvPr/>
        </p:nvCxnSpPr>
        <p:spPr bwMode="auto">
          <a:xfrm flipV="1">
            <a:off x="2710802" y="2842970"/>
            <a:ext cx="21198" cy="1110431"/>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cxnSp>
        <p:nvCxnSpPr>
          <p:cNvPr id="18" name="Straight Arrow Connector 17"/>
          <p:cNvCxnSpPr>
            <a:stCxn id="5" idx="0"/>
            <a:endCxn id="13" idx="3"/>
          </p:cNvCxnSpPr>
          <p:nvPr/>
        </p:nvCxnSpPr>
        <p:spPr bwMode="auto">
          <a:xfrm flipV="1">
            <a:off x="3513388" y="2836746"/>
            <a:ext cx="0" cy="1108563"/>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sp>
        <p:nvSpPr>
          <p:cNvPr id="19" name="Oval 18"/>
          <p:cNvSpPr/>
          <p:nvPr/>
        </p:nvSpPr>
        <p:spPr bwMode="auto">
          <a:xfrm>
            <a:off x="797294" y="3113959"/>
            <a:ext cx="2970797" cy="419097"/>
          </a:xfrm>
          <a:prstGeom prst="ellipse">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err="1">
                <a:ln>
                  <a:noFill/>
                </a:ln>
                <a:solidFill>
                  <a:schemeClr val="bg1"/>
                </a:solidFill>
                <a:effectLst/>
                <a:latin typeface="+mn-lt"/>
              </a:rPr>
              <a:t>NVMeOF</a:t>
            </a:r>
            <a:r>
              <a:rPr kumimoji="0" lang="en-US" sz="1400" i="0" u="none" strike="noStrike" cap="none" normalizeH="0" baseline="0" dirty="0">
                <a:ln>
                  <a:noFill/>
                </a:ln>
                <a:solidFill>
                  <a:schemeClr val="bg1"/>
                </a:solidFill>
                <a:effectLst/>
                <a:latin typeface="+mn-lt"/>
              </a:rPr>
              <a:t>, </a:t>
            </a:r>
            <a:r>
              <a:rPr lang="en-US" sz="1400" dirty="0">
                <a:solidFill>
                  <a:schemeClr val="bg1"/>
                </a:solidFill>
                <a:latin typeface="+mn-lt"/>
              </a:rPr>
              <a:t>Direct </a:t>
            </a:r>
            <a:r>
              <a:rPr lang="en-US" sz="1400" dirty="0" err="1">
                <a:solidFill>
                  <a:schemeClr val="bg1"/>
                </a:solidFill>
                <a:latin typeface="+mn-lt"/>
              </a:rPr>
              <a:t>PCIe</a:t>
            </a:r>
            <a:r>
              <a:rPr lang="en-US" sz="1400" dirty="0">
                <a:solidFill>
                  <a:schemeClr val="bg1"/>
                </a:solidFill>
                <a:latin typeface="+mn-lt"/>
              </a:rPr>
              <a:t>, or Proprietary Protocol</a:t>
            </a:r>
            <a:endParaRPr kumimoji="0" lang="en-US" sz="1400" i="0" u="none" strike="noStrike" cap="none" normalizeH="0" baseline="0" dirty="0">
              <a:ln>
                <a:noFill/>
              </a:ln>
              <a:solidFill>
                <a:schemeClr val="bg1"/>
              </a:solidFill>
              <a:effectLst/>
              <a:latin typeface="+mn-lt"/>
            </a:endParaRPr>
          </a:p>
        </p:txBody>
      </p:sp>
      <p:cxnSp>
        <p:nvCxnSpPr>
          <p:cNvPr id="39" name="Straight Connector 38"/>
          <p:cNvCxnSpPr/>
          <p:nvPr/>
        </p:nvCxnSpPr>
        <p:spPr bwMode="auto">
          <a:xfrm flipV="1">
            <a:off x="71132" y="2976965"/>
            <a:ext cx="9067800" cy="18137"/>
          </a:xfrm>
          <a:prstGeom prst="line">
            <a:avLst/>
          </a:prstGeom>
          <a:solidFill>
            <a:schemeClr val="accent1"/>
          </a:solidFill>
          <a:ln w="19050" cap="flat" cmpd="sng" algn="ctr">
            <a:solidFill>
              <a:schemeClr val="tx2"/>
            </a:solidFill>
            <a:prstDash val="lgDash"/>
            <a:round/>
            <a:headEnd type="none" w="med" len="med"/>
            <a:tailEnd type="none" w="med" len="med"/>
          </a:ln>
          <a:effectLst/>
        </p:spPr>
      </p:cxnSp>
      <p:cxnSp>
        <p:nvCxnSpPr>
          <p:cNvPr id="43" name="Straight Connector 42"/>
          <p:cNvCxnSpPr/>
          <p:nvPr/>
        </p:nvCxnSpPr>
        <p:spPr bwMode="auto">
          <a:xfrm>
            <a:off x="76200" y="3638550"/>
            <a:ext cx="8991600" cy="0"/>
          </a:xfrm>
          <a:prstGeom prst="line">
            <a:avLst/>
          </a:prstGeom>
          <a:solidFill>
            <a:schemeClr val="accent1"/>
          </a:solidFill>
          <a:ln w="19050" cap="flat" cmpd="sng" algn="ctr">
            <a:solidFill>
              <a:schemeClr val="tx2"/>
            </a:solidFill>
            <a:prstDash val="lgDash"/>
            <a:round/>
            <a:headEnd type="none" w="med" len="med"/>
            <a:tailEnd type="none" w="med" len="med"/>
          </a:ln>
          <a:effectLst/>
        </p:spPr>
      </p:cxnSp>
      <p:sp>
        <p:nvSpPr>
          <p:cNvPr id="45" name="Flowchart: Magnetic Disk 44"/>
          <p:cNvSpPr/>
          <p:nvPr/>
        </p:nvSpPr>
        <p:spPr bwMode="auto">
          <a:xfrm>
            <a:off x="751618" y="1506160"/>
            <a:ext cx="3054618" cy="794256"/>
          </a:xfrm>
          <a:prstGeom prst="flowChartMagneticDisk">
            <a:avLst/>
          </a:prstGeom>
          <a:solidFill>
            <a:srgbClr val="178995"/>
          </a:solidFill>
          <a:ln w="6350" cap="flat" cmpd="sng" algn="ctr">
            <a:solidFill>
              <a:schemeClr val="tx1"/>
            </a:solidFill>
            <a:prstDash val="dash"/>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i="1" dirty="0">
                <a:latin typeface="+mn-lt"/>
              </a:rPr>
              <a:t>Data Services</a:t>
            </a:r>
            <a:endParaRPr kumimoji="0" lang="en-US" sz="1400" b="1" i="1" u="none" strike="noStrike" cap="none" normalizeH="0" baseline="0" dirty="0">
              <a:ln>
                <a:noFill/>
              </a:ln>
              <a:effectLst/>
              <a:latin typeface="+mn-lt"/>
            </a:endParaRPr>
          </a:p>
        </p:txBody>
      </p:sp>
      <p:cxnSp>
        <p:nvCxnSpPr>
          <p:cNvPr id="52" name="Straight Arrow Connector 51"/>
          <p:cNvCxnSpPr/>
          <p:nvPr/>
        </p:nvCxnSpPr>
        <p:spPr bwMode="auto">
          <a:xfrm flipH="1" flipV="1">
            <a:off x="3334598" y="2310833"/>
            <a:ext cx="197425" cy="169328"/>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cxnSp>
        <p:nvCxnSpPr>
          <p:cNvPr id="54" name="Straight Arrow Connector 53"/>
          <p:cNvCxnSpPr>
            <a:stCxn id="12" idx="1"/>
          </p:cNvCxnSpPr>
          <p:nvPr/>
        </p:nvCxnSpPr>
        <p:spPr bwMode="auto">
          <a:xfrm flipV="1">
            <a:off x="2732000" y="2333517"/>
            <a:ext cx="0" cy="199723"/>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cxnSp>
        <p:nvCxnSpPr>
          <p:cNvPr id="55" name="Straight Arrow Connector 54"/>
          <p:cNvCxnSpPr>
            <a:endCxn id="10" idx="1"/>
          </p:cNvCxnSpPr>
          <p:nvPr/>
        </p:nvCxnSpPr>
        <p:spPr bwMode="auto">
          <a:xfrm flipH="1">
            <a:off x="1056418" y="2357018"/>
            <a:ext cx="270444" cy="180706"/>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cxnSp>
        <p:nvCxnSpPr>
          <p:cNvPr id="59" name="Straight Arrow Connector 58"/>
          <p:cNvCxnSpPr/>
          <p:nvPr/>
        </p:nvCxnSpPr>
        <p:spPr bwMode="auto">
          <a:xfrm flipV="1">
            <a:off x="1906085" y="2339720"/>
            <a:ext cx="10672" cy="186251"/>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sp>
        <p:nvSpPr>
          <p:cNvPr id="64" name="Rectangle 63"/>
          <p:cNvSpPr/>
          <p:nvPr/>
        </p:nvSpPr>
        <p:spPr bwMode="auto">
          <a:xfrm>
            <a:off x="761799" y="1115814"/>
            <a:ext cx="3048000" cy="292084"/>
          </a:xfrm>
          <a:prstGeom prst="rect">
            <a:avLst/>
          </a:prstGeom>
          <a:solidFill>
            <a:schemeClr val="accent5">
              <a:lumMod val="60000"/>
              <a:lumOff val="4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a:ln>
                  <a:noFill/>
                </a:ln>
                <a:solidFill>
                  <a:schemeClr val="bg1"/>
                </a:solidFill>
                <a:effectLst/>
                <a:latin typeface="+mn-lt"/>
              </a:rPr>
              <a:t>Applications</a:t>
            </a:r>
          </a:p>
        </p:txBody>
      </p:sp>
      <p:sp>
        <p:nvSpPr>
          <p:cNvPr id="72" name="Flowchart: Magnetic Disk 71"/>
          <p:cNvSpPr/>
          <p:nvPr/>
        </p:nvSpPr>
        <p:spPr bwMode="auto">
          <a:xfrm>
            <a:off x="5933386" y="2515750"/>
            <a:ext cx="1905305" cy="344586"/>
          </a:xfrm>
          <a:prstGeom prst="flowChartMagneticDisk">
            <a:avLst/>
          </a:prstGeom>
          <a:solidFill>
            <a:schemeClr val="accent1">
              <a:lumMod val="40000"/>
              <a:lumOff val="60000"/>
            </a:schemeClr>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77" name="Straight Arrow Connector 76"/>
          <p:cNvCxnSpPr>
            <a:stCxn id="86" idx="1"/>
            <a:endCxn id="72" idx="3"/>
          </p:cNvCxnSpPr>
          <p:nvPr/>
        </p:nvCxnSpPr>
        <p:spPr bwMode="auto">
          <a:xfrm flipV="1">
            <a:off x="6886039" y="2860336"/>
            <a:ext cx="0" cy="974912"/>
          </a:xfrm>
          <a:prstGeom prst="straightConnector1">
            <a:avLst/>
          </a:prstGeom>
          <a:solidFill>
            <a:schemeClr val="accent1"/>
          </a:solidFill>
          <a:ln w="19050" cap="flat" cmpd="sng" algn="ctr">
            <a:solidFill>
              <a:schemeClr val="tx2"/>
            </a:solidFill>
            <a:prstDash val="solid"/>
            <a:round/>
            <a:headEnd type="triangle" w="med" len="med"/>
            <a:tailEnd type="triangle" w="med" len="med"/>
          </a:ln>
          <a:effectLst/>
        </p:spPr>
      </p:cxnSp>
      <p:sp>
        <p:nvSpPr>
          <p:cNvPr id="80" name="Oval 79"/>
          <p:cNvSpPr/>
          <p:nvPr/>
        </p:nvSpPr>
        <p:spPr bwMode="auto">
          <a:xfrm>
            <a:off x="5372054" y="3136377"/>
            <a:ext cx="2970797" cy="419097"/>
          </a:xfrm>
          <a:prstGeom prst="ellipse">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400" i="0" u="none" strike="noStrike" cap="none" normalizeH="0" baseline="0" dirty="0" err="1">
                <a:ln>
                  <a:noFill/>
                </a:ln>
                <a:solidFill>
                  <a:schemeClr val="bg1"/>
                </a:solidFill>
                <a:effectLst/>
                <a:latin typeface="+mn-lt"/>
              </a:rPr>
              <a:t>NVMe</a:t>
            </a:r>
            <a:r>
              <a:rPr kumimoji="0" lang="en-US" sz="1400" i="0" u="none" strike="noStrike" cap="none" normalizeH="0" baseline="0" dirty="0">
                <a:ln>
                  <a:noFill/>
                </a:ln>
                <a:solidFill>
                  <a:schemeClr val="bg1"/>
                </a:solidFill>
                <a:effectLst/>
                <a:latin typeface="+mn-lt"/>
              </a:rPr>
              <a:t> Over Fabrics</a:t>
            </a:r>
          </a:p>
        </p:txBody>
      </p:sp>
      <p:sp>
        <p:nvSpPr>
          <p:cNvPr id="82" name="TextBox 81"/>
          <p:cNvSpPr txBox="1"/>
          <p:nvPr/>
        </p:nvSpPr>
        <p:spPr bwMode="ltGray">
          <a:xfrm>
            <a:off x="4224981" y="1786015"/>
            <a:ext cx="547162" cy="294942"/>
          </a:xfrm>
          <a:prstGeom prst="rect">
            <a:avLst/>
          </a:prstGeom>
          <a:solidFill>
            <a:schemeClr val="bg1"/>
          </a:solidFill>
          <a:ln w="9525">
            <a:solidFill>
              <a:schemeClr val="bg1"/>
            </a:solid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latin typeface="Calibri" pitchFamily="34" charset="0"/>
              </a:rPr>
              <a:t>Host</a:t>
            </a:r>
          </a:p>
        </p:txBody>
      </p:sp>
      <p:sp>
        <p:nvSpPr>
          <p:cNvPr id="83" name="TextBox 82"/>
          <p:cNvSpPr txBox="1"/>
          <p:nvPr/>
        </p:nvSpPr>
        <p:spPr bwMode="ltGray">
          <a:xfrm>
            <a:off x="4240064" y="3204574"/>
            <a:ext cx="604282" cy="208545"/>
          </a:xfrm>
          <a:prstGeom prst="rect">
            <a:avLst/>
          </a:prstGeom>
          <a:solidFill>
            <a:schemeClr val="bg1"/>
          </a:solidFill>
          <a:ln w="9525">
            <a:solidFill>
              <a:schemeClr val="bg1"/>
            </a:solid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dirty="0">
                <a:latin typeface="Calibri" pitchFamily="34" charset="0"/>
              </a:rPr>
              <a:t>Network</a:t>
            </a:r>
          </a:p>
        </p:txBody>
      </p:sp>
      <p:sp>
        <p:nvSpPr>
          <p:cNvPr id="86" name="Flowchart: Magnetic Disk 85"/>
          <p:cNvSpPr/>
          <p:nvPr/>
        </p:nvSpPr>
        <p:spPr bwMode="auto">
          <a:xfrm>
            <a:off x="5933386" y="3835248"/>
            <a:ext cx="1905305" cy="374807"/>
          </a:xfrm>
          <a:prstGeom prst="flowChartMagneticDisk">
            <a:avLst/>
          </a:prstGeom>
          <a:solidFill>
            <a:srgbClr val="178995"/>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lang="en-US" sz="1400" b="1" i="1" dirty="0">
                <a:latin typeface="+mn-lt"/>
              </a:rPr>
              <a:t>Data Services</a:t>
            </a:r>
            <a:endParaRPr kumimoji="0" lang="en-US" sz="1400" b="1" i="1" u="none" strike="noStrike" cap="none" normalizeH="0" baseline="0" dirty="0">
              <a:ln>
                <a:noFill/>
              </a:ln>
              <a:effectLst/>
              <a:latin typeface="+mn-lt"/>
            </a:endParaRPr>
          </a:p>
        </p:txBody>
      </p:sp>
      <p:sp>
        <p:nvSpPr>
          <p:cNvPr id="91" name="Rectangle 90"/>
          <p:cNvSpPr/>
          <p:nvPr/>
        </p:nvSpPr>
        <p:spPr bwMode="auto">
          <a:xfrm>
            <a:off x="5362039" y="1185218"/>
            <a:ext cx="3048000" cy="1083900"/>
          </a:xfrm>
          <a:prstGeom prst="rect">
            <a:avLst/>
          </a:prstGeom>
          <a:solidFill>
            <a:schemeClr val="accent5">
              <a:lumMod val="60000"/>
              <a:lumOff val="4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i="0" u="none" strike="noStrike" cap="none" normalizeH="0" baseline="0" dirty="0">
                <a:ln>
                  <a:noFill/>
                </a:ln>
                <a:solidFill>
                  <a:schemeClr val="bg1"/>
                </a:solidFill>
                <a:effectLst/>
                <a:latin typeface="+mn-lt"/>
              </a:rPr>
              <a:t>Applications</a:t>
            </a:r>
          </a:p>
        </p:txBody>
      </p:sp>
      <p:sp>
        <p:nvSpPr>
          <p:cNvPr id="93" name="Rounded Rectangle 42"/>
          <p:cNvSpPr/>
          <p:nvPr/>
        </p:nvSpPr>
        <p:spPr bwMode="auto">
          <a:xfrm>
            <a:off x="5813968" y="4269063"/>
            <a:ext cx="2180247" cy="329480"/>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600" i="0" u="none" strike="noStrike" cap="none" normalizeH="0" baseline="0" dirty="0" err="1">
                <a:ln>
                  <a:noFill/>
                </a:ln>
                <a:solidFill>
                  <a:schemeClr val="bg1"/>
                </a:solidFill>
                <a:effectLst/>
                <a:latin typeface="+mn-lt"/>
              </a:rPr>
              <a:t>NVMe</a:t>
            </a:r>
            <a:r>
              <a:rPr kumimoji="0" lang="en-US" sz="1600" i="0" u="none" strike="noStrike" cap="none" normalizeH="0" baseline="0" dirty="0">
                <a:ln>
                  <a:noFill/>
                </a:ln>
                <a:solidFill>
                  <a:schemeClr val="bg1"/>
                </a:solidFill>
                <a:effectLst/>
                <a:latin typeface="+mn-lt"/>
              </a:rPr>
              <a:t> Drive Pool</a:t>
            </a:r>
          </a:p>
        </p:txBody>
      </p:sp>
      <p:sp>
        <p:nvSpPr>
          <p:cNvPr id="121" name="TextBox 120"/>
          <p:cNvSpPr txBox="1"/>
          <p:nvPr/>
        </p:nvSpPr>
        <p:spPr bwMode="ltGray">
          <a:xfrm>
            <a:off x="6303984" y="840172"/>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600" b="1" i="1" dirty="0">
                <a:solidFill>
                  <a:srgbClr val="000000"/>
                </a:solidFill>
                <a:latin typeface="Calibri" pitchFamily="34" charset="0"/>
              </a:rPr>
              <a:t>Pavilion = Zero Host Footprint</a:t>
            </a:r>
          </a:p>
        </p:txBody>
      </p:sp>
      <p:sp>
        <p:nvSpPr>
          <p:cNvPr id="122" name="TextBox 121"/>
          <p:cNvSpPr txBox="1"/>
          <p:nvPr/>
        </p:nvSpPr>
        <p:spPr bwMode="ltGray">
          <a:xfrm>
            <a:off x="1906085" y="800868"/>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600" b="1" i="1" dirty="0">
                <a:solidFill>
                  <a:srgbClr val="000000"/>
                </a:solidFill>
                <a:latin typeface="Calibri" pitchFamily="34" charset="0"/>
              </a:rPr>
              <a:t>Host-Side Implementations (JBOFs) </a:t>
            </a:r>
          </a:p>
        </p:txBody>
      </p:sp>
      <p:cxnSp>
        <p:nvCxnSpPr>
          <p:cNvPr id="126" name="Straight Arrow Connector 125"/>
          <p:cNvCxnSpPr>
            <a:stCxn id="72" idx="1"/>
            <a:endCxn id="91" idx="2"/>
          </p:cNvCxnSpPr>
          <p:nvPr/>
        </p:nvCxnSpPr>
        <p:spPr bwMode="auto">
          <a:xfrm flipV="1">
            <a:off x="6886039" y="2269118"/>
            <a:ext cx="0" cy="246632"/>
          </a:xfrm>
          <a:prstGeom prst="straightConnector1">
            <a:avLst/>
          </a:prstGeom>
          <a:solidFill>
            <a:schemeClr val="accent1"/>
          </a:solidFill>
          <a:ln w="3175" cap="flat" cmpd="sng" algn="ctr">
            <a:solidFill>
              <a:schemeClr val="bg1"/>
            </a:solidFill>
            <a:prstDash val="solid"/>
            <a:round/>
            <a:headEnd type="triangle" w="med" len="med"/>
            <a:tailEnd type="triangle" w="med" len="med"/>
          </a:ln>
          <a:effectLst/>
        </p:spPr>
      </p:cxnSp>
      <p:pic>
        <p:nvPicPr>
          <p:cNvPr id="2050" name="Picture 4" descr="http://ko.com.ua/files/u5101/p-logo-curr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42" y="4529380"/>
            <a:ext cx="652463" cy="11588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3"/>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7805" y="4500805"/>
            <a:ext cx="561975" cy="19208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6" descr="http://www.velocityvc.com/web_system/wp-content/uploads/2015/08/apeiron.jpe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03130" y="4475405"/>
            <a:ext cx="595312" cy="2428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4342" y="4499217"/>
            <a:ext cx="942975" cy="19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0433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7800" y="55674"/>
            <a:ext cx="8991600" cy="756666"/>
          </a:xfrm>
        </p:spPr>
        <p:txBody>
          <a:bodyPr/>
          <a:lstStyle/>
          <a:p>
            <a:r>
              <a:rPr lang="en-US" dirty="0"/>
              <a:t>Only Low Latency Array with ZERO Host Footprint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370" y="2950613"/>
            <a:ext cx="2699059" cy="737805"/>
          </a:xfrm>
        </p:spPr>
      </p:pic>
      <p:sp>
        <p:nvSpPr>
          <p:cNvPr id="2" name="Slide Number Placeholder 1"/>
          <p:cNvSpPr>
            <a:spLocks noGrp="1"/>
          </p:cNvSpPr>
          <p:nvPr>
            <p:ph type="sldNum" sz="quarter" idx="11"/>
          </p:nvPr>
        </p:nvSpPr>
        <p:spPr/>
        <p:txBody>
          <a:bodyPr/>
          <a:lstStyle/>
          <a:p>
            <a:pPr>
              <a:defRPr/>
            </a:pPr>
            <a:fld id="{46082381-925A-4C25-AB18-0C99AD89CFC0}" type="slidenum">
              <a:rPr lang="en-US" smtClean="0"/>
              <a:pPr>
                <a:defRPr/>
              </a:pPr>
              <a:t>63</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472" y="2241452"/>
            <a:ext cx="2377320" cy="5951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551" y="3802474"/>
            <a:ext cx="1921356" cy="38510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1414598"/>
            <a:ext cx="1716307" cy="837110"/>
          </a:xfrm>
          <a:prstGeom prst="rect">
            <a:avLst/>
          </a:prstGeom>
        </p:spPr>
      </p:pic>
      <p:sp>
        <p:nvSpPr>
          <p:cNvPr id="9" name="Oval 8"/>
          <p:cNvSpPr/>
          <p:nvPr/>
        </p:nvSpPr>
        <p:spPr bwMode="auto">
          <a:xfrm>
            <a:off x="362853" y="930045"/>
            <a:ext cx="2971800" cy="3750724"/>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20" name="Group 19"/>
          <p:cNvGrpSpPr/>
          <p:nvPr/>
        </p:nvGrpSpPr>
        <p:grpSpPr>
          <a:xfrm>
            <a:off x="3521540" y="1858511"/>
            <a:ext cx="4220228" cy="1809925"/>
            <a:chOff x="3651639" y="1833153"/>
            <a:chExt cx="3897591" cy="1809925"/>
          </a:xfrm>
        </p:grpSpPr>
        <p:sp>
          <p:nvSpPr>
            <p:cNvPr id="13" name="Right Arrow 12"/>
            <p:cNvSpPr/>
            <p:nvPr/>
          </p:nvSpPr>
          <p:spPr bwMode="auto">
            <a:xfrm>
              <a:off x="3651639" y="1925361"/>
              <a:ext cx="1143000" cy="1717717"/>
            </a:xfrm>
            <a:prstGeom prst="rightArrow">
              <a:avLst/>
            </a:prstGeom>
            <a:solidFill>
              <a:srgbClr val="FFFF00"/>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5" name="Content Placeholder 2"/>
            <p:cNvSpPr txBox="1">
              <a:spLocks/>
            </p:cNvSpPr>
            <p:nvPr/>
          </p:nvSpPr>
          <p:spPr>
            <a:xfrm>
              <a:off x="4800600" y="1833153"/>
              <a:ext cx="2748630" cy="501293"/>
            </a:xfrm>
            <a:prstGeom prst="rect">
              <a:avLst/>
            </a:prstGeom>
            <a:ln w="12700">
              <a:no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FFC000"/>
                </a:buClr>
                <a:buSzPct val="150000"/>
                <a:buNone/>
              </a:pPr>
              <a:r>
                <a:rPr lang="en-US" sz="1800" i="1" dirty="0">
                  <a:solidFill>
                    <a:schemeClr val="bg1"/>
                  </a:solidFill>
                </a:rPr>
                <a:t>All Require Custom Hardware OR Software to be installed on all Hosts</a:t>
              </a:r>
              <a:br>
                <a:rPr lang="en-US" sz="1800" i="1" dirty="0">
                  <a:solidFill>
                    <a:schemeClr val="bg1"/>
                  </a:solidFill>
                </a:rPr>
              </a:br>
              <a:endParaRPr lang="en-US" sz="1800" i="1" dirty="0">
                <a:solidFill>
                  <a:schemeClr val="bg1"/>
                </a:solidFill>
              </a:endParaRPr>
            </a:p>
            <a:p>
              <a:pPr algn="ctr">
                <a:buClr>
                  <a:srgbClr val="FF0000"/>
                </a:buClr>
                <a:buSzPct val="100000"/>
                <a:buFont typeface="Wingdings" panose="05000000000000000000" pitchFamily="2" charset="2"/>
                <a:buChar char="û"/>
              </a:pPr>
              <a:r>
                <a:rPr lang="en-US" sz="1800" i="1" dirty="0">
                  <a:solidFill>
                    <a:schemeClr val="bg1"/>
                  </a:solidFill>
                </a:rPr>
                <a:t>Increased Complexity</a:t>
              </a:r>
            </a:p>
            <a:p>
              <a:pPr algn="ctr">
                <a:buClr>
                  <a:srgbClr val="FF0000"/>
                </a:buClr>
                <a:buSzPct val="100000"/>
                <a:buFont typeface="Wingdings" panose="05000000000000000000" pitchFamily="2" charset="2"/>
                <a:buChar char="û"/>
              </a:pPr>
              <a:r>
                <a:rPr lang="en-US" sz="1800" i="1" dirty="0">
                  <a:solidFill>
                    <a:schemeClr val="bg1"/>
                  </a:solidFill>
                </a:rPr>
                <a:t>Higher Cost</a:t>
              </a:r>
            </a:p>
            <a:p>
              <a:pPr algn="ctr">
                <a:buClr>
                  <a:srgbClr val="FF0000"/>
                </a:buClr>
                <a:buSzPct val="100000"/>
                <a:buFont typeface="Wingdings" panose="05000000000000000000" pitchFamily="2" charset="2"/>
                <a:buChar char="û"/>
              </a:pPr>
              <a:r>
                <a:rPr lang="en-US" sz="1800" i="1" dirty="0">
                  <a:solidFill>
                    <a:schemeClr val="bg1"/>
                  </a:solidFill>
                </a:rPr>
                <a:t>Reduced Reliability</a:t>
              </a:r>
            </a:p>
            <a:p>
              <a:pPr marL="457200" lvl="1" indent="0" algn="ctr">
                <a:buNone/>
              </a:pPr>
              <a:endParaRPr lang="en-US" sz="1600" i="1" dirty="0">
                <a:solidFill>
                  <a:schemeClr val="bg1"/>
                </a:solidFill>
              </a:endParaRPr>
            </a:p>
          </p:txBody>
        </p:sp>
      </p:grpSp>
      <p:cxnSp>
        <p:nvCxnSpPr>
          <p:cNvPr id="16" name="Straight Connector 15"/>
          <p:cNvCxnSpPr>
            <a:stCxn id="9" idx="1"/>
            <a:endCxn id="9" idx="5"/>
          </p:cNvCxnSpPr>
          <p:nvPr/>
        </p:nvCxnSpPr>
        <p:spPr bwMode="auto">
          <a:xfrm>
            <a:off x="798063" y="1479326"/>
            <a:ext cx="2101380" cy="2652162"/>
          </a:xfrm>
          <a:prstGeom prst="line">
            <a:avLst/>
          </a:prstGeom>
          <a:solidFill>
            <a:schemeClr val="accent1"/>
          </a:solidFill>
          <a:ln w="76200" cap="flat" cmpd="sng" algn="ctr">
            <a:solidFill>
              <a:srgbClr val="FF0000"/>
            </a:solidFill>
            <a:prstDash val="solid"/>
            <a:round/>
            <a:headEnd type="none" w="med" len="med"/>
            <a:tailEnd type="none" w="med" len="med"/>
          </a:ln>
          <a:effectLst/>
        </p:spPr>
      </p:cxnSp>
      <p:cxnSp>
        <p:nvCxnSpPr>
          <p:cNvPr id="18" name="Straight Connector 17"/>
          <p:cNvCxnSpPr>
            <a:stCxn id="9" idx="3"/>
            <a:endCxn id="9" idx="7"/>
          </p:cNvCxnSpPr>
          <p:nvPr/>
        </p:nvCxnSpPr>
        <p:spPr bwMode="auto">
          <a:xfrm flipV="1">
            <a:off x="798063" y="1479326"/>
            <a:ext cx="2101380" cy="2652162"/>
          </a:xfrm>
          <a:prstGeom prst="line">
            <a:avLst/>
          </a:prstGeom>
          <a:solidFill>
            <a:schemeClr val="accent1"/>
          </a:solidFill>
          <a:ln w="76200" cap="flat" cmpd="sng" algn="ctr">
            <a:solidFill>
              <a:srgbClr val="FF0000"/>
            </a:solidFill>
            <a:prstDash val="solid"/>
            <a:round/>
            <a:headEnd type="none" w="med" len="med"/>
            <a:tailEnd type="none" w="med" len="med"/>
          </a:ln>
          <a:effectLst/>
        </p:spPr>
      </p:cxnSp>
      <p:grpSp>
        <p:nvGrpSpPr>
          <p:cNvPr id="21" name="Group 20"/>
          <p:cNvGrpSpPr/>
          <p:nvPr/>
        </p:nvGrpSpPr>
        <p:grpSpPr>
          <a:xfrm>
            <a:off x="5024978" y="1044464"/>
            <a:ext cx="3291096" cy="2192827"/>
            <a:chOff x="5024978" y="1044464"/>
            <a:chExt cx="3291096" cy="2192827"/>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1625" y="1044464"/>
              <a:ext cx="3117803" cy="1577378"/>
            </a:xfrm>
            <a:prstGeom prst="rect">
              <a:avLst/>
            </a:prstGeom>
          </p:spPr>
        </p:pic>
        <p:sp>
          <p:nvSpPr>
            <p:cNvPr id="23" name="Content Placeholder 2"/>
            <p:cNvSpPr txBox="1">
              <a:spLocks/>
            </p:cNvSpPr>
            <p:nvPr/>
          </p:nvSpPr>
          <p:spPr>
            <a:xfrm>
              <a:off x="5024978" y="2735998"/>
              <a:ext cx="3291096" cy="501293"/>
            </a:xfrm>
            <a:prstGeom prst="rect">
              <a:avLst/>
            </a:prstGeom>
            <a:ln w="12700">
              <a:noFill/>
              <a:prstDash val="dash"/>
            </a:ln>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Clr>
                  <a:srgbClr val="60DF00"/>
                </a:buClr>
                <a:buSzPct val="150000"/>
                <a:buFont typeface="Wingdings" panose="05000000000000000000" pitchFamily="2" charset="2"/>
                <a:buChar char="ü"/>
              </a:pPr>
              <a:r>
                <a:rPr lang="en-US" sz="1400" i="1" dirty="0">
                  <a:solidFill>
                    <a:schemeClr val="bg1"/>
                  </a:solidFill>
                </a:rPr>
                <a:t>Standard Host Drivers (</a:t>
              </a:r>
              <a:r>
                <a:rPr lang="en-US" sz="1400" i="1" dirty="0" err="1">
                  <a:solidFill>
                    <a:schemeClr val="bg1"/>
                  </a:solidFill>
                </a:rPr>
                <a:t>NVMe</a:t>
              </a:r>
              <a:r>
                <a:rPr lang="en-US" sz="1400" i="1" dirty="0">
                  <a:solidFill>
                    <a:schemeClr val="bg1"/>
                  </a:solidFill>
                </a:rPr>
                <a:t>-over-Fabrics)</a:t>
              </a:r>
            </a:p>
            <a:p>
              <a:pPr algn="ctr">
                <a:buClr>
                  <a:srgbClr val="60DF00"/>
                </a:buClr>
                <a:buSzPct val="150000"/>
                <a:buFont typeface="Wingdings" panose="05000000000000000000" pitchFamily="2" charset="2"/>
                <a:buChar char="ü"/>
              </a:pPr>
              <a:r>
                <a:rPr lang="en-US" sz="1400" i="1" dirty="0">
                  <a:solidFill>
                    <a:schemeClr val="bg1"/>
                  </a:solidFill>
                </a:rPr>
                <a:t>No Custom Client Software Required</a:t>
              </a:r>
            </a:p>
            <a:p>
              <a:pPr algn="ctr">
                <a:buClr>
                  <a:srgbClr val="60DF00"/>
                </a:buClr>
                <a:buSzPct val="150000"/>
                <a:buFont typeface="Wingdings" panose="05000000000000000000" pitchFamily="2" charset="2"/>
                <a:buChar char="ü"/>
              </a:pPr>
              <a:r>
                <a:rPr lang="en-US" sz="1400" i="1" dirty="0">
                  <a:solidFill>
                    <a:schemeClr val="bg1"/>
                  </a:solidFill>
                </a:rPr>
                <a:t>No Custom Client Hardware</a:t>
              </a:r>
            </a:p>
            <a:p>
              <a:pPr algn="ctr">
                <a:buClr>
                  <a:srgbClr val="60DF00"/>
                </a:buClr>
                <a:buSzPct val="150000"/>
                <a:buFont typeface="Wingdings" panose="05000000000000000000" pitchFamily="2" charset="2"/>
                <a:buChar char="ü"/>
              </a:pPr>
              <a:r>
                <a:rPr lang="en-US" sz="1400" i="1" dirty="0">
                  <a:solidFill>
                    <a:schemeClr val="bg1"/>
                  </a:solidFill>
                </a:rPr>
                <a:t>Leverages Standard Ethernet Network</a:t>
              </a:r>
            </a:p>
            <a:p>
              <a:pPr algn="ctr">
                <a:buClr>
                  <a:srgbClr val="60DF00"/>
                </a:buClr>
                <a:buSzPct val="150000"/>
                <a:buFont typeface="Wingdings" panose="05000000000000000000" pitchFamily="2" charset="2"/>
                <a:buChar char="ü"/>
              </a:pPr>
              <a:r>
                <a:rPr lang="en-US" sz="1400" i="1" dirty="0">
                  <a:solidFill>
                    <a:schemeClr val="bg1"/>
                  </a:solidFill>
                </a:rPr>
                <a:t>All Data Management Processing Performed in Array, none in Hosts</a:t>
              </a:r>
              <a:br>
                <a:rPr lang="en-US" sz="1400" i="1" dirty="0">
                  <a:solidFill>
                    <a:schemeClr val="bg1"/>
                  </a:solidFill>
                </a:rPr>
              </a:br>
              <a:endParaRPr lang="en-US" sz="1400" i="1" dirty="0">
                <a:solidFill>
                  <a:schemeClr val="bg1"/>
                </a:solidFill>
              </a:endParaRPr>
            </a:p>
            <a:p>
              <a:pPr marL="457200" lvl="1" indent="0" algn="ctr">
                <a:buNone/>
              </a:pPr>
              <a:endParaRPr lang="en-US" sz="1200" i="1" dirty="0">
                <a:solidFill>
                  <a:schemeClr val="bg1"/>
                </a:solidFill>
              </a:endParaRPr>
            </a:p>
          </p:txBody>
        </p:sp>
      </p:grpSp>
    </p:spTree>
    <p:extLst>
      <p:ext uri="{BB962C8B-B14F-4D97-AF65-F5344CB8AC3E}">
        <p14:creationId xmlns:p14="http://schemas.microsoft.com/office/powerpoint/2010/main" val="134776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out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Pavilion vs. JBOFs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64</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4209795762"/>
              </p:ext>
            </p:extLst>
          </p:nvPr>
        </p:nvGraphicFramePr>
        <p:xfrm>
          <a:off x="228600" y="877935"/>
          <a:ext cx="8839202" cy="3775710"/>
        </p:xfrm>
        <a:graphic>
          <a:graphicData uri="http://schemas.openxmlformats.org/drawingml/2006/table">
            <a:tbl>
              <a:tblPr firstRow="1" bandRow="1">
                <a:tableStyleId>{5DA37D80-6434-44D0-A028-1B22A696006F}</a:tableStyleId>
              </a:tblPr>
              <a:tblGrid>
                <a:gridCol w="2146011">
                  <a:extLst>
                    <a:ext uri="{9D8B030D-6E8A-4147-A177-3AD203B41FA5}">
                      <a16:colId xmlns:a16="http://schemas.microsoft.com/office/drawing/2014/main" val="20000"/>
                    </a:ext>
                  </a:extLst>
                </a:gridCol>
                <a:gridCol w="1116491">
                  <a:extLst>
                    <a:ext uri="{9D8B030D-6E8A-4147-A177-3AD203B41FA5}">
                      <a16:colId xmlns:a16="http://schemas.microsoft.com/office/drawing/2014/main" val="20001"/>
                    </a:ext>
                  </a:extLst>
                </a:gridCol>
                <a:gridCol w="1394175">
                  <a:extLst>
                    <a:ext uri="{9D8B030D-6E8A-4147-A177-3AD203B41FA5}">
                      <a16:colId xmlns:a16="http://schemas.microsoft.com/office/drawing/2014/main" val="20002"/>
                    </a:ext>
                  </a:extLst>
                </a:gridCol>
                <a:gridCol w="1394175">
                  <a:extLst>
                    <a:ext uri="{9D8B030D-6E8A-4147-A177-3AD203B41FA5}">
                      <a16:colId xmlns:a16="http://schemas.microsoft.com/office/drawing/2014/main" val="1782602726"/>
                    </a:ext>
                  </a:extLst>
                </a:gridCol>
                <a:gridCol w="1394175">
                  <a:extLst>
                    <a:ext uri="{9D8B030D-6E8A-4147-A177-3AD203B41FA5}">
                      <a16:colId xmlns:a16="http://schemas.microsoft.com/office/drawing/2014/main" val="3875747706"/>
                    </a:ext>
                  </a:extLst>
                </a:gridCol>
                <a:gridCol w="1394175">
                  <a:extLst>
                    <a:ext uri="{9D8B030D-6E8A-4147-A177-3AD203B41FA5}">
                      <a16:colId xmlns:a16="http://schemas.microsoft.com/office/drawing/2014/main" val="2761665445"/>
                    </a:ext>
                  </a:extLst>
                </a:gridCol>
              </a:tblGrid>
              <a:tr h="297202">
                <a:tc>
                  <a:txBody>
                    <a:bodyPr/>
                    <a:lstStyle/>
                    <a:p>
                      <a:endParaRPr lang="en-US" sz="1200" dirty="0">
                        <a:solidFill>
                          <a:schemeClr val="bg1"/>
                        </a:solidFill>
                      </a:endParaRPr>
                    </a:p>
                  </a:txBody>
                  <a:tcPr/>
                </a:tc>
                <a:tc>
                  <a:txBody>
                    <a:bodyPr/>
                    <a:lstStyle/>
                    <a:p>
                      <a:pPr algn="ctr"/>
                      <a:endParaRPr lang="en-US" sz="11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txBody>
                  <a:tcPr anchor="ctr"/>
                </a:tc>
                <a:extLst>
                  <a:ext uri="{0D108BD9-81ED-4DB2-BD59-A6C34878D82A}">
                    <a16:rowId xmlns:a16="http://schemas.microsoft.com/office/drawing/2014/main" val="10000"/>
                  </a:ext>
                </a:extLst>
              </a:tr>
              <a:tr h="358080">
                <a:tc>
                  <a:txBody>
                    <a:bodyPr/>
                    <a:lstStyle/>
                    <a:p>
                      <a:r>
                        <a:rPr lang="en-US" sz="1050" dirty="0">
                          <a:solidFill>
                            <a:schemeClr val="bg1"/>
                          </a:solidFill>
                        </a:rPr>
                        <a:t>Density / Rack-Unit (TB)   [Total]</a:t>
                      </a:r>
                    </a:p>
                  </a:txBody>
                  <a:tcPr anchor="ctr"/>
                </a:tc>
                <a:tc>
                  <a:txBody>
                    <a:bodyPr/>
                    <a:lstStyle/>
                    <a:p>
                      <a:pPr marL="0" indent="0" algn="ctr">
                        <a:buClr>
                          <a:srgbClr val="60DF00"/>
                        </a:buClr>
                        <a:buSzPct val="250000"/>
                        <a:buFont typeface="Wingdings" panose="05000000000000000000" pitchFamily="2" charset="2"/>
                        <a:buNone/>
                      </a:pPr>
                      <a:r>
                        <a:rPr lang="en-US" sz="1200" kern="1200" dirty="0">
                          <a:solidFill>
                            <a:schemeClr val="bg1"/>
                          </a:solidFill>
                          <a:latin typeface="+mn-lt"/>
                          <a:ea typeface="+mn-ea"/>
                          <a:cs typeface="+mn-cs"/>
                        </a:rPr>
                        <a:t>115 [460]</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29 [144]</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86.5</a:t>
                      </a:r>
                      <a:r>
                        <a:rPr lang="en-US" sz="1200" kern="1200" baseline="0" dirty="0">
                          <a:solidFill>
                            <a:schemeClr val="bg1"/>
                          </a:solidFill>
                          <a:latin typeface="+mn-lt"/>
                          <a:ea typeface="+mn-ea"/>
                          <a:cs typeface="+mn-cs"/>
                        </a:rPr>
                        <a:t> [173]</a:t>
                      </a:r>
                      <a:endParaRPr lang="en-US" sz="1200" kern="1200" dirty="0">
                        <a:solidFill>
                          <a:schemeClr val="bg1"/>
                        </a:solidFill>
                        <a:latin typeface="+mn-lt"/>
                        <a:ea typeface="+mn-ea"/>
                        <a:cs typeface="+mn-cs"/>
                      </a:endParaRP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27 [54]</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76 [152]</a:t>
                      </a:r>
                    </a:p>
                  </a:txBody>
                  <a:tcPr anchor="ctr"/>
                </a:tc>
                <a:extLst>
                  <a:ext uri="{0D108BD9-81ED-4DB2-BD59-A6C34878D82A}">
                    <a16:rowId xmlns:a16="http://schemas.microsoft.com/office/drawing/2014/main" val="643139002"/>
                  </a:ext>
                </a:extLst>
              </a:tr>
              <a:tr h="358080">
                <a:tc>
                  <a:txBody>
                    <a:bodyPr/>
                    <a:lstStyle/>
                    <a:p>
                      <a:r>
                        <a:rPr lang="en-US" sz="1050" dirty="0">
                          <a:solidFill>
                            <a:schemeClr val="bg1"/>
                          </a:solidFill>
                        </a:rPr>
                        <a:t>Rack-Units</a:t>
                      </a:r>
                    </a:p>
                  </a:txBody>
                  <a:tcPr anchor="ctr"/>
                </a:tc>
                <a:tc>
                  <a:txBody>
                    <a:bodyPr/>
                    <a:lstStyle/>
                    <a:p>
                      <a:pPr marL="0" indent="0" algn="ctr">
                        <a:buClr>
                          <a:srgbClr val="60DF00"/>
                        </a:buClr>
                        <a:buSzPct val="250000"/>
                        <a:buFont typeface="Wingdings" panose="05000000000000000000" pitchFamily="2" charset="2"/>
                        <a:buNone/>
                      </a:pPr>
                      <a:r>
                        <a:rPr lang="en-US" sz="1200" kern="1200" dirty="0">
                          <a:solidFill>
                            <a:schemeClr val="bg1"/>
                          </a:solidFill>
                          <a:latin typeface="+mn-lt"/>
                          <a:ea typeface="+mn-ea"/>
                          <a:cs typeface="+mn-cs"/>
                        </a:rPr>
                        <a:t>4</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5</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2</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2</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2</a:t>
                      </a:r>
                    </a:p>
                  </a:txBody>
                  <a:tcPr anchor="ctr"/>
                </a:tc>
                <a:extLst>
                  <a:ext uri="{0D108BD9-81ED-4DB2-BD59-A6C34878D82A}">
                    <a16:rowId xmlns:a16="http://schemas.microsoft.com/office/drawing/2014/main" val="800844980"/>
                  </a:ext>
                </a:extLst>
              </a:tr>
              <a:tr h="358080">
                <a:tc>
                  <a:txBody>
                    <a:bodyPr/>
                    <a:lstStyle/>
                    <a:p>
                      <a:r>
                        <a:rPr lang="en-US" sz="1050" dirty="0">
                          <a:solidFill>
                            <a:schemeClr val="bg1"/>
                          </a:solidFill>
                        </a:rPr>
                        <a:t>Bandwidth / RU (GB/s) [Total]</a:t>
                      </a:r>
                    </a:p>
                  </a:txBody>
                  <a:tcPr anchor="ctr"/>
                </a:tc>
                <a:tc>
                  <a:txBody>
                    <a:bodyPr/>
                    <a:lstStyle/>
                    <a:p>
                      <a:pPr marL="0" indent="0" algn="ctr">
                        <a:buClr>
                          <a:srgbClr val="60DF00"/>
                        </a:buClr>
                        <a:buSzPct val="250000"/>
                        <a:buFont typeface="Wingdings" panose="05000000000000000000" pitchFamily="2" charset="2"/>
                        <a:buNone/>
                      </a:pPr>
                      <a:r>
                        <a:rPr lang="en-US" sz="1200" kern="1200" dirty="0">
                          <a:solidFill>
                            <a:schemeClr val="bg1"/>
                          </a:solidFill>
                          <a:latin typeface="+mn-lt"/>
                          <a:ea typeface="+mn-ea"/>
                          <a:cs typeface="+mn-cs"/>
                        </a:rPr>
                        <a:t>30 [120]</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baseline="0" dirty="0">
                          <a:solidFill>
                            <a:schemeClr val="bg1"/>
                          </a:solidFill>
                          <a:latin typeface="+mn-lt"/>
                          <a:ea typeface="+mn-ea"/>
                          <a:cs typeface="+mn-cs"/>
                        </a:rPr>
                        <a:t> 20 [100]</a:t>
                      </a:r>
                      <a:endParaRPr lang="en-US" sz="1200" kern="1200" dirty="0">
                        <a:solidFill>
                          <a:schemeClr val="bg1"/>
                        </a:solidFill>
                        <a:latin typeface="+mn-lt"/>
                        <a:ea typeface="+mn-ea"/>
                        <a:cs typeface="+mn-cs"/>
                      </a:endParaRP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20 [40]</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10 [20]</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200" kern="1200" dirty="0">
                          <a:solidFill>
                            <a:schemeClr val="bg1"/>
                          </a:solidFill>
                          <a:latin typeface="+mn-lt"/>
                          <a:ea typeface="+mn-ea"/>
                          <a:cs typeface="+mn-cs"/>
                        </a:rPr>
                        <a:t>36 [72]</a:t>
                      </a:r>
                    </a:p>
                  </a:txBody>
                  <a:tcPr anchor="ctr"/>
                </a:tc>
                <a:extLst>
                  <a:ext uri="{0D108BD9-81ED-4DB2-BD59-A6C34878D82A}">
                    <a16:rowId xmlns:a16="http://schemas.microsoft.com/office/drawing/2014/main" val="10002"/>
                  </a:ext>
                </a:extLst>
              </a:tr>
              <a:tr h="334210">
                <a:tc>
                  <a:txBody>
                    <a:bodyPr/>
                    <a:lstStyle/>
                    <a:p>
                      <a:r>
                        <a:rPr lang="en-US" sz="1050" baseline="0" dirty="0">
                          <a:solidFill>
                            <a:schemeClr val="bg1"/>
                          </a:solidFill>
                        </a:rPr>
                        <a:t>4K IOPS / RU (Millions) [Total]</a:t>
                      </a:r>
                      <a:endParaRPr lang="en-US" sz="1050" dirty="0">
                        <a:solidFill>
                          <a:schemeClr val="bg1"/>
                        </a:solidFill>
                      </a:endParaRPr>
                    </a:p>
                  </a:txBody>
                  <a:tcPr anchor="ctr"/>
                </a:tc>
                <a:tc>
                  <a:txBody>
                    <a:bodyPr/>
                    <a:lstStyle/>
                    <a:p>
                      <a:pPr algn="ctr"/>
                      <a:r>
                        <a:rPr lang="en-US" sz="1200" kern="1200" dirty="0">
                          <a:solidFill>
                            <a:schemeClr val="bg1"/>
                          </a:solidFill>
                          <a:latin typeface="+mn-lt"/>
                          <a:ea typeface="+mn-ea"/>
                          <a:cs typeface="+mn-cs"/>
                        </a:rPr>
                        <a:t>6.25 [25]</a:t>
                      </a:r>
                    </a:p>
                  </a:txBody>
                  <a:tcPr anchor="ctr"/>
                </a:tc>
                <a:tc>
                  <a:txBody>
                    <a:bodyPr/>
                    <a:lstStyle/>
                    <a:p>
                      <a:pPr algn="ctr"/>
                      <a:r>
                        <a:rPr lang="en-US" sz="1200" b="0" i="0" dirty="0">
                          <a:solidFill>
                            <a:schemeClr val="bg1"/>
                          </a:solidFill>
                        </a:rPr>
                        <a:t>2 [10]</a:t>
                      </a:r>
                    </a:p>
                  </a:txBody>
                  <a:tcPr anchor="ctr"/>
                </a:tc>
                <a:tc>
                  <a:txBody>
                    <a:bodyPr/>
                    <a:lstStyle/>
                    <a:p>
                      <a:pPr algn="ctr"/>
                      <a:r>
                        <a:rPr lang="en-US" sz="1200" b="0" i="0" dirty="0">
                          <a:solidFill>
                            <a:schemeClr val="bg1"/>
                          </a:solidFill>
                        </a:rPr>
                        <a:t>5 [10]</a:t>
                      </a:r>
                    </a:p>
                  </a:txBody>
                  <a:tcPr anchor="ctr"/>
                </a:tc>
                <a:tc>
                  <a:txBody>
                    <a:bodyPr/>
                    <a:lstStyle/>
                    <a:p>
                      <a:pPr algn="ctr"/>
                      <a:r>
                        <a:rPr lang="en-US" sz="1200" b="0" i="0" dirty="0">
                          <a:solidFill>
                            <a:schemeClr val="bg1"/>
                          </a:solidFill>
                        </a:rPr>
                        <a:t>2.5 [5]</a:t>
                      </a:r>
                    </a:p>
                  </a:txBody>
                  <a:tcPr anchor="ctr"/>
                </a:tc>
                <a:tc>
                  <a:txBody>
                    <a:bodyPr/>
                    <a:lstStyle/>
                    <a:p>
                      <a:pPr algn="ctr"/>
                      <a:r>
                        <a:rPr lang="en-US" sz="1200" b="0" i="0" dirty="0">
                          <a:solidFill>
                            <a:schemeClr val="bg1"/>
                          </a:solidFill>
                        </a:rPr>
                        <a:t>8.9</a:t>
                      </a:r>
                      <a:r>
                        <a:rPr lang="en-US" sz="1200" b="0" i="0" baseline="0" dirty="0">
                          <a:solidFill>
                            <a:schemeClr val="bg1"/>
                          </a:solidFill>
                        </a:rPr>
                        <a:t> [17.8]</a:t>
                      </a:r>
                      <a:endParaRPr lang="en-US" sz="1200" b="0" i="0" dirty="0">
                        <a:solidFill>
                          <a:schemeClr val="bg1"/>
                        </a:solidFill>
                      </a:endParaRPr>
                    </a:p>
                  </a:txBody>
                  <a:tcPr anchor="ctr"/>
                </a:tc>
                <a:extLst>
                  <a:ext uri="{0D108BD9-81ED-4DB2-BD59-A6C34878D82A}">
                    <a16:rowId xmlns:a16="http://schemas.microsoft.com/office/drawing/2014/main" val="10003"/>
                  </a:ext>
                </a:extLst>
              </a:tr>
              <a:tr h="323662">
                <a:tc>
                  <a:txBody>
                    <a:bodyPr/>
                    <a:lstStyle/>
                    <a:p>
                      <a:r>
                        <a:rPr lang="en-US" sz="1050" dirty="0">
                          <a:solidFill>
                            <a:schemeClr val="bg1"/>
                          </a:solidFill>
                        </a:rPr>
                        <a:t>Number of Ports</a:t>
                      </a:r>
                    </a:p>
                  </a:txBody>
                  <a:tcPr anchor="ctr"/>
                </a:tc>
                <a:tc>
                  <a:txBody>
                    <a:bodyPr/>
                    <a:lstStyle/>
                    <a:p>
                      <a:pPr algn="ctr"/>
                      <a:r>
                        <a:rPr lang="en-US" sz="1200" kern="1200" dirty="0">
                          <a:solidFill>
                            <a:schemeClr val="bg1"/>
                          </a:solidFill>
                          <a:latin typeface="+mn-lt"/>
                          <a:ea typeface="+mn-ea"/>
                          <a:cs typeface="+mn-cs"/>
                        </a:rPr>
                        <a:t>40 x 40 Gbe</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rPr>
                        <a:t>48 (</a:t>
                      </a:r>
                      <a:r>
                        <a:rPr lang="en-US" sz="1200" b="0" i="0" dirty="0" err="1">
                          <a:solidFill>
                            <a:schemeClr val="bg1"/>
                          </a:solidFill>
                        </a:rPr>
                        <a:t>PCIe</a:t>
                      </a:r>
                      <a:r>
                        <a:rPr lang="en-US" sz="1200" b="0" i="0" dirty="0">
                          <a:solidFill>
                            <a:schemeClr val="bg1"/>
                          </a:solidFill>
                        </a:rPr>
                        <a:t>)</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rPr>
                        <a:t>8 x 40/50/100</a:t>
                      </a:r>
                      <a:r>
                        <a:rPr lang="en-US" sz="1200" b="0" i="0" baseline="0" dirty="0">
                          <a:solidFill>
                            <a:schemeClr val="bg1"/>
                          </a:solidFill>
                        </a:rPr>
                        <a:t> Gbe</a:t>
                      </a:r>
                      <a:endParaRPr lang="en-US" sz="1200" b="0" i="0" dirty="0">
                        <a:solidFill>
                          <a:schemeClr val="bg1"/>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rPr>
                        <a:t>2 x 40/50/100</a:t>
                      </a:r>
                      <a:r>
                        <a:rPr lang="en-US" sz="1200" b="0" i="0" baseline="0" dirty="0">
                          <a:solidFill>
                            <a:schemeClr val="bg1"/>
                          </a:solidFill>
                        </a:rPr>
                        <a:t> Gbe</a:t>
                      </a:r>
                      <a:endParaRPr lang="en-US" sz="1200" b="0" i="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dirty="0">
                          <a:solidFill>
                            <a:schemeClr val="bg1"/>
                          </a:solidFill>
                        </a:rPr>
                        <a:t>32 x 40 Gbe</a:t>
                      </a:r>
                    </a:p>
                  </a:txBody>
                  <a:tcPr anchor="ctr"/>
                </a:tc>
                <a:extLst>
                  <a:ext uri="{0D108BD9-81ED-4DB2-BD59-A6C34878D82A}">
                    <a16:rowId xmlns:a16="http://schemas.microsoft.com/office/drawing/2014/main" val="10005"/>
                  </a:ext>
                </a:extLst>
              </a:tr>
              <a:tr h="329157">
                <a:tc>
                  <a:txBody>
                    <a:bodyPr/>
                    <a:lstStyle/>
                    <a:p>
                      <a:r>
                        <a:rPr lang="en-US" sz="1050" dirty="0">
                          <a:solidFill>
                            <a:schemeClr val="bg1"/>
                          </a:solidFill>
                        </a:rPr>
                        <a:t>Leverages Commodity </a:t>
                      </a:r>
                      <a:r>
                        <a:rPr lang="en-US" sz="1050" dirty="0" err="1">
                          <a:solidFill>
                            <a:schemeClr val="bg1"/>
                          </a:solidFill>
                        </a:rPr>
                        <a:t>NVMe</a:t>
                      </a:r>
                      <a:r>
                        <a:rPr lang="en-US" sz="1050" dirty="0">
                          <a:solidFill>
                            <a:schemeClr val="bg1"/>
                          </a:solidFill>
                        </a:rPr>
                        <a:t> SSDs</a:t>
                      </a:r>
                      <a:endParaRPr lang="en-US" sz="1000" dirty="0">
                        <a:solidFill>
                          <a:schemeClr val="bg1"/>
                        </a:solidFill>
                      </a:endParaRPr>
                    </a:p>
                  </a:txBody>
                  <a:tcPr anchor="ctr"/>
                </a:tc>
                <a:tc>
                  <a:txBody>
                    <a:bodyPr/>
                    <a:lstStyle/>
                    <a:p>
                      <a:pPr algn="ctr"/>
                      <a:endParaRPr lang="en-US" sz="1200" b="0" i="0" kern="1200" dirty="0">
                        <a:solidFill>
                          <a:schemeClr val="bg1"/>
                        </a:solidFill>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rgbClr val="FF0000"/>
                          </a:solidFill>
                          <a:sym typeface="Wingdings"/>
                        </a:rPr>
                        <a:t></a:t>
                      </a:r>
                      <a:endParaRPr lang="en-US" sz="1600" kern="1200" dirty="0">
                        <a:solidFill>
                          <a:srgbClr val="FF0000"/>
                        </a:solidFill>
                        <a:effectLst/>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extLst>
                  <a:ext uri="{0D108BD9-81ED-4DB2-BD59-A6C34878D82A}">
                    <a16:rowId xmlns:a16="http://schemas.microsoft.com/office/drawing/2014/main" val="10006"/>
                  </a:ext>
                </a:extLst>
              </a:tr>
              <a:tr h="329157">
                <a:tc>
                  <a:txBody>
                    <a:bodyPr/>
                    <a:lstStyle/>
                    <a:p>
                      <a:r>
                        <a:rPr lang="en-US" sz="1000" dirty="0">
                          <a:solidFill>
                            <a:schemeClr val="bg1"/>
                          </a:solidFill>
                        </a:rPr>
                        <a:t>Standard Ethernet</a:t>
                      </a:r>
                      <a:r>
                        <a:rPr lang="en-US" sz="1000" baseline="0" dirty="0">
                          <a:solidFill>
                            <a:schemeClr val="bg1"/>
                          </a:solidFill>
                        </a:rPr>
                        <a:t> Support</a:t>
                      </a:r>
                      <a:endParaRPr lang="en-US" sz="1000" dirty="0">
                        <a:solidFill>
                          <a:schemeClr val="bg1"/>
                        </a:solidFill>
                      </a:endParaRPr>
                    </a:p>
                  </a:txBody>
                  <a:tcPr anchor="ctr"/>
                </a:tc>
                <a:tc>
                  <a:txBody>
                    <a:bodyPr/>
                    <a:lstStyle/>
                    <a:p>
                      <a:pPr algn="ctr"/>
                      <a:endParaRPr lang="en-US" sz="1200" b="0" i="0" kern="1200" dirty="0">
                        <a:solidFill>
                          <a:schemeClr val="bg1"/>
                        </a:solidFill>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extLst>
                  <a:ext uri="{0D108BD9-81ED-4DB2-BD59-A6C34878D82A}">
                    <a16:rowId xmlns:a16="http://schemas.microsoft.com/office/drawing/2014/main" val="3517255365"/>
                  </a:ext>
                </a:extLst>
              </a:tr>
              <a:tr h="405276">
                <a:tc>
                  <a:txBody>
                    <a:bodyPr/>
                    <a:lstStyle/>
                    <a:p>
                      <a:r>
                        <a:rPr lang="en-US" sz="1000" dirty="0">
                          <a:solidFill>
                            <a:schemeClr val="bg1"/>
                          </a:solidFill>
                        </a:rPr>
                        <a:t>Snapshots/Clones</a:t>
                      </a:r>
                    </a:p>
                  </a:txBody>
                  <a:tcPr anchor="ctr"/>
                </a:tc>
                <a:tc>
                  <a:txBody>
                    <a:bodyPr/>
                    <a:lstStyle/>
                    <a:p>
                      <a:pPr algn="ctr"/>
                      <a:endParaRPr lang="en-US" sz="1200" b="0" i="0" kern="1200" dirty="0">
                        <a:solidFill>
                          <a:schemeClr val="bg1"/>
                        </a:solidFill>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extLst>
                  <a:ext uri="{0D108BD9-81ED-4DB2-BD59-A6C34878D82A}">
                    <a16:rowId xmlns:a16="http://schemas.microsoft.com/office/drawing/2014/main" val="274777388"/>
                  </a:ext>
                </a:extLst>
              </a:tr>
              <a:tr h="329157">
                <a:tc>
                  <a:txBody>
                    <a:bodyPr/>
                    <a:lstStyle/>
                    <a:p>
                      <a:r>
                        <a:rPr lang="en-US" sz="1000" dirty="0">
                          <a:solidFill>
                            <a:schemeClr val="bg1"/>
                          </a:solidFill>
                        </a:rPr>
                        <a:t>Requires No Custom Client Hardware</a:t>
                      </a:r>
                    </a:p>
                  </a:txBody>
                  <a:tcPr anchor="ctr"/>
                </a:tc>
                <a:tc>
                  <a:txBody>
                    <a:bodyPr/>
                    <a:lstStyle/>
                    <a:p>
                      <a:pPr algn="ctr"/>
                      <a:endParaRPr lang="en-US" sz="1200" b="0" i="0" kern="1200" dirty="0">
                        <a:solidFill>
                          <a:schemeClr val="bg1"/>
                        </a:solidFill>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sym typeface="Wingdings"/>
                        </a:rPr>
                        <a:t></a:t>
                      </a:r>
                      <a:endParaRPr lang="en-US" sz="1400" kern="1200" dirty="0">
                        <a:solidFill>
                          <a:srgbClr val="FF0000"/>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1" dirty="0">
                        <a:solidFill>
                          <a:srgbClr val="60AD0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1" dirty="0">
                        <a:solidFill>
                          <a:srgbClr val="60AD00"/>
                        </a:solidFill>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mn-lt"/>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txBody>
                  <a:tcPr anchor="ctr"/>
                </a:tc>
                <a:extLst>
                  <a:ext uri="{0D108BD9-81ED-4DB2-BD59-A6C34878D82A}">
                    <a16:rowId xmlns:a16="http://schemas.microsoft.com/office/drawing/2014/main" val="3196220512"/>
                  </a:ext>
                </a:extLst>
              </a:tr>
              <a:tr h="329157">
                <a:tc>
                  <a:txBody>
                    <a:bodyPr/>
                    <a:lstStyle/>
                    <a:p>
                      <a:r>
                        <a:rPr lang="en-US" sz="1000" dirty="0">
                          <a:solidFill>
                            <a:schemeClr val="bg1"/>
                          </a:solidFill>
                        </a:rPr>
                        <a:t>Requires No Custom Client Software</a:t>
                      </a:r>
                    </a:p>
                  </a:txBody>
                  <a:tcPr anchor="ctr"/>
                </a:tc>
                <a:tc>
                  <a:txBody>
                    <a:bodyPr/>
                    <a:lstStyle/>
                    <a:p>
                      <a:pPr algn="ctr"/>
                      <a:endParaRPr lang="en-US" sz="1200" b="0" i="0" kern="1200" dirty="0">
                        <a:solidFill>
                          <a:schemeClr val="bg1"/>
                        </a:solidFill>
                        <a:latin typeface="+mn-lt"/>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sym typeface="Wingdings"/>
                        </a:rPr>
                        <a:t></a:t>
                      </a:r>
                      <a:endParaRPr kumimoji="0" lang="en-US" sz="1600" b="0" i="0" u="none" strike="noStrike" kern="1200" cap="none" spc="0" normalizeH="0" baseline="0" noProof="0" dirty="0">
                        <a:ln>
                          <a:noFill/>
                        </a:ln>
                        <a:solidFill>
                          <a:srgbClr val="FF0000"/>
                        </a:solidFill>
                        <a:effectLst/>
                        <a:uLnTx/>
                        <a:uFillTx/>
                        <a:latin typeface="Calibri"/>
                        <a:ea typeface="+mn-ea"/>
                        <a:cs typeface="+mn-cs"/>
                      </a:endParaRPr>
                    </a:p>
                  </a:txBody>
                  <a:tcPr anchor="ctr"/>
                </a:tc>
                <a:extLst>
                  <a:ext uri="{0D108BD9-81ED-4DB2-BD59-A6C34878D82A}">
                    <a16:rowId xmlns:a16="http://schemas.microsoft.com/office/drawing/2014/main" val="2309819229"/>
                  </a:ext>
                </a:extLst>
              </a:tr>
            </a:tbl>
          </a:graphicData>
        </a:graphic>
      </p:graphicFrame>
      <p:pic>
        <p:nvPicPr>
          <p:cNvPr id="6" name="Picture 4" descr="http://ko.com.ua/files/u5101/p-logo-cur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053" y="957280"/>
            <a:ext cx="764148" cy="1357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41103" y="898130"/>
            <a:ext cx="719522" cy="245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36313" y="946025"/>
            <a:ext cx="839274" cy="186191"/>
          </a:xfrm>
          <a:prstGeom prst="rect">
            <a:avLst/>
          </a:prstGeom>
        </p:spPr>
      </p:pic>
      <p:pic>
        <p:nvPicPr>
          <p:cNvPr id="9" name="Picture 19"/>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22574" y="962791"/>
            <a:ext cx="973954" cy="2000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peiron Data System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59726" y="903685"/>
            <a:ext cx="643058" cy="234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74554" y="4095750"/>
            <a:ext cx="173880" cy="17388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9010" y="2952750"/>
            <a:ext cx="173880" cy="17388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9010" y="3350370"/>
            <a:ext cx="173880" cy="17388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0266" y="3703083"/>
            <a:ext cx="173880" cy="173880"/>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9010" y="4448463"/>
            <a:ext cx="173880" cy="17388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13924" y="4095750"/>
            <a:ext cx="173880" cy="173880"/>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2611" y="4095750"/>
            <a:ext cx="173880" cy="173880"/>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2611" y="2952750"/>
            <a:ext cx="173880" cy="173880"/>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420" y="2952750"/>
            <a:ext cx="173880" cy="173880"/>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420" y="3350370"/>
            <a:ext cx="173880" cy="173880"/>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2611" y="3350370"/>
            <a:ext cx="173880" cy="152400"/>
          </a:xfrm>
          <a:prstGeom prst="rect">
            <a:avLst/>
          </a:prstGeom>
        </p:spPr>
      </p:pic>
    </p:spTree>
    <p:extLst>
      <p:ext uri="{BB962C8B-B14F-4D97-AF65-F5344CB8AC3E}">
        <p14:creationId xmlns:p14="http://schemas.microsoft.com/office/powerpoint/2010/main" val="7511483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Pavilion vs. EMC DSSD D5</a:t>
            </a:r>
          </a:p>
        </p:txBody>
      </p:sp>
      <p:sp>
        <p:nvSpPr>
          <p:cNvPr id="8"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Pavilion Data Systems™ Confidential</a:t>
            </a:r>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graphicFrame>
        <p:nvGraphicFramePr>
          <p:cNvPr id="10" name="Table 9"/>
          <p:cNvGraphicFramePr>
            <a:graphicFrameLocks noGrp="1"/>
          </p:cNvGraphicFramePr>
          <p:nvPr>
            <p:extLst/>
          </p:nvPr>
        </p:nvGraphicFramePr>
        <p:xfrm>
          <a:off x="145790" y="987797"/>
          <a:ext cx="7086599" cy="3581401"/>
        </p:xfrm>
        <a:graphic>
          <a:graphicData uri="http://schemas.openxmlformats.org/drawingml/2006/table">
            <a:tbl>
              <a:tblPr bandRow="1">
                <a:tableStyleId>{5DA37D80-6434-44D0-A028-1B22A696006F}</a:tableStyleId>
              </a:tblPr>
              <a:tblGrid>
                <a:gridCol w="2857023">
                  <a:extLst>
                    <a:ext uri="{9D8B030D-6E8A-4147-A177-3AD203B41FA5}">
                      <a16:colId xmlns:a16="http://schemas.microsoft.com/office/drawing/2014/main" val="20000"/>
                    </a:ext>
                  </a:extLst>
                </a:gridCol>
                <a:gridCol w="1393670">
                  <a:extLst>
                    <a:ext uri="{9D8B030D-6E8A-4147-A177-3AD203B41FA5}">
                      <a16:colId xmlns:a16="http://schemas.microsoft.com/office/drawing/2014/main" val="20001"/>
                    </a:ext>
                  </a:extLst>
                </a:gridCol>
                <a:gridCol w="1417953">
                  <a:extLst>
                    <a:ext uri="{9D8B030D-6E8A-4147-A177-3AD203B41FA5}">
                      <a16:colId xmlns:a16="http://schemas.microsoft.com/office/drawing/2014/main" val="20002"/>
                    </a:ext>
                  </a:extLst>
                </a:gridCol>
                <a:gridCol w="1417953">
                  <a:extLst>
                    <a:ext uri="{9D8B030D-6E8A-4147-A177-3AD203B41FA5}">
                      <a16:colId xmlns:a16="http://schemas.microsoft.com/office/drawing/2014/main" val="867456630"/>
                    </a:ext>
                  </a:extLst>
                </a:gridCol>
              </a:tblGrid>
              <a:tr h="262636">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endParaRPr lang="en-US" sz="1050"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Pavilion</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EMC DSSD</a:t>
                      </a:r>
                      <a:r>
                        <a:rPr lang="en-US" sz="1050" baseline="0" dirty="0">
                          <a:solidFill>
                            <a:schemeClr val="bg1"/>
                          </a:solidFill>
                        </a:rPr>
                        <a:t> D5</a:t>
                      </a:r>
                      <a:endParaRPr lang="en-US" sz="1050" b="1"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latin typeface="Verdana" panose="020B0604030504040204" pitchFamily="34" charset="0"/>
                          <a:ea typeface="Verdana" panose="020B0604030504040204" pitchFamily="34" charset="0"/>
                          <a:cs typeface="Verdana" panose="020B0604030504040204" pitchFamily="34" charset="0"/>
                        </a:rPr>
                        <a:t>Notes</a:t>
                      </a:r>
                    </a:p>
                  </a:txBody>
                  <a:tcPr anchor="ctr"/>
                </a:tc>
                <a:extLst>
                  <a:ext uri="{0D108BD9-81ED-4DB2-BD59-A6C34878D82A}">
                    <a16:rowId xmlns:a16="http://schemas.microsoft.com/office/drawing/2014/main" val="10000"/>
                  </a:ext>
                </a:extLst>
              </a:tr>
              <a:tr h="413851">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Leverages Standard Ethernet</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bg1"/>
                          </a:solidFill>
                          <a:effectLst/>
                          <a:latin typeface="+mn-lt"/>
                          <a:ea typeface="+mn-ea"/>
                          <a:cs typeface="+mn-cs"/>
                        </a:rPr>
                        <a:t>Lower cost of ownership</a:t>
                      </a:r>
                    </a:p>
                  </a:txBody>
                  <a:tcPr anchor="ctr"/>
                </a:tc>
                <a:extLst>
                  <a:ext uri="{0D108BD9-81ED-4DB2-BD59-A6C34878D82A}">
                    <a16:rowId xmlns:a16="http://schemas.microsoft.com/office/drawing/2014/main" val="10001"/>
                  </a:ext>
                </a:extLst>
              </a:tr>
              <a:tr h="429768">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22M 4K Read IOPS</a:t>
                      </a:r>
                    </a:p>
                    <a:p>
                      <a:pPr algn="ctr"/>
                      <a:r>
                        <a:rPr lang="en-US" sz="1050" dirty="0">
                          <a:solidFill>
                            <a:schemeClr val="bg1"/>
                          </a:solidFill>
                        </a:rPr>
                        <a:t>3.8 M 32K Read</a:t>
                      </a:r>
                      <a:r>
                        <a:rPr lang="en-US" sz="1050" baseline="0" dirty="0">
                          <a:solidFill>
                            <a:schemeClr val="bg1"/>
                          </a:solidFill>
                        </a:rPr>
                        <a:t> IOPS</a:t>
                      </a:r>
                      <a:endParaRPr lang="en-US" sz="1050" b="0"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bg1"/>
                          </a:solidFill>
                          <a:effectLst/>
                          <a:latin typeface="+mn-lt"/>
                          <a:ea typeface="+mn-ea"/>
                          <a:cs typeface="+mn-cs"/>
                        </a:rPr>
                        <a:t>Pavilion is 2X the</a:t>
                      </a:r>
                      <a:r>
                        <a:rPr lang="en-US" sz="900" i="1" kern="1200" baseline="0" dirty="0">
                          <a:solidFill>
                            <a:schemeClr val="bg1"/>
                          </a:solidFill>
                          <a:effectLst/>
                          <a:latin typeface="+mn-lt"/>
                          <a:ea typeface="+mn-ea"/>
                          <a:cs typeface="+mn-cs"/>
                        </a:rPr>
                        <a:t> Performance of D5</a:t>
                      </a:r>
                      <a:endParaRPr lang="en-US" sz="900" i="1" kern="1200" dirty="0">
                        <a:solidFill>
                          <a:schemeClr val="bg1"/>
                        </a:solidFill>
                        <a:effectLst/>
                        <a:latin typeface="+mn-lt"/>
                        <a:ea typeface="+mn-ea"/>
                        <a:cs typeface="+mn-cs"/>
                      </a:endParaRPr>
                    </a:p>
                  </a:txBody>
                  <a:tcPr anchor="ctr"/>
                </a:tc>
                <a:extLst>
                  <a:ext uri="{0D108BD9-81ED-4DB2-BD59-A6C34878D82A}">
                    <a16:rowId xmlns:a16="http://schemas.microsoft.com/office/drawing/2014/main" val="10002"/>
                  </a:ext>
                </a:extLst>
              </a:tr>
              <a:tr h="525272">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No</a:t>
                      </a:r>
                      <a:r>
                        <a:rPr lang="en-US" sz="1050" baseline="0" dirty="0">
                          <a:solidFill>
                            <a:schemeClr val="bg1"/>
                          </a:solidFill>
                        </a:rPr>
                        <a:t> Custom Client Hardware or Software Required</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bg1"/>
                          </a:solidFill>
                          <a:effectLst/>
                          <a:latin typeface="+mn-lt"/>
                          <a:ea typeface="+mn-ea"/>
                          <a:cs typeface="+mn-cs"/>
                        </a:rPr>
                        <a:t>D5</a:t>
                      </a:r>
                      <a:r>
                        <a:rPr lang="en-US" sz="900" i="1" kern="1200" baseline="0" dirty="0">
                          <a:solidFill>
                            <a:schemeClr val="bg1"/>
                          </a:solidFill>
                          <a:effectLst/>
                          <a:latin typeface="+mn-lt"/>
                          <a:ea typeface="+mn-ea"/>
                          <a:cs typeface="+mn-cs"/>
                        </a:rPr>
                        <a:t> Requires Custom Network Cards to be installed in every client</a:t>
                      </a:r>
                      <a:endParaRPr lang="en-US" sz="900" i="1" kern="1200" dirty="0">
                        <a:solidFill>
                          <a:schemeClr val="bg1"/>
                        </a:solidFill>
                        <a:effectLst/>
                        <a:latin typeface="+mn-lt"/>
                        <a:ea typeface="+mn-ea"/>
                        <a:cs typeface="+mn-cs"/>
                      </a:endParaRPr>
                    </a:p>
                  </a:txBody>
                  <a:tcPr anchor="ctr"/>
                </a:tc>
                <a:extLst>
                  <a:ext uri="{0D108BD9-81ED-4DB2-BD59-A6C34878D82A}">
                    <a16:rowId xmlns:a16="http://schemas.microsoft.com/office/drawing/2014/main" val="10003"/>
                  </a:ext>
                </a:extLst>
              </a:tr>
              <a:tr h="525272">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Leverages Standard</a:t>
                      </a:r>
                      <a:r>
                        <a:rPr lang="en-US" sz="1050" baseline="0" dirty="0">
                          <a:solidFill>
                            <a:schemeClr val="bg1"/>
                          </a:solidFill>
                        </a:rPr>
                        <a:t> Commodity Storage Hardware</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bg1"/>
                          </a:solidFill>
                          <a:effectLst/>
                          <a:latin typeface="+mn-lt"/>
                          <a:ea typeface="+mn-ea"/>
                          <a:cs typeface="+mn-cs"/>
                        </a:rPr>
                        <a:t>Enables</a:t>
                      </a:r>
                      <a:r>
                        <a:rPr lang="en-US" sz="900" i="1" kern="1200" baseline="0" dirty="0">
                          <a:solidFill>
                            <a:schemeClr val="bg1"/>
                          </a:solidFill>
                          <a:effectLst/>
                          <a:latin typeface="+mn-lt"/>
                          <a:ea typeface="+mn-ea"/>
                          <a:cs typeface="+mn-cs"/>
                        </a:rPr>
                        <a:t> </a:t>
                      </a:r>
                      <a:r>
                        <a:rPr lang="en-US" sz="900" i="1" kern="1200" dirty="0">
                          <a:solidFill>
                            <a:schemeClr val="bg1"/>
                          </a:solidFill>
                          <a:effectLst/>
                          <a:latin typeface="+mn-lt"/>
                          <a:ea typeface="+mn-ea"/>
                          <a:cs typeface="+mn-cs"/>
                        </a:rPr>
                        <a:t>Rapid</a:t>
                      </a:r>
                      <a:r>
                        <a:rPr lang="en-US" sz="900" i="1" kern="1200" baseline="0" dirty="0">
                          <a:solidFill>
                            <a:schemeClr val="bg1"/>
                          </a:solidFill>
                          <a:effectLst/>
                          <a:latin typeface="+mn-lt"/>
                          <a:ea typeface="+mn-ea"/>
                          <a:cs typeface="+mn-cs"/>
                        </a:rPr>
                        <a:t> software-based innovation</a:t>
                      </a:r>
                      <a:endParaRPr lang="en-US" sz="900" i="1" kern="1200" dirty="0">
                        <a:solidFill>
                          <a:schemeClr val="bg1"/>
                        </a:solidFill>
                        <a:effectLst/>
                        <a:latin typeface="+mn-lt"/>
                        <a:ea typeface="+mn-ea"/>
                        <a:cs typeface="+mn-cs"/>
                      </a:endParaRPr>
                    </a:p>
                  </a:txBody>
                  <a:tcPr anchor="ctr"/>
                </a:tc>
                <a:extLst>
                  <a:ext uri="{0D108BD9-81ED-4DB2-BD59-A6C34878D82A}">
                    <a16:rowId xmlns:a16="http://schemas.microsoft.com/office/drawing/2014/main" val="10004"/>
                  </a:ext>
                </a:extLst>
              </a:tr>
              <a:tr h="596900">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Leverages Standards-based protocol</a:t>
                      </a:r>
                      <a:r>
                        <a:rPr lang="en-US" sz="1050" baseline="0" dirty="0">
                          <a:solidFill>
                            <a:schemeClr val="bg1"/>
                          </a:solidFill>
                        </a:rPr>
                        <a:t> </a:t>
                      </a:r>
                      <a:br>
                        <a:rPr lang="en-US" sz="1050" baseline="0" dirty="0">
                          <a:solidFill>
                            <a:schemeClr val="bg1"/>
                          </a:solidFill>
                        </a:rPr>
                      </a:br>
                      <a:r>
                        <a:rPr lang="en-US" sz="1050" baseline="0" dirty="0" err="1">
                          <a:solidFill>
                            <a:schemeClr val="bg1"/>
                          </a:solidFill>
                        </a:rPr>
                        <a:t>NVMe</a:t>
                      </a:r>
                      <a:r>
                        <a:rPr lang="en-US" sz="1050" baseline="0" dirty="0">
                          <a:solidFill>
                            <a:schemeClr val="bg1"/>
                          </a:solidFill>
                        </a:rPr>
                        <a:t>-over-Fabrics</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bg1"/>
                          </a:solidFill>
                          <a:effectLst/>
                          <a:latin typeface="+mn-lt"/>
                          <a:ea typeface="+mn-ea"/>
                          <a:cs typeface="+mn-cs"/>
                        </a:rPr>
                        <a:t>Reduced</a:t>
                      </a:r>
                      <a:r>
                        <a:rPr lang="en-US" sz="900" i="1" kern="1200" baseline="0" dirty="0">
                          <a:solidFill>
                            <a:schemeClr val="bg1"/>
                          </a:solidFill>
                          <a:effectLst/>
                          <a:latin typeface="+mn-lt"/>
                          <a:ea typeface="+mn-ea"/>
                          <a:cs typeface="+mn-cs"/>
                        </a:rPr>
                        <a:t> cost of ownership through ease of deployment</a:t>
                      </a:r>
                      <a:endParaRPr lang="en-US" sz="900" i="1" kern="1200" dirty="0">
                        <a:solidFill>
                          <a:schemeClr val="bg1"/>
                        </a:solidFill>
                        <a:effectLst/>
                        <a:latin typeface="+mn-lt"/>
                        <a:ea typeface="+mn-ea"/>
                        <a:cs typeface="+mn-cs"/>
                      </a:endParaRPr>
                    </a:p>
                  </a:txBody>
                  <a:tcPr anchor="ctr"/>
                </a:tc>
                <a:extLst>
                  <a:ext uri="{0D108BD9-81ED-4DB2-BD59-A6C34878D82A}">
                    <a16:rowId xmlns:a16="http://schemas.microsoft.com/office/drawing/2014/main" val="10005"/>
                  </a:ext>
                </a:extLst>
              </a:tr>
              <a:tr h="413851">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$/GB</a:t>
                      </a:r>
                      <a:r>
                        <a:rPr lang="en-US" sz="1050" baseline="0" dirty="0">
                          <a:solidFill>
                            <a:schemeClr val="bg1"/>
                          </a:solidFill>
                        </a:rPr>
                        <a:t> Cost @ Typical AFA Prices</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i="1" kern="1200" dirty="0">
                        <a:solidFill>
                          <a:schemeClr val="bg1"/>
                        </a:solidFill>
                        <a:effectLst/>
                        <a:latin typeface="+mn-lt"/>
                        <a:ea typeface="+mn-ea"/>
                        <a:cs typeface="+mn-cs"/>
                      </a:endParaRPr>
                    </a:p>
                  </a:txBody>
                  <a:tcPr anchor="ctr"/>
                </a:tc>
                <a:extLst>
                  <a:ext uri="{0D108BD9-81ED-4DB2-BD59-A6C34878D82A}">
                    <a16:rowId xmlns:a16="http://schemas.microsoft.com/office/drawing/2014/main" val="10006"/>
                  </a:ext>
                </a:extLst>
              </a:tr>
              <a:tr h="413851">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algn="ctr"/>
                      <a:r>
                        <a:rPr lang="en-US" sz="1050" dirty="0">
                          <a:solidFill>
                            <a:schemeClr val="bg1"/>
                          </a:solidFill>
                        </a:rPr>
                        <a:t>Density up to 460 TB in 4U</a:t>
                      </a:r>
                      <a:endParaRPr lang="en-US" sz="1050" b="1" dirty="0">
                        <a:solidFill>
                          <a:schemeClr val="bg1"/>
                        </a:solidFill>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60AD00"/>
                          </a:solidFill>
                          <a:effectLst/>
                          <a:sym typeface="Wingdings"/>
                        </a:rPr>
                        <a:t></a:t>
                      </a:r>
                      <a:endParaRPr lang="en-US" sz="2000" kern="1200" dirty="0">
                        <a:solidFill>
                          <a:srgbClr val="60AD00"/>
                        </a:solidFill>
                        <a:effectLst/>
                        <a:latin typeface="+mn-lt"/>
                        <a:ea typeface="+mn-ea"/>
                        <a:cs typeface="+mn-cs"/>
                      </a:endParaRPr>
                    </a:p>
                  </a:txBody>
                  <a:tcPr anchor="ctr"/>
                </a:tc>
                <a:tc>
                  <a:txBody>
                    <a:bodyPr/>
                    <a:lstStyle>
                      <a:lvl1pPr marL="0" algn="l" defTabSz="914192" rtl="0" eaLnBrk="1" latinLnBrk="0" hangingPunct="1">
                        <a:defRPr sz="1800" kern="1200">
                          <a:solidFill>
                            <a:schemeClr val="tx1"/>
                          </a:solidFill>
                          <a:latin typeface="Verdana"/>
                        </a:defRPr>
                      </a:lvl1pPr>
                      <a:lvl2pPr marL="457096" algn="l" defTabSz="914192" rtl="0" eaLnBrk="1" latinLnBrk="0" hangingPunct="1">
                        <a:defRPr sz="1800" kern="1200">
                          <a:solidFill>
                            <a:schemeClr val="tx1"/>
                          </a:solidFill>
                          <a:latin typeface="Verdana"/>
                        </a:defRPr>
                      </a:lvl2pPr>
                      <a:lvl3pPr marL="914192" algn="l" defTabSz="914192" rtl="0" eaLnBrk="1" latinLnBrk="0" hangingPunct="1">
                        <a:defRPr sz="1800" kern="1200">
                          <a:solidFill>
                            <a:schemeClr val="tx1"/>
                          </a:solidFill>
                          <a:latin typeface="Verdana"/>
                        </a:defRPr>
                      </a:lvl3pPr>
                      <a:lvl4pPr marL="1371288" algn="l" defTabSz="914192" rtl="0" eaLnBrk="1" latinLnBrk="0" hangingPunct="1">
                        <a:defRPr sz="1800" kern="1200">
                          <a:solidFill>
                            <a:schemeClr val="tx1"/>
                          </a:solidFill>
                          <a:latin typeface="Verdana"/>
                        </a:defRPr>
                      </a:lvl4pPr>
                      <a:lvl5pPr marL="1828385" algn="l" defTabSz="914192" rtl="0" eaLnBrk="1" latinLnBrk="0" hangingPunct="1">
                        <a:defRPr sz="1800" kern="1200">
                          <a:solidFill>
                            <a:schemeClr val="tx1"/>
                          </a:solidFill>
                          <a:latin typeface="Verdana"/>
                        </a:defRPr>
                      </a:lvl5pPr>
                      <a:lvl6pPr marL="2285480" algn="l" defTabSz="914192" rtl="0" eaLnBrk="1" latinLnBrk="0" hangingPunct="1">
                        <a:defRPr sz="1800" kern="1200">
                          <a:solidFill>
                            <a:schemeClr val="tx1"/>
                          </a:solidFill>
                          <a:latin typeface="Verdana"/>
                        </a:defRPr>
                      </a:lvl6pPr>
                      <a:lvl7pPr marL="2742577" algn="l" defTabSz="914192" rtl="0" eaLnBrk="1" latinLnBrk="0" hangingPunct="1">
                        <a:defRPr sz="1800" kern="1200">
                          <a:solidFill>
                            <a:schemeClr val="tx1"/>
                          </a:solidFill>
                          <a:latin typeface="Verdana"/>
                        </a:defRPr>
                      </a:lvl7pPr>
                      <a:lvl8pPr marL="3199673" algn="l" defTabSz="914192" rtl="0" eaLnBrk="1" latinLnBrk="0" hangingPunct="1">
                        <a:defRPr sz="1800" kern="1200">
                          <a:solidFill>
                            <a:schemeClr val="tx1"/>
                          </a:solidFill>
                          <a:latin typeface="Verdana"/>
                        </a:defRPr>
                      </a:lvl8pPr>
                      <a:lvl9pPr marL="3656769" algn="l" defTabSz="914192" rtl="0" eaLnBrk="1" latinLnBrk="0" hangingPunct="1">
                        <a:defRPr sz="1800" kern="1200">
                          <a:solidFill>
                            <a:schemeClr val="tx1"/>
                          </a:solidFill>
                          <a:latin typeface="Verdana"/>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sym typeface="Wingdings"/>
                        </a:rPr>
                        <a:t></a:t>
                      </a:r>
                      <a:endParaRPr lang="en-US" sz="2000" kern="1200" dirty="0">
                        <a:solidFill>
                          <a:srgbClr val="FF0000"/>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kern="1200" dirty="0">
                          <a:solidFill>
                            <a:schemeClr val="bg1"/>
                          </a:solidFill>
                          <a:effectLst/>
                          <a:latin typeface="+mn-lt"/>
                          <a:ea typeface="+mn-ea"/>
                          <a:cs typeface="+mn-cs"/>
                        </a:rPr>
                        <a:t>D5</a:t>
                      </a:r>
                      <a:r>
                        <a:rPr lang="en-US" sz="900" i="1" kern="1200" baseline="0" dirty="0">
                          <a:solidFill>
                            <a:schemeClr val="bg1"/>
                          </a:solidFill>
                          <a:effectLst/>
                          <a:latin typeface="+mn-lt"/>
                          <a:ea typeface="+mn-ea"/>
                          <a:cs typeface="+mn-cs"/>
                        </a:rPr>
                        <a:t> offers less than half the density</a:t>
                      </a:r>
                      <a:endParaRPr lang="en-US" sz="900" i="1" kern="1200" dirty="0">
                        <a:solidFill>
                          <a:schemeClr val="bg1"/>
                        </a:solidFill>
                        <a:effectLst/>
                        <a:latin typeface="+mn-lt"/>
                        <a:ea typeface="+mn-ea"/>
                        <a:cs typeface="+mn-cs"/>
                      </a:endParaRPr>
                    </a:p>
                  </a:txBody>
                  <a:tcPr anchor="ctr"/>
                </a:tc>
                <a:extLst>
                  <a:ext uri="{0D108BD9-81ED-4DB2-BD59-A6C34878D82A}">
                    <a16:rowId xmlns:a16="http://schemas.microsoft.com/office/drawing/2014/main" val="10007"/>
                  </a:ext>
                </a:extLst>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0"/>
            <a:ext cx="2304409" cy="1123950"/>
          </a:xfrm>
          <a:prstGeom prst="rect">
            <a:avLst/>
          </a:prstGeom>
        </p:spPr>
      </p:pic>
    </p:spTree>
    <p:extLst>
      <p:ext uri="{BB962C8B-B14F-4D97-AF65-F5344CB8AC3E}">
        <p14:creationId xmlns:p14="http://schemas.microsoft.com/office/powerpoint/2010/main" val="41346459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259" y="2190750"/>
            <a:ext cx="8382000" cy="914400"/>
          </a:xfrm>
        </p:spPr>
        <p:txBody>
          <a:bodyPr>
            <a:normAutofit/>
          </a:bodyPr>
          <a:lstStyle/>
          <a:p>
            <a:pPr marL="0" indent="0" algn="ctr">
              <a:buNone/>
            </a:pPr>
            <a:r>
              <a:rPr lang="en-US" sz="4400" b="1" i="1" dirty="0"/>
              <a:t>3. All-Flash-Arrays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66</a:t>
            </a:fld>
            <a:endParaRPr lang="en-US" dirty="0"/>
          </a:p>
        </p:txBody>
      </p:sp>
    </p:spTree>
    <p:extLst>
      <p:ext uri="{BB962C8B-B14F-4D97-AF65-F5344CB8AC3E}">
        <p14:creationId xmlns:p14="http://schemas.microsoft.com/office/powerpoint/2010/main" val="1976990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type="tbl" sz="quarter" idx="13"/>
            <p:extLst>
              <p:ext uri="{D42A27DB-BD31-4B8C-83A1-F6EECF244321}">
                <p14:modId xmlns:p14="http://schemas.microsoft.com/office/powerpoint/2010/main" val="753092722"/>
              </p:ext>
            </p:extLst>
          </p:nvPr>
        </p:nvGraphicFramePr>
        <p:xfrm>
          <a:off x="1600200" y="1047750"/>
          <a:ext cx="5562600" cy="3616049"/>
        </p:xfrm>
        <a:graphic>
          <a:graphicData uri="http://schemas.openxmlformats.org/drawingml/2006/table">
            <a:tbl>
              <a:tblPr firstRow="1" bandRow="1">
                <a:tableStyleId>{5DA37D80-6434-44D0-A028-1B22A696006F}</a:tableStyleId>
              </a:tblPr>
              <a:tblGrid>
                <a:gridCol w="1887115">
                  <a:extLst>
                    <a:ext uri="{9D8B030D-6E8A-4147-A177-3AD203B41FA5}">
                      <a16:colId xmlns:a16="http://schemas.microsoft.com/office/drawing/2014/main" val="20000"/>
                    </a:ext>
                  </a:extLst>
                </a:gridCol>
                <a:gridCol w="2293065">
                  <a:extLst>
                    <a:ext uri="{9D8B030D-6E8A-4147-A177-3AD203B41FA5}">
                      <a16:colId xmlns:a16="http://schemas.microsoft.com/office/drawing/2014/main" val="20001"/>
                    </a:ext>
                  </a:extLst>
                </a:gridCol>
                <a:gridCol w="1382420">
                  <a:extLst>
                    <a:ext uri="{9D8B030D-6E8A-4147-A177-3AD203B41FA5}">
                      <a16:colId xmlns:a16="http://schemas.microsoft.com/office/drawing/2014/main" val="20002"/>
                    </a:ext>
                  </a:extLst>
                </a:gridCol>
              </a:tblGrid>
              <a:tr h="609600">
                <a:tc>
                  <a:txBody>
                    <a:bodyPr/>
                    <a:lstStyle/>
                    <a:p>
                      <a:endParaRPr lang="en-US" sz="1400" dirty="0">
                        <a:solidFill>
                          <a:schemeClr val="bg1"/>
                        </a:solidFill>
                      </a:endParaRPr>
                    </a:p>
                  </a:txBody>
                  <a:tcPr/>
                </a:tc>
                <a:tc>
                  <a:txBody>
                    <a:bodyPr/>
                    <a:lstStyle/>
                    <a:p>
                      <a:pPr algn="ctr"/>
                      <a:r>
                        <a:rPr lang="en-US" sz="1200" dirty="0">
                          <a:solidFill>
                            <a:schemeClr val="bg1"/>
                          </a:solidFill>
                        </a:rPr>
                        <a:t>Traditional </a:t>
                      </a:r>
                    </a:p>
                    <a:p>
                      <a:pPr algn="ctr"/>
                      <a:r>
                        <a:rPr lang="en-US" sz="1200" dirty="0">
                          <a:solidFill>
                            <a:schemeClr val="bg1"/>
                          </a:solidFill>
                        </a:rPr>
                        <a:t>All Flash</a:t>
                      </a:r>
                      <a:r>
                        <a:rPr lang="en-US" sz="1200" baseline="0" dirty="0">
                          <a:solidFill>
                            <a:schemeClr val="bg1"/>
                          </a:solidFill>
                        </a:rPr>
                        <a:t> Array (Violin, NetApp EF, Pure, EMC </a:t>
                      </a:r>
                      <a:r>
                        <a:rPr lang="en-US" sz="1200" baseline="0" dirty="0" err="1">
                          <a:solidFill>
                            <a:schemeClr val="bg1"/>
                          </a:solidFill>
                        </a:rPr>
                        <a:t>XtremIO</a:t>
                      </a:r>
                      <a:r>
                        <a:rPr lang="en-US" sz="1200" baseline="0" dirty="0">
                          <a:solidFill>
                            <a:schemeClr val="bg1"/>
                          </a:solidFill>
                        </a:rPr>
                        <a:t>, </a:t>
                      </a:r>
                      <a:r>
                        <a:rPr lang="en-US" sz="1200" baseline="0" dirty="0" err="1">
                          <a:solidFill>
                            <a:schemeClr val="bg1"/>
                          </a:solidFill>
                        </a:rPr>
                        <a:t>etc</a:t>
                      </a:r>
                      <a:r>
                        <a:rPr lang="en-US" sz="1200" baseline="0" dirty="0">
                          <a:solidFill>
                            <a:schemeClr val="bg1"/>
                          </a:solidFill>
                        </a:rPr>
                        <a:t>)</a:t>
                      </a:r>
                      <a:endParaRPr lang="en-US" sz="12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Pavilion</a:t>
                      </a:r>
                      <a:r>
                        <a:rPr lang="en-US" sz="1200" baseline="0" dirty="0">
                          <a:solidFill>
                            <a:schemeClr val="bg1"/>
                          </a:solidFill>
                        </a:rPr>
                        <a:t> Advantage</a:t>
                      </a:r>
                      <a:endParaRPr lang="en-US" sz="1200" dirty="0">
                        <a:solidFill>
                          <a:schemeClr val="bg1"/>
                        </a:solidFill>
                      </a:endParaRPr>
                    </a:p>
                  </a:txBody>
                  <a:tcPr anchor="ctr"/>
                </a:tc>
                <a:extLst>
                  <a:ext uri="{0D108BD9-81ED-4DB2-BD59-A6C34878D82A}">
                    <a16:rowId xmlns:a16="http://schemas.microsoft.com/office/drawing/2014/main" val="10000"/>
                  </a:ext>
                </a:extLst>
              </a:tr>
              <a:tr h="760880">
                <a:tc>
                  <a:txBody>
                    <a:bodyPr/>
                    <a:lstStyle/>
                    <a:p>
                      <a:r>
                        <a:rPr lang="en-US" sz="1400" dirty="0">
                          <a:solidFill>
                            <a:schemeClr val="bg1"/>
                          </a:solidFill>
                        </a:rPr>
                        <a:t>External Connectivity</a:t>
                      </a:r>
                    </a:p>
                    <a:p>
                      <a:r>
                        <a:rPr lang="en-US" sz="1400" dirty="0">
                          <a:solidFill>
                            <a:schemeClr val="bg1"/>
                          </a:solidFill>
                        </a:rPr>
                        <a:t>Bandwidth</a:t>
                      </a:r>
                    </a:p>
                  </a:txBody>
                  <a:tcPr anchor="ctr"/>
                </a:tc>
                <a:tc>
                  <a:txBody>
                    <a:bodyPr/>
                    <a:lstStyle/>
                    <a:p>
                      <a:pPr algn="ctr"/>
                      <a:endParaRPr lang="en-US" sz="1400" kern="1200" baseline="0" dirty="0">
                        <a:solidFill>
                          <a:schemeClr val="bg1"/>
                        </a:solidFill>
                      </a:endParaRPr>
                    </a:p>
                    <a:p>
                      <a:pPr algn="ctr"/>
                      <a:r>
                        <a:rPr lang="en-US" sz="1400" kern="1200" baseline="0" dirty="0">
                          <a:solidFill>
                            <a:schemeClr val="bg1"/>
                          </a:solidFill>
                        </a:rPr>
                        <a:t>4-8 GB/s</a:t>
                      </a:r>
                      <a:endParaRPr lang="en-US" sz="1400" kern="1200" dirty="0">
                        <a:solidFill>
                          <a:schemeClr val="bg1"/>
                        </a:solidFill>
                        <a:latin typeface="+mn-lt"/>
                        <a:ea typeface="+mn-ea"/>
                        <a:cs typeface="+mn-cs"/>
                      </a:endParaRPr>
                    </a:p>
                  </a:txBody>
                  <a:tcPr anchor="ctr"/>
                </a:tc>
                <a:tc>
                  <a:txBody>
                    <a:bodyPr/>
                    <a:lstStyle/>
                    <a:p>
                      <a:pPr algn="ctr"/>
                      <a:r>
                        <a:rPr lang="en-US" sz="1800" b="1" i="1" dirty="0">
                          <a:solidFill>
                            <a:srgbClr val="60AD00"/>
                          </a:solidFill>
                        </a:rPr>
                        <a:t>20X </a:t>
                      </a:r>
                    </a:p>
                  </a:txBody>
                  <a:tcPr anchor="ctr"/>
                </a:tc>
                <a:extLst>
                  <a:ext uri="{0D108BD9-81ED-4DB2-BD59-A6C34878D82A}">
                    <a16:rowId xmlns:a16="http://schemas.microsoft.com/office/drawing/2014/main" val="10002"/>
                  </a:ext>
                </a:extLst>
              </a:tr>
              <a:tr h="442038">
                <a:tc>
                  <a:txBody>
                    <a:bodyPr/>
                    <a:lstStyle/>
                    <a:p>
                      <a:r>
                        <a:rPr lang="en-US" sz="1400" baseline="0" dirty="0">
                          <a:solidFill>
                            <a:schemeClr val="bg1"/>
                          </a:solidFill>
                        </a:rPr>
                        <a:t>Internal System Fabric Bandwidth</a:t>
                      </a:r>
                      <a:endParaRPr lang="en-US" sz="1400" dirty="0">
                        <a:solidFill>
                          <a:schemeClr val="bg1"/>
                        </a:solidFill>
                      </a:endParaRPr>
                    </a:p>
                  </a:txBody>
                  <a:tcPr anchor="ctr"/>
                </a:tc>
                <a:tc>
                  <a:txBody>
                    <a:bodyPr/>
                    <a:lstStyle/>
                    <a:p>
                      <a:pPr algn="ctr"/>
                      <a:r>
                        <a:rPr lang="en-US" sz="1400" kern="1200" dirty="0">
                          <a:solidFill>
                            <a:schemeClr val="bg1"/>
                          </a:solidFill>
                        </a:rPr>
                        <a:t>&lt; 512 Gb/s</a:t>
                      </a:r>
                      <a:endParaRPr lang="en-US" sz="1400" kern="1200" dirty="0">
                        <a:solidFill>
                          <a:schemeClr val="bg1"/>
                        </a:solidFill>
                        <a:latin typeface="+mn-lt"/>
                        <a:ea typeface="+mn-ea"/>
                        <a:cs typeface="+mn-cs"/>
                      </a:endParaRPr>
                    </a:p>
                  </a:txBody>
                  <a:tcPr anchor="ctr"/>
                </a:tc>
                <a:tc>
                  <a:txBody>
                    <a:bodyPr/>
                    <a:lstStyle/>
                    <a:p>
                      <a:pPr algn="ctr"/>
                      <a:r>
                        <a:rPr lang="en-US" sz="1800" b="1" i="1" dirty="0">
                          <a:solidFill>
                            <a:srgbClr val="60AD00"/>
                          </a:solidFill>
                        </a:rPr>
                        <a:t>15X</a:t>
                      </a:r>
                    </a:p>
                  </a:txBody>
                  <a:tcPr anchor="ctr"/>
                </a:tc>
                <a:extLst>
                  <a:ext uri="{0D108BD9-81ED-4DB2-BD59-A6C34878D82A}">
                    <a16:rowId xmlns:a16="http://schemas.microsoft.com/office/drawing/2014/main" val="10003"/>
                  </a:ext>
                </a:extLst>
              </a:tr>
              <a:tr h="1178769">
                <a:tc>
                  <a:txBody>
                    <a:bodyPr/>
                    <a:lstStyle/>
                    <a:p>
                      <a:r>
                        <a:rPr lang="en-US" sz="1400" dirty="0">
                          <a:solidFill>
                            <a:schemeClr val="bg1"/>
                          </a:solidFill>
                        </a:rPr>
                        <a:t>IOPS and latency</a:t>
                      </a:r>
                    </a:p>
                  </a:txBody>
                  <a:tcPr anchor="ctr"/>
                </a:tc>
                <a:tc>
                  <a:txBody>
                    <a:bodyPr/>
                    <a:lstStyle/>
                    <a:p>
                      <a:pPr algn="ctr"/>
                      <a:r>
                        <a:rPr lang="en-US" sz="1400" kern="1200" dirty="0">
                          <a:solidFill>
                            <a:schemeClr val="bg1"/>
                          </a:solidFill>
                        </a:rPr>
                        <a:t>&lt; 1000K IOPs (4</a:t>
                      </a:r>
                      <a:r>
                        <a:rPr lang="en-US" sz="1400" kern="1200" baseline="0" dirty="0">
                          <a:solidFill>
                            <a:schemeClr val="bg1"/>
                          </a:solidFill>
                        </a:rPr>
                        <a:t>K Block) Latency: 1 </a:t>
                      </a:r>
                      <a:r>
                        <a:rPr lang="en-US" sz="1400" kern="1200" baseline="0" dirty="0" err="1">
                          <a:solidFill>
                            <a:schemeClr val="bg1"/>
                          </a:solidFill>
                        </a:rPr>
                        <a:t>ms</a:t>
                      </a:r>
                      <a:endParaRPr lang="en-US" sz="14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dirty="0">
                          <a:solidFill>
                            <a:srgbClr val="60AD00"/>
                          </a:solidFill>
                        </a:rPr>
                        <a:t>25X</a:t>
                      </a:r>
                      <a:br>
                        <a:rPr lang="en-US" sz="1800" b="1" i="1" dirty="0">
                          <a:solidFill>
                            <a:srgbClr val="60AD00"/>
                          </a:solidFill>
                        </a:rPr>
                      </a:br>
                      <a:r>
                        <a:rPr lang="en-US" sz="1100" b="1" i="1" dirty="0">
                          <a:solidFill>
                            <a:srgbClr val="60AD00"/>
                          </a:solidFill>
                        </a:rPr>
                        <a:t> IOPs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dirty="0">
                          <a:solidFill>
                            <a:srgbClr val="60AD00"/>
                          </a:solidFill>
                        </a:rPr>
                        <a:t>10X </a:t>
                      </a:r>
                      <a:br>
                        <a:rPr lang="en-US" sz="1800" b="1" i="1" dirty="0">
                          <a:solidFill>
                            <a:srgbClr val="60AD00"/>
                          </a:solidFill>
                        </a:rPr>
                      </a:br>
                      <a:r>
                        <a:rPr lang="en-US" sz="1100" b="1" i="1" dirty="0">
                          <a:solidFill>
                            <a:srgbClr val="60AD00"/>
                          </a:solidFill>
                        </a:rPr>
                        <a:t>Latency</a:t>
                      </a:r>
                    </a:p>
                  </a:txBody>
                  <a:tcPr anchor="ctr"/>
                </a:tc>
                <a:extLst>
                  <a:ext uri="{0D108BD9-81ED-4DB2-BD59-A6C34878D82A}">
                    <a16:rowId xmlns:a16="http://schemas.microsoft.com/office/drawing/2014/main" val="10005"/>
                  </a:ext>
                </a:extLst>
              </a:tr>
              <a:tr h="497293">
                <a:tc>
                  <a:txBody>
                    <a:bodyPr/>
                    <a:lstStyle/>
                    <a:p>
                      <a:r>
                        <a:rPr lang="en-US" sz="1400" dirty="0">
                          <a:solidFill>
                            <a:schemeClr val="bg1"/>
                          </a:solidFill>
                        </a:rPr>
                        <a:t>Performa</a:t>
                      </a:r>
                      <a:r>
                        <a:rPr lang="en-US" sz="1400" baseline="0" dirty="0">
                          <a:solidFill>
                            <a:schemeClr val="bg1"/>
                          </a:solidFill>
                        </a:rPr>
                        <a:t>nce/Server</a:t>
                      </a:r>
                    </a:p>
                    <a:p>
                      <a:r>
                        <a:rPr lang="en-US" sz="1200" baseline="0" dirty="0">
                          <a:solidFill>
                            <a:schemeClr val="bg1"/>
                          </a:solidFill>
                        </a:rPr>
                        <a:t>(assume 50 servers/rack)</a:t>
                      </a:r>
                      <a:endParaRPr lang="en-US" sz="1200" dirty="0">
                        <a:solidFill>
                          <a:schemeClr val="bg1"/>
                        </a:solidFill>
                      </a:endParaRPr>
                    </a:p>
                  </a:txBody>
                  <a:tcPr anchor="ctr"/>
                </a:tc>
                <a:tc>
                  <a:txBody>
                    <a:bodyPr/>
                    <a:lstStyle/>
                    <a:p>
                      <a:pPr algn="ctr"/>
                      <a:r>
                        <a:rPr lang="en-US" sz="1400" kern="1200" dirty="0">
                          <a:solidFill>
                            <a:schemeClr val="bg1"/>
                          </a:solidFill>
                        </a:rPr>
                        <a:t>~ 1K</a:t>
                      </a:r>
                      <a:r>
                        <a:rPr lang="en-US" sz="1400" kern="1200" baseline="0" dirty="0">
                          <a:solidFill>
                            <a:schemeClr val="bg1"/>
                          </a:solidFill>
                        </a:rPr>
                        <a:t> IOPs (32K Block)</a:t>
                      </a:r>
                    </a:p>
                    <a:p>
                      <a:pPr algn="ctr"/>
                      <a:r>
                        <a:rPr lang="en-US" sz="1400" kern="1200" baseline="0" dirty="0">
                          <a:solidFill>
                            <a:schemeClr val="bg1"/>
                          </a:solidFill>
                        </a:rPr>
                        <a:t>~ 0.08 GB/s Bandwidth</a:t>
                      </a:r>
                      <a:endParaRPr lang="en-US" sz="14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i="1" dirty="0">
                          <a:solidFill>
                            <a:srgbClr val="60AD00"/>
                          </a:solidFill>
                        </a:rPr>
                        <a:t>25X</a:t>
                      </a:r>
                      <a:endParaRPr lang="en-US" sz="1100" b="1" i="1" dirty="0">
                        <a:solidFill>
                          <a:srgbClr val="60AD00"/>
                        </a:solidFill>
                      </a:endParaRPr>
                    </a:p>
                  </a:txBody>
                  <a:tcPr anchor="ctr"/>
                </a:tc>
                <a:extLst>
                  <a:ext uri="{0D108BD9-81ED-4DB2-BD59-A6C34878D82A}">
                    <a16:rowId xmlns:a16="http://schemas.microsoft.com/office/drawing/2014/main" val="10006"/>
                  </a:ext>
                </a:extLst>
              </a:tr>
            </a:tbl>
          </a:graphicData>
        </a:graphic>
      </p:graphicFrame>
      <p:sp>
        <p:nvSpPr>
          <p:cNvPr id="6" name="Title 5"/>
          <p:cNvSpPr>
            <a:spLocks noGrp="1"/>
          </p:cNvSpPr>
          <p:nvPr>
            <p:ph type="title"/>
          </p:nvPr>
        </p:nvSpPr>
        <p:spPr/>
        <p:txBody>
          <a:bodyPr>
            <a:noAutofit/>
          </a:bodyPr>
          <a:lstStyle/>
          <a:p>
            <a:r>
              <a:rPr lang="en-US" dirty="0"/>
              <a:t>Pavilion Delivers A New Class of Storage</a:t>
            </a:r>
          </a:p>
        </p:txBody>
      </p:sp>
      <p:sp>
        <p:nvSpPr>
          <p:cNvPr id="8"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Pavilion Data Systems™ Confidential</a:t>
            </a:r>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
        <p:nvSpPr>
          <p:cNvPr id="12" name="Oval 11"/>
          <p:cNvSpPr/>
          <p:nvPr/>
        </p:nvSpPr>
        <p:spPr bwMode="auto">
          <a:xfrm>
            <a:off x="5943600" y="1657350"/>
            <a:ext cx="1143000" cy="2971800"/>
          </a:xfrm>
          <a:prstGeom prst="ellipse">
            <a:avLst/>
          </a:prstGeom>
          <a:noFill/>
          <a:ln w="19050" cap="flat" cmpd="sng" algn="ctr">
            <a:solidFill>
              <a:srgbClr val="60DF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4" name="Straight Arrow Connector 13"/>
          <p:cNvCxnSpPr/>
          <p:nvPr/>
        </p:nvCxnSpPr>
        <p:spPr bwMode="auto">
          <a:xfrm flipV="1">
            <a:off x="7086600" y="2495550"/>
            <a:ext cx="762000" cy="647700"/>
          </a:xfrm>
          <a:prstGeom prst="straightConnector1">
            <a:avLst/>
          </a:prstGeom>
          <a:solidFill>
            <a:schemeClr val="accent1"/>
          </a:solidFill>
          <a:ln w="19050" cap="flat" cmpd="sng" algn="ctr">
            <a:solidFill>
              <a:srgbClr val="60DF00"/>
            </a:solidFill>
            <a:prstDash val="solid"/>
            <a:round/>
            <a:headEnd type="none" w="med" len="med"/>
            <a:tailEnd type="triangle"/>
          </a:ln>
          <a:effectLst/>
        </p:spPr>
      </p:cxnSp>
      <p:sp>
        <p:nvSpPr>
          <p:cNvPr id="15" name="Content Placeholder 2"/>
          <p:cNvSpPr txBox="1">
            <a:spLocks/>
          </p:cNvSpPr>
          <p:nvPr/>
        </p:nvSpPr>
        <p:spPr>
          <a:xfrm>
            <a:off x="7429500" y="1897302"/>
            <a:ext cx="1631052" cy="97420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i="1" dirty="0">
                <a:solidFill>
                  <a:schemeClr val="bg1"/>
                </a:solidFill>
              </a:rPr>
              <a:t>Performance-Sensitive Workloads will migrate to this new category of storage</a:t>
            </a:r>
          </a:p>
          <a:p>
            <a:pPr>
              <a:buClr>
                <a:srgbClr val="60AD00"/>
              </a:buClr>
              <a:buFont typeface="Wingdings" panose="05000000000000000000" pitchFamily="2" charset="2"/>
              <a:buChar char="ü"/>
            </a:pPr>
            <a:endParaRPr lang="en-US" sz="1050" dirty="0">
              <a:solidFill>
                <a:schemeClr val="bg1"/>
              </a:solidFill>
            </a:endParaRPr>
          </a:p>
          <a:p>
            <a:pPr lvl="1">
              <a:buClr>
                <a:srgbClr val="60AD00"/>
              </a:buClr>
              <a:buFont typeface="Wingdings" panose="05000000000000000000" pitchFamily="2" charset="2"/>
              <a:buChar char="ü"/>
            </a:pPr>
            <a:endParaRPr lang="en-US" sz="1000" dirty="0">
              <a:solidFill>
                <a:schemeClr val="bg1"/>
              </a:solidFill>
            </a:endParaRPr>
          </a:p>
        </p:txBody>
      </p:sp>
    </p:spTree>
    <p:extLst>
      <p:ext uri="{BB962C8B-B14F-4D97-AF65-F5344CB8AC3E}">
        <p14:creationId xmlns:p14="http://schemas.microsoft.com/office/powerpoint/2010/main" val="2950227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Objection Handling vs. AFAs</a:t>
            </a:r>
          </a:p>
        </p:txBody>
      </p:sp>
      <p:sp>
        <p:nvSpPr>
          <p:cNvPr id="3" name="Content Placeholder 2"/>
          <p:cNvSpPr>
            <a:spLocks noGrp="1"/>
          </p:cNvSpPr>
          <p:nvPr>
            <p:ph idx="1"/>
          </p:nvPr>
        </p:nvSpPr>
        <p:spPr/>
        <p:txBody>
          <a:bodyPr>
            <a:normAutofit fontScale="92500" lnSpcReduction="20000"/>
          </a:bodyPr>
          <a:lstStyle/>
          <a:p>
            <a:r>
              <a:rPr lang="en-US" dirty="0"/>
              <a:t>I don’t know if I need this much performance</a:t>
            </a:r>
          </a:p>
          <a:p>
            <a:pPr lvl="1"/>
            <a:r>
              <a:rPr lang="en-US" dirty="0"/>
              <a:t>Most customers only focus on incremental upgrades during refresh cycles, so try to get the customer to fundamentally re-think what they can do with this level of performance</a:t>
            </a:r>
          </a:p>
          <a:p>
            <a:pPr lvl="1"/>
            <a:r>
              <a:rPr lang="en-US" dirty="0"/>
              <a:t>Consider OPEX reductions when performance management is eliminated</a:t>
            </a:r>
          </a:p>
          <a:p>
            <a:r>
              <a:rPr lang="en-US" dirty="0"/>
              <a:t>I need deduplication and compression</a:t>
            </a:r>
          </a:p>
          <a:p>
            <a:pPr lvl="1"/>
            <a:r>
              <a:rPr lang="en-US" dirty="0"/>
              <a:t>Data Reduction adds latency and lowers performance</a:t>
            </a:r>
          </a:p>
          <a:p>
            <a:pPr lvl="2"/>
            <a:r>
              <a:rPr lang="en-US" dirty="0"/>
              <a:t>No other low latency platform offers data reduction </a:t>
            </a:r>
          </a:p>
          <a:p>
            <a:pPr lvl="1"/>
            <a:r>
              <a:rPr lang="en-US" dirty="0"/>
              <a:t>We will address using discounting to match AFA effective $/GB pricing</a:t>
            </a:r>
          </a:p>
          <a:p>
            <a:r>
              <a:rPr lang="en-US" dirty="0"/>
              <a:t>I don’t use 40 Gbe – all of my Enterprise workloads are on FC</a:t>
            </a:r>
          </a:p>
          <a:p>
            <a:pPr lvl="1"/>
            <a:r>
              <a:rPr lang="en-US" dirty="0"/>
              <a:t>Port cost comparison vs. FC – FC is expensive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68</a:t>
            </a:fld>
            <a:endParaRPr lang="en-US" dirty="0"/>
          </a:p>
        </p:txBody>
      </p:sp>
    </p:spTree>
    <p:extLst>
      <p:ext uri="{BB962C8B-B14F-4D97-AF65-F5344CB8AC3E}">
        <p14:creationId xmlns:p14="http://schemas.microsoft.com/office/powerpoint/2010/main" val="34974640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Pavilion vs. Pure Storage </a:t>
            </a:r>
            <a:r>
              <a:rPr lang="en-US" dirty="0" err="1"/>
              <a:t>FlashBlade</a:t>
            </a:r>
            <a:endParaRPr lang="en-US" dirty="0"/>
          </a:p>
        </p:txBody>
      </p:sp>
      <p:sp>
        <p:nvSpPr>
          <p:cNvPr id="8"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Pavilion Data Systems™ Confidential</a:t>
            </a:r>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graphicFrame>
        <p:nvGraphicFramePr>
          <p:cNvPr id="10" name="Content Placeholder 6"/>
          <p:cNvGraphicFramePr>
            <a:graphicFrameLocks/>
          </p:cNvGraphicFramePr>
          <p:nvPr>
            <p:extLst>
              <p:ext uri="{D42A27DB-BD31-4B8C-83A1-F6EECF244321}">
                <p14:modId xmlns:p14="http://schemas.microsoft.com/office/powerpoint/2010/main" val="64038614"/>
              </p:ext>
            </p:extLst>
          </p:nvPr>
        </p:nvGraphicFramePr>
        <p:xfrm>
          <a:off x="381000" y="965118"/>
          <a:ext cx="6934200" cy="3470920"/>
        </p:xfrm>
        <a:graphic>
          <a:graphicData uri="http://schemas.openxmlformats.org/drawingml/2006/table">
            <a:tbl>
              <a:tblPr firstRow="1" bandRow="1">
                <a:tableStyleId>{5DA37D80-6434-44D0-A028-1B22A696006F}</a:tableStyleId>
              </a:tblPr>
              <a:tblGrid>
                <a:gridCol w="2433053">
                  <a:extLst>
                    <a:ext uri="{9D8B030D-6E8A-4147-A177-3AD203B41FA5}">
                      <a16:colId xmlns:a16="http://schemas.microsoft.com/office/drawing/2014/main" val="20000"/>
                    </a:ext>
                  </a:extLst>
                </a:gridCol>
                <a:gridCol w="2554706">
                  <a:extLst>
                    <a:ext uri="{9D8B030D-6E8A-4147-A177-3AD203B41FA5}">
                      <a16:colId xmlns:a16="http://schemas.microsoft.com/office/drawing/2014/main" val="20001"/>
                    </a:ext>
                  </a:extLst>
                </a:gridCol>
                <a:gridCol w="1946441">
                  <a:extLst>
                    <a:ext uri="{9D8B030D-6E8A-4147-A177-3AD203B41FA5}">
                      <a16:colId xmlns:a16="http://schemas.microsoft.com/office/drawing/2014/main" val="20002"/>
                    </a:ext>
                  </a:extLst>
                </a:gridCol>
              </a:tblGrid>
              <a:tr h="509585">
                <a:tc>
                  <a:txBody>
                    <a:bodyPr/>
                    <a:lstStyle/>
                    <a:p>
                      <a:endParaRPr lang="en-US" sz="1600" dirty="0">
                        <a:solidFill>
                          <a:schemeClr val="bg1"/>
                        </a:solidFill>
                      </a:endParaRPr>
                    </a:p>
                  </a:txBody>
                  <a:tcPr/>
                </a:tc>
                <a:tc>
                  <a:txBody>
                    <a:bodyPr/>
                    <a:lstStyle/>
                    <a:p>
                      <a:pPr algn="ctr"/>
                      <a:r>
                        <a:rPr lang="en-US" sz="1400" dirty="0">
                          <a:solidFill>
                            <a:schemeClr val="bg1"/>
                          </a:solidFill>
                        </a:rPr>
                        <a:t>Pure </a:t>
                      </a:r>
                      <a:r>
                        <a:rPr lang="en-US" sz="1400" dirty="0" err="1">
                          <a:solidFill>
                            <a:schemeClr val="bg1"/>
                          </a:solidFill>
                        </a:rPr>
                        <a:t>FlashBlade</a:t>
                      </a:r>
                      <a:r>
                        <a:rPr lang="en-US" sz="1400" dirty="0">
                          <a:solidFill>
                            <a:schemeClr val="bg1"/>
                          </a:solidFill>
                        </a:rPr>
                        <a:t>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Pavilion</a:t>
                      </a:r>
                      <a:r>
                        <a:rPr lang="en-US" sz="1400" baseline="0" dirty="0">
                          <a:solidFill>
                            <a:schemeClr val="bg1"/>
                          </a:solidFill>
                        </a:rPr>
                        <a:t> Advantage</a:t>
                      </a:r>
                      <a:endParaRPr lang="en-US" sz="1400" dirty="0">
                        <a:solidFill>
                          <a:schemeClr val="bg1"/>
                        </a:solidFill>
                      </a:endParaRPr>
                    </a:p>
                  </a:txBody>
                  <a:tcPr anchor="ctr"/>
                </a:tc>
                <a:extLst>
                  <a:ext uri="{0D108BD9-81ED-4DB2-BD59-A6C34878D82A}">
                    <a16:rowId xmlns:a16="http://schemas.microsoft.com/office/drawing/2014/main" val="10000"/>
                  </a:ext>
                </a:extLst>
              </a:tr>
              <a:tr h="643343">
                <a:tc>
                  <a:txBody>
                    <a:bodyPr/>
                    <a:lstStyle/>
                    <a:p>
                      <a:r>
                        <a:rPr lang="en-US" sz="1600" dirty="0">
                          <a:solidFill>
                            <a:schemeClr val="bg1"/>
                          </a:solidFill>
                        </a:rPr>
                        <a:t>External Connectivity</a:t>
                      </a:r>
                    </a:p>
                    <a:p>
                      <a:r>
                        <a:rPr lang="en-US" sz="1600" dirty="0">
                          <a:solidFill>
                            <a:schemeClr val="bg1"/>
                          </a:solidFill>
                        </a:rPr>
                        <a:t>Bandwidth</a:t>
                      </a:r>
                    </a:p>
                  </a:txBody>
                  <a:tcPr anchor="ctr"/>
                </a:tc>
                <a:tc>
                  <a:txBody>
                    <a:bodyPr/>
                    <a:lstStyle/>
                    <a:p>
                      <a:pPr algn="ctr"/>
                      <a:endParaRPr lang="en-US" sz="1600" kern="1200" baseline="0" dirty="0">
                        <a:solidFill>
                          <a:schemeClr val="bg1"/>
                        </a:solidFill>
                      </a:endParaRPr>
                    </a:p>
                    <a:p>
                      <a:pPr algn="ctr"/>
                      <a:r>
                        <a:rPr lang="en-US" sz="1600" kern="1200" baseline="0" dirty="0">
                          <a:solidFill>
                            <a:schemeClr val="bg1"/>
                          </a:solidFill>
                        </a:rPr>
                        <a:t>16 GB/s</a:t>
                      </a:r>
                      <a:endParaRPr lang="en-US" sz="1600" kern="1200" dirty="0">
                        <a:solidFill>
                          <a:schemeClr val="bg1"/>
                        </a:solidFill>
                        <a:latin typeface="+mn-lt"/>
                        <a:ea typeface="+mn-ea"/>
                        <a:cs typeface="+mn-cs"/>
                      </a:endParaRPr>
                    </a:p>
                  </a:txBody>
                  <a:tcPr anchor="ctr"/>
                </a:tc>
                <a:tc>
                  <a:txBody>
                    <a:bodyPr/>
                    <a:lstStyle/>
                    <a:p>
                      <a:pPr algn="ctr"/>
                      <a:r>
                        <a:rPr lang="en-US" sz="2000" b="1" i="1" dirty="0">
                          <a:solidFill>
                            <a:srgbClr val="60AD00"/>
                          </a:solidFill>
                        </a:rPr>
                        <a:t>7.5X </a:t>
                      </a:r>
                    </a:p>
                  </a:txBody>
                  <a:tcPr anchor="ctr"/>
                </a:tc>
                <a:extLst>
                  <a:ext uri="{0D108BD9-81ED-4DB2-BD59-A6C34878D82A}">
                    <a16:rowId xmlns:a16="http://schemas.microsoft.com/office/drawing/2014/main" val="10002"/>
                  </a:ext>
                </a:extLst>
              </a:tr>
              <a:tr h="600454">
                <a:tc>
                  <a:txBody>
                    <a:bodyPr/>
                    <a:lstStyle/>
                    <a:p>
                      <a:r>
                        <a:rPr lang="en-US" sz="1600" baseline="0" dirty="0">
                          <a:solidFill>
                            <a:schemeClr val="bg1"/>
                          </a:solidFill>
                        </a:rPr>
                        <a:t>Top Capacity</a:t>
                      </a:r>
                      <a:endParaRPr lang="en-US" sz="1600" dirty="0">
                        <a:solidFill>
                          <a:schemeClr val="bg1"/>
                        </a:solidFill>
                      </a:endParaRPr>
                    </a:p>
                  </a:txBody>
                  <a:tcPr anchor="ctr"/>
                </a:tc>
                <a:tc>
                  <a:txBody>
                    <a:bodyPr/>
                    <a:lstStyle/>
                    <a:p>
                      <a:pPr algn="ctr"/>
                      <a:r>
                        <a:rPr lang="en-US" sz="1600" kern="1200" dirty="0">
                          <a:solidFill>
                            <a:schemeClr val="bg1"/>
                          </a:solidFill>
                        </a:rPr>
                        <a:t>132 TB</a:t>
                      </a:r>
                      <a:br>
                        <a:rPr lang="en-US" sz="1600" kern="1200" dirty="0">
                          <a:solidFill>
                            <a:schemeClr val="bg1"/>
                          </a:solidFill>
                        </a:rPr>
                      </a:br>
                      <a:r>
                        <a:rPr lang="en-US" sz="1600" kern="1200" dirty="0">
                          <a:solidFill>
                            <a:schemeClr val="bg1"/>
                          </a:solidFill>
                        </a:rPr>
                        <a:t>792 TB </a:t>
                      </a:r>
                      <a:endParaRPr lang="en-US" sz="1600" kern="1200" dirty="0">
                        <a:solidFill>
                          <a:schemeClr val="bg1"/>
                        </a:solidFill>
                        <a:latin typeface="+mn-lt"/>
                        <a:ea typeface="+mn-ea"/>
                        <a:cs typeface="+mn-cs"/>
                      </a:endParaRPr>
                    </a:p>
                  </a:txBody>
                  <a:tcPr anchor="ctr"/>
                </a:tc>
                <a:tc>
                  <a:txBody>
                    <a:bodyPr/>
                    <a:lstStyle/>
                    <a:p>
                      <a:pPr algn="ctr"/>
                      <a:r>
                        <a:rPr lang="en-US" sz="1800" b="1" i="1" dirty="0">
                          <a:solidFill>
                            <a:srgbClr val="60AD00"/>
                          </a:solidFill>
                        </a:rPr>
                        <a:t>3.5X</a:t>
                      </a:r>
                      <a:br>
                        <a:rPr lang="en-US" sz="1800" b="1" i="1" dirty="0">
                          <a:solidFill>
                            <a:srgbClr val="60AD00"/>
                          </a:solidFill>
                        </a:rPr>
                      </a:br>
                      <a:r>
                        <a:rPr lang="en-US" sz="1800" b="1" i="1" dirty="0">
                          <a:solidFill>
                            <a:srgbClr val="60AD00"/>
                          </a:solidFill>
                        </a:rPr>
                        <a:t>15%</a:t>
                      </a:r>
                      <a:r>
                        <a:rPr lang="en-US" sz="1200" b="0" i="0" dirty="0">
                          <a:solidFill>
                            <a:schemeClr val="bg1"/>
                          </a:solidFill>
                        </a:rPr>
                        <a:t>*</a:t>
                      </a:r>
                    </a:p>
                  </a:txBody>
                  <a:tcPr anchor="ctr"/>
                </a:tc>
                <a:extLst>
                  <a:ext uri="{0D108BD9-81ED-4DB2-BD59-A6C34878D82A}">
                    <a16:rowId xmlns:a16="http://schemas.microsoft.com/office/drawing/2014/main" val="10003"/>
                  </a:ext>
                </a:extLst>
              </a:tr>
              <a:tr h="1086535">
                <a:tc>
                  <a:txBody>
                    <a:bodyPr/>
                    <a:lstStyle/>
                    <a:p>
                      <a:r>
                        <a:rPr lang="en-US" sz="1600" dirty="0">
                          <a:solidFill>
                            <a:schemeClr val="bg1"/>
                          </a:solidFill>
                        </a:rPr>
                        <a:t>IOPS and latency</a:t>
                      </a:r>
                    </a:p>
                  </a:txBody>
                  <a:tcPr anchor="ctr"/>
                </a:tc>
                <a:tc>
                  <a:txBody>
                    <a:bodyPr/>
                    <a:lstStyle/>
                    <a:p>
                      <a:pPr algn="ctr"/>
                      <a:r>
                        <a:rPr lang="en-US" sz="1600" kern="1200" dirty="0">
                          <a:solidFill>
                            <a:schemeClr val="bg1"/>
                          </a:solidFill>
                        </a:rPr>
                        <a:t>&lt; 1000K IOPs (4</a:t>
                      </a:r>
                      <a:r>
                        <a:rPr lang="en-US" sz="1600" kern="1200" baseline="0" dirty="0">
                          <a:solidFill>
                            <a:schemeClr val="bg1"/>
                          </a:solidFill>
                        </a:rPr>
                        <a:t>K Block) Latency: 1 </a:t>
                      </a:r>
                      <a:r>
                        <a:rPr lang="en-US" sz="1600" kern="1200" baseline="0" dirty="0" err="1">
                          <a:solidFill>
                            <a:schemeClr val="bg1"/>
                          </a:solidFill>
                        </a:rPr>
                        <a:t>ms</a:t>
                      </a:r>
                      <a:endParaRPr lang="en-US" sz="16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1" dirty="0">
                          <a:solidFill>
                            <a:srgbClr val="60AD00"/>
                          </a:solidFill>
                        </a:rPr>
                        <a:t>20X</a:t>
                      </a:r>
                      <a:br>
                        <a:rPr lang="en-US" sz="2000" b="1" i="1" dirty="0">
                          <a:solidFill>
                            <a:srgbClr val="60AD00"/>
                          </a:solidFill>
                        </a:rPr>
                      </a:br>
                      <a:r>
                        <a:rPr lang="en-US" sz="1200" b="1" i="1" dirty="0">
                          <a:solidFill>
                            <a:srgbClr val="60AD00"/>
                          </a:solidFill>
                        </a:rPr>
                        <a:t> IOPs</a:t>
                      </a:r>
                    </a:p>
                    <a:p>
                      <a:pPr marL="0" marR="0" indent="0" algn="ctr" defTabSz="457200" rtl="0" eaLnBrk="1" fontAlgn="auto" latinLnBrk="0" hangingPunct="1">
                        <a:lnSpc>
                          <a:spcPct val="100000"/>
                        </a:lnSpc>
                        <a:spcBef>
                          <a:spcPts val="0"/>
                        </a:spcBef>
                        <a:spcAft>
                          <a:spcPts val="0"/>
                        </a:spcAft>
                        <a:buClrTx/>
                        <a:buSzTx/>
                        <a:buFontTx/>
                        <a:buNone/>
                        <a:tabLst/>
                        <a:defRPr/>
                      </a:pPr>
                      <a:r>
                        <a:rPr lang="en-US" sz="2000" b="1" i="1" dirty="0">
                          <a:solidFill>
                            <a:srgbClr val="60AD00"/>
                          </a:solidFill>
                        </a:rPr>
                        <a:t>10X </a:t>
                      </a:r>
                      <a:br>
                        <a:rPr lang="en-US" sz="2000" b="1" i="1" dirty="0">
                          <a:solidFill>
                            <a:srgbClr val="60AD00"/>
                          </a:solidFill>
                        </a:rPr>
                      </a:br>
                      <a:r>
                        <a:rPr lang="en-US" sz="1200" b="1" i="1" dirty="0">
                          <a:solidFill>
                            <a:srgbClr val="60AD00"/>
                          </a:solidFill>
                        </a:rPr>
                        <a:t>Latency</a:t>
                      </a:r>
                    </a:p>
                  </a:txBody>
                  <a:tcPr anchor="ctr"/>
                </a:tc>
                <a:extLst>
                  <a:ext uri="{0D108BD9-81ED-4DB2-BD59-A6C34878D82A}">
                    <a16:rowId xmlns:a16="http://schemas.microsoft.com/office/drawing/2014/main" val="10005"/>
                  </a:ext>
                </a:extLst>
              </a:tr>
              <a:tr h="591377">
                <a:tc>
                  <a:txBody>
                    <a:bodyPr/>
                    <a:lstStyle/>
                    <a:p>
                      <a:r>
                        <a:rPr lang="en-US" sz="1600" dirty="0">
                          <a:solidFill>
                            <a:schemeClr val="bg1"/>
                          </a:solidFill>
                        </a:rPr>
                        <a:t>Access Protocol</a:t>
                      </a:r>
                      <a:endParaRPr lang="en-US" sz="1400" dirty="0">
                        <a:solidFill>
                          <a:schemeClr val="bg1"/>
                        </a:solidFill>
                      </a:endParaRPr>
                    </a:p>
                  </a:txBody>
                  <a:tcPr anchor="ctr"/>
                </a:tc>
                <a:tc>
                  <a:txBody>
                    <a:bodyPr/>
                    <a:lstStyle/>
                    <a:p>
                      <a:pPr algn="ctr"/>
                      <a:r>
                        <a:rPr lang="en-US" sz="1600" b="0" i="0" kern="1200" dirty="0">
                          <a:solidFill>
                            <a:schemeClr val="bg1"/>
                          </a:solidFill>
                        </a:rPr>
                        <a:t>File Only</a:t>
                      </a:r>
                      <a:endParaRPr lang="en-US" sz="1600" b="0" i="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i="1" dirty="0">
                          <a:solidFill>
                            <a:srgbClr val="60AD00"/>
                          </a:solidFill>
                        </a:rPr>
                        <a:t>Block</a:t>
                      </a:r>
                      <a:endParaRPr lang="en-US" sz="1200" b="1" i="1" dirty="0">
                        <a:solidFill>
                          <a:srgbClr val="60AD00"/>
                        </a:solidFill>
                      </a:endParaRPr>
                    </a:p>
                  </a:txBody>
                  <a:tcPr anchor="ctr"/>
                </a:tc>
                <a:extLst>
                  <a:ext uri="{0D108BD9-81ED-4DB2-BD59-A6C34878D82A}">
                    <a16:rowId xmlns:a16="http://schemas.microsoft.com/office/drawing/2014/main" val="10006"/>
                  </a:ext>
                </a:extLst>
              </a:tr>
            </a:tbl>
          </a:graphicData>
        </a:graphic>
      </p:graphicFrame>
      <p:sp>
        <p:nvSpPr>
          <p:cNvPr id="2" name="TextBox 1"/>
          <p:cNvSpPr txBox="1"/>
          <p:nvPr/>
        </p:nvSpPr>
        <p:spPr bwMode="ltGray">
          <a:xfrm>
            <a:off x="5334000" y="4456175"/>
            <a:ext cx="3581400" cy="226444"/>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1200" dirty="0">
                <a:solidFill>
                  <a:schemeClr val="bg1"/>
                </a:solidFill>
                <a:latin typeface="Calibri" pitchFamily="34" charset="0"/>
              </a:rPr>
              <a:t>* Pavilion 920 TB and </a:t>
            </a:r>
            <a:r>
              <a:rPr lang="en-US" sz="1200" dirty="0" err="1">
                <a:solidFill>
                  <a:schemeClr val="bg1"/>
                </a:solidFill>
                <a:latin typeface="Calibri" pitchFamily="34" charset="0"/>
              </a:rPr>
              <a:t>FlashBlade</a:t>
            </a:r>
            <a:r>
              <a:rPr lang="en-US" sz="1200" dirty="0">
                <a:solidFill>
                  <a:schemeClr val="bg1"/>
                </a:solidFill>
                <a:latin typeface="Calibri" pitchFamily="34" charset="0"/>
              </a:rPr>
              <a:t> 792 TB available in Q1</a:t>
            </a:r>
            <a:r>
              <a:rPr lang="en-US" sz="1200" dirty="0">
                <a:latin typeface="Calibri" pitchFamily="34" charset="0"/>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0111" y="1379924"/>
            <a:ext cx="1598978" cy="7267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4749" y="9771"/>
            <a:ext cx="2544340" cy="943224"/>
          </a:xfrm>
          <a:prstGeom prst="rect">
            <a:avLst/>
          </a:prstGeom>
        </p:spPr>
      </p:pic>
    </p:spTree>
    <p:extLst>
      <p:ext uri="{BB962C8B-B14F-4D97-AF65-F5344CB8AC3E}">
        <p14:creationId xmlns:p14="http://schemas.microsoft.com/office/powerpoint/2010/main" val="46134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wrong with storage systems?</a:t>
            </a:r>
          </a:p>
        </p:txBody>
      </p:sp>
      <p:sp>
        <p:nvSpPr>
          <p:cNvPr id="3" name="Content Placeholder 2"/>
          <p:cNvSpPr>
            <a:spLocks noGrp="1"/>
          </p:cNvSpPr>
          <p:nvPr>
            <p:ph idx="1"/>
          </p:nvPr>
        </p:nvSpPr>
        <p:spPr>
          <a:xfrm>
            <a:off x="143802" y="1315642"/>
            <a:ext cx="2408336" cy="2240686"/>
          </a:xfrm>
        </p:spPr>
        <p:txBody>
          <a:bodyPr>
            <a:normAutofit/>
          </a:bodyPr>
          <a:lstStyle/>
          <a:p>
            <a:r>
              <a:rPr lang="en-US" sz="1800" dirty="0"/>
              <a:t>Dual controller architecture, typically dual socket each</a:t>
            </a:r>
          </a:p>
          <a:p>
            <a:pPr lvl="1"/>
            <a:r>
              <a:rPr lang="en-US" sz="1600" dirty="0"/>
              <a:t>Active/Active</a:t>
            </a:r>
          </a:p>
          <a:p>
            <a:pPr lvl="1"/>
            <a:r>
              <a:rPr lang="en-US" sz="1600" dirty="0"/>
              <a:t>Active/Passive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a:t>
            </a:fld>
            <a:endParaRPr lang="en-US" dirty="0"/>
          </a:p>
        </p:txBody>
      </p:sp>
      <p:grpSp>
        <p:nvGrpSpPr>
          <p:cNvPr id="5" name="Group 4"/>
          <p:cNvGrpSpPr/>
          <p:nvPr/>
        </p:nvGrpSpPr>
        <p:grpSpPr>
          <a:xfrm>
            <a:off x="2663245" y="1093064"/>
            <a:ext cx="3817509" cy="2561012"/>
            <a:chOff x="324234" y="889604"/>
            <a:chExt cx="3817509" cy="2561012"/>
          </a:xfrm>
        </p:grpSpPr>
        <p:sp>
          <p:nvSpPr>
            <p:cNvPr id="6" name="Rectangle 5"/>
            <p:cNvSpPr/>
            <p:nvPr/>
          </p:nvSpPr>
          <p:spPr bwMode="auto">
            <a:xfrm>
              <a:off x="341045" y="906586"/>
              <a:ext cx="3800698" cy="2544030"/>
            </a:xfrm>
            <a:prstGeom prst="rect">
              <a:avLst/>
            </a:prstGeom>
            <a:solidFill>
              <a:schemeClr val="accent2">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7" name="Group 6"/>
            <p:cNvGrpSpPr/>
            <p:nvPr/>
          </p:nvGrpSpPr>
          <p:grpSpPr>
            <a:xfrm>
              <a:off x="324234" y="1152919"/>
              <a:ext cx="3654931" cy="2036284"/>
              <a:chOff x="379391" y="1229323"/>
              <a:chExt cx="3013502" cy="1475754"/>
            </a:xfrm>
          </p:grpSpPr>
          <p:grpSp>
            <p:nvGrpSpPr>
              <p:cNvPr id="9" name="Group 8"/>
              <p:cNvGrpSpPr/>
              <p:nvPr/>
            </p:nvGrpSpPr>
            <p:grpSpPr>
              <a:xfrm>
                <a:off x="982873" y="1331970"/>
                <a:ext cx="609600" cy="473136"/>
                <a:chOff x="1073569" y="1598550"/>
                <a:chExt cx="609600" cy="439800"/>
              </a:xfrm>
            </p:grpSpPr>
            <p:pic>
              <p:nvPicPr>
                <p:cNvPr id="66" name="Picture 6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43000" y="1598550"/>
                  <a:ext cx="467937" cy="439800"/>
                </a:xfrm>
                <a:prstGeom prst="rect">
                  <a:avLst/>
                </a:prstGeom>
              </p:spPr>
            </p:pic>
            <p:sp>
              <p:nvSpPr>
                <p:cNvPr id="67" name="Content Placeholder 2"/>
                <p:cNvSpPr txBox="1">
                  <a:spLocks/>
                </p:cNvSpPr>
                <p:nvPr/>
              </p:nvSpPr>
              <p:spPr>
                <a:xfrm>
                  <a:off x="1073569" y="1722854"/>
                  <a:ext cx="609600" cy="263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dirty="0">
                      <a:solidFill>
                        <a:schemeClr val="bg1"/>
                      </a:solidFill>
                    </a:rPr>
                    <a:t>CPU</a:t>
                  </a:r>
                </a:p>
              </p:txBody>
            </p:sp>
          </p:grpSp>
          <p:grpSp>
            <p:nvGrpSpPr>
              <p:cNvPr id="10" name="Group 9"/>
              <p:cNvGrpSpPr/>
              <p:nvPr/>
            </p:nvGrpSpPr>
            <p:grpSpPr>
              <a:xfrm>
                <a:off x="2121363" y="1229323"/>
                <a:ext cx="1268294" cy="685800"/>
                <a:chOff x="2615349" y="1428751"/>
                <a:chExt cx="1268294" cy="685800"/>
              </a:xfrm>
            </p:grpSpPr>
            <p:sp>
              <p:nvSpPr>
                <p:cNvPr id="53" name="Rounded Rectangle 69"/>
                <p:cNvSpPr/>
                <p:nvPr/>
              </p:nvSpPr>
              <p:spPr bwMode="auto">
                <a:xfrm>
                  <a:off x="2615349" y="1428751"/>
                  <a:ext cx="1268294" cy="685800"/>
                </a:xfrm>
                <a:prstGeom prst="roundRect">
                  <a:avLst/>
                </a:prstGeom>
                <a:solidFill>
                  <a:schemeClr val="tx2">
                    <a:lumMod val="20000"/>
                    <a:lumOff val="80000"/>
                  </a:schemeClr>
                </a:solidFill>
                <a:ln w="63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54" name="Group 53"/>
                <p:cNvGrpSpPr/>
                <p:nvPr/>
              </p:nvGrpSpPr>
              <p:grpSpPr>
                <a:xfrm>
                  <a:off x="2662016" y="1504950"/>
                  <a:ext cx="1172539" cy="570153"/>
                  <a:chOff x="2662016" y="1504950"/>
                  <a:chExt cx="1172539" cy="570153"/>
                </a:xfrm>
              </p:grpSpPr>
              <p:grpSp>
                <p:nvGrpSpPr>
                  <p:cNvPr id="55" name="Group 54"/>
                  <p:cNvGrpSpPr/>
                  <p:nvPr/>
                </p:nvGrpSpPr>
                <p:grpSpPr>
                  <a:xfrm>
                    <a:off x="2662016" y="1504950"/>
                    <a:ext cx="547176" cy="546796"/>
                    <a:chOff x="3305747" y="1536351"/>
                    <a:chExt cx="547176" cy="546796"/>
                  </a:xfrm>
                </p:grpSpPr>
                <p:pic>
                  <p:nvPicPr>
                    <p:cNvPr id="62" name="Picture 6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63" name="Picture 6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64" name="Picture 6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65" name="Picture 6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grpSp>
                <p:nvGrpSpPr>
                  <p:cNvPr id="56" name="Group 55"/>
                  <p:cNvGrpSpPr/>
                  <p:nvPr/>
                </p:nvGrpSpPr>
                <p:grpSpPr>
                  <a:xfrm>
                    <a:off x="3287379" y="1528307"/>
                    <a:ext cx="547176" cy="546796"/>
                    <a:chOff x="3305747" y="1536351"/>
                    <a:chExt cx="547176" cy="546796"/>
                  </a:xfrm>
                </p:grpSpPr>
                <p:pic>
                  <p:nvPicPr>
                    <p:cNvPr id="58" name="Picture 5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59" name="Picture 5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60" name="Picture 5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61" name="Picture 6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sp>
                <p:nvSpPr>
                  <p:cNvPr id="57" name="Content Placeholder 2"/>
                  <p:cNvSpPr txBox="1">
                    <a:spLocks/>
                  </p:cNvSpPr>
                  <p:nvPr/>
                </p:nvSpPr>
                <p:spPr>
                  <a:xfrm>
                    <a:off x="3092504" y="1618285"/>
                    <a:ext cx="287571" cy="2186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200" b="1" i="1" dirty="0">
                        <a:solidFill>
                          <a:schemeClr val="bg1"/>
                        </a:solidFill>
                      </a:rPr>
                      <a:t>…</a:t>
                    </a:r>
                    <a:endParaRPr lang="en-US" sz="900" dirty="0">
                      <a:solidFill>
                        <a:schemeClr val="bg1"/>
                      </a:solidFill>
                    </a:endParaRPr>
                  </a:p>
                </p:txBody>
              </p:sp>
            </p:grpSp>
          </p:grpSp>
          <p:grpSp>
            <p:nvGrpSpPr>
              <p:cNvPr id="11" name="Group 10"/>
              <p:cNvGrpSpPr/>
              <p:nvPr/>
            </p:nvGrpSpPr>
            <p:grpSpPr>
              <a:xfrm>
                <a:off x="967704" y="2118832"/>
                <a:ext cx="1262855" cy="445457"/>
                <a:chOff x="1037916" y="1624278"/>
                <a:chExt cx="1262855" cy="445457"/>
              </a:xfrm>
            </p:grpSpPr>
            <p:grpSp>
              <p:nvGrpSpPr>
                <p:cNvPr id="47" name="Group 46"/>
                <p:cNvGrpSpPr/>
                <p:nvPr/>
              </p:nvGrpSpPr>
              <p:grpSpPr>
                <a:xfrm>
                  <a:off x="1037916" y="1624278"/>
                  <a:ext cx="609600" cy="445457"/>
                  <a:chOff x="1058400" y="1630228"/>
                  <a:chExt cx="609600" cy="414071"/>
                </a:xfrm>
              </p:grpSpPr>
              <p:pic>
                <p:nvPicPr>
                  <p:cNvPr id="51" name="Picture 5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79662" y="1630228"/>
                    <a:ext cx="455039" cy="414071"/>
                  </a:xfrm>
                  <a:prstGeom prst="rect">
                    <a:avLst/>
                  </a:prstGeom>
                </p:spPr>
              </p:pic>
              <p:sp>
                <p:nvSpPr>
                  <p:cNvPr id="52" name="Content Placeholder 2"/>
                  <p:cNvSpPr txBox="1">
                    <a:spLocks/>
                  </p:cNvSpPr>
                  <p:nvPr/>
                </p:nvSpPr>
                <p:spPr>
                  <a:xfrm>
                    <a:off x="1058400" y="1740848"/>
                    <a:ext cx="609600" cy="2637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dirty="0">
                        <a:solidFill>
                          <a:schemeClr val="bg1"/>
                        </a:solidFill>
                      </a:rPr>
                      <a:t>CPU</a:t>
                    </a:r>
                  </a:p>
                </p:txBody>
              </p:sp>
            </p:grpSp>
            <p:grpSp>
              <p:nvGrpSpPr>
                <p:cNvPr id="48" name="Group 47"/>
                <p:cNvGrpSpPr/>
                <p:nvPr/>
              </p:nvGrpSpPr>
              <p:grpSpPr>
                <a:xfrm>
                  <a:off x="1693609" y="1755756"/>
                  <a:ext cx="607162" cy="138472"/>
                  <a:chOff x="2360908" y="1809749"/>
                  <a:chExt cx="619287" cy="190501"/>
                </a:xfrm>
              </p:grpSpPr>
              <p:cxnSp>
                <p:nvCxnSpPr>
                  <p:cNvPr id="49" name="Straight Arrow Connector 48"/>
                  <p:cNvCxnSpPr/>
                  <p:nvPr/>
                </p:nvCxnSpPr>
                <p:spPr bwMode="auto">
                  <a:xfrm>
                    <a:off x="2369303" y="1809749"/>
                    <a:ext cx="610892"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50" name="Straight Arrow Connector 49"/>
                  <p:cNvCxnSpPr/>
                  <p:nvPr/>
                </p:nvCxnSpPr>
                <p:spPr bwMode="auto">
                  <a:xfrm flipV="1">
                    <a:off x="2360908" y="2000249"/>
                    <a:ext cx="610892" cy="1"/>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grpSp>
          </p:grpSp>
          <p:pic>
            <p:nvPicPr>
              <p:cNvPr id="12" name="Picture 11"/>
              <p:cNvPicPr>
                <a:picLocks noChangeAspect="1"/>
              </p:cNvPicPr>
              <p:nvPr/>
            </p:nvPicPr>
            <p:blipFill>
              <a:blip r:embed="rId5"/>
              <a:stretch>
                <a:fillRect/>
              </a:stretch>
            </p:blipFill>
            <p:spPr>
              <a:xfrm>
                <a:off x="638511" y="1351916"/>
                <a:ext cx="473091" cy="424709"/>
              </a:xfrm>
              <a:prstGeom prst="rect">
                <a:avLst/>
              </a:prstGeom>
            </p:spPr>
          </p:pic>
          <p:pic>
            <p:nvPicPr>
              <p:cNvPr id="13" name="Picture 12"/>
              <p:cNvPicPr>
                <a:picLocks noChangeAspect="1"/>
              </p:cNvPicPr>
              <p:nvPr/>
            </p:nvPicPr>
            <p:blipFill>
              <a:blip r:embed="rId5"/>
              <a:stretch>
                <a:fillRect/>
              </a:stretch>
            </p:blipFill>
            <p:spPr>
              <a:xfrm>
                <a:off x="646578" y="2112431"/>
                <a:ext cx="473091" cy="424709"/>
              </a:xfrm>
              <a:prstGeom prst="rect">
                <a:avLst/>
              </a:prstGeom>
            </p:spPr>
          </p:pic>
          <p:sp>
            <p:nvSpPr>
              <p:cNvPr id="14" name="Content Placeholder 2"/>
              <p:cNvSpPr txBox="1">
                <a:spLocks/>
              </p:cNvSpPr>
              <p:nvPr/>
            </p:nvSpPr>
            <p:spPr>
              <a:xfrm>
                <a:off x="379391" y="1754891"/>
                <a:ext cx="609600" cy="20713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900" b="1" i="1" dirty="0">
                    <a:solidFill>
                      <a:schemeClr val="bg1"/>
                    </a:solidFill>
                  </a:rPr>
                  <a:t>4</a:t>
                </a:r>
                <a:br>
                  <a:rPr lang="en-US" sz="900" b="1" i="1" dirty="0">
                    <a:solidFill>
                      <a:schemeClr val="bg1"/>
                    </a:solidFill>
                  </a:rPr>
                </a:br>
                <a:r>
                  <a:rPr lang="en-US" sz="900" b="1" i="1" dirty="0">
                    <a:solidFill>
                      <a:schemeClr val="bg1"/>
                    </a:solidFill>
                  </a:rPr>
                  <a:t>Ports</a:t>
                </a:r>
              </a:p>
              <a:p>
                <a:pPr>
                  <a:buClr>
                    <a:srgbClr val="60AD00"/>
                  </a:buClr>
                  <a:buFont typeface="Wingdings" panose="05000000000000000000" pitchFamily="2" charset="2"/>
                  <a:buChar char="ü"/>
                </a:pPr>
                <a:endParaRPr lang="en-US" sz="1000" dirty="0">
                  <a:solidFill>
                    <a:schemeClr val="bg1"/>
                  </a:solidFill>
                </a:endParaRPr>
              </a:p>
              <a:p>
                <a:pPr lvl="1">
                  <a:buClr>
                    <a:srgbClr val="60AD00"/>
                  </a:buClr>
                  <a:buFont typeface="Wingdings" panose="05000000000000000000" pitchFamily="2" charset="2"/>
                  <a:buChar char="ü"/>
                </a:pPr>
                <a:endParaRPr lang="en-US" sz="900" dirty="0">
                  <a:solidFill>
                    <a:schemeClr val="bg1"/>
                  </a:solidFill>
                </a:endParaRPr>
              </a:p>
            </p:txBody>
          </p:sp>
          <p:cxnSp>
            <p:nvCxnSpPr>
              <p:cNvPr id="15" name="Straight Arrow Connector 14"/>
              <p:cNvCxnSpPr/>
              <p:nvPr/>
            </p:nvCxnSpPr>
            <p:spPr bwMode="auto">
              <a:xfrm>
                <a:off x="568399" y="1543524"/>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6" name="Straight Arrow Connector 15"/>
              <p:cNvCxnSpPr/>
              <p:nvPr/>
            </p:nvCxnSpPr>
            <p:spPr bwMode="auto">
              <a:xfrm>
                <a:off x="574293" y="1619470"/>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7" name="Straight Arrow Connector 16"/>
              <p:cNvCxnSpPr/>
              <p:nvPr/>
            </p:nvCxnSpPr>
            <p:spPr bwMode="auto">
              <a:xfrm>
                <a:off x="558872" y="2291910"/>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 name="Straight Arrow Connector 17"/>
              <p:cNvCxnSpPr/>
              <p:nvPr/>
            </p:nvCxnSpPr>
            <p:spPr bwMode="auto">
              <a:xfrm>
                <a:off x="566406" y="236467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nvGrpSpPr>
              <p:cNvPr id="19" name="Group 18"/>
              <p:cNvGrpSpPr/>
              <p:nvPr/>
            </p:nvGrpSpPr>
            <p:grpSpPr>
              <a:xfrm>
                <a:off x="1559712" y="1255597"/>
                <a:ext cx="491268" cy="671767"/>
                <a:chOff x="3269496" y="2998186"/>
                <a:chExt cx="491268" cy="671767"/>
              </a:xfrm>
            </p:grpSpPr>
            <p:sp>
              <p:nvSpPr>
                <p:cNvPr id="41" name="Rounded Rectangle 168"/>
                <p:cNvSpPr/>
                <p:nvPr/>
              </p:nvSpPr>
              <p:spPr bwMode="auto">
                <a:xfrm>
                  <a:off x="3292477" y="2998186"/>
                  <a:ext cx="468287" cy="671767"/>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42" name="Content Placeholder 2"/>
                <p:cNvSpPr txBox="1">
                  <a:spLocks/>
                </p:cNvSpPr>
                <p:nvPr/>
              </p:nvSpPr>
              <p:spPr>
                <a:xfrm>
                  <a:off x="3269496" y="3183113"/>
                  <a:ext cx="490034" cy="2317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800" b="1" i="1" dirty="0" err="1">
                      <a:solidFill>
                        <a:schemeClr val="tx1"/>
                      </a:solidFill>
                    </a:rPr>
                    <a:t>PCIe</a:t>
                  </a:r>
                  <a:br>
                    <a:rPr lang="en-US" sz="800" b="1" i="1" dirty="0">
                      <a:solidFill>
                        <a:schemeClr val="tx1"/>
                      </a:solidFill>
                    </a:rPr>
                  </a:br>
                  <a:r>
                    <a:rPr lang="en-US" sz="800" b="1" i="1" dirty="0">
                      <a:solidFill>
                        <a:schemeClr val="tx1"/>
                      </a:solidFill>
                    </a:rPr>
                    <a:t> Extender</a:t>
                  </a:r>
                </a:p>
              </p:txBody>
            </p:sp>
            <p:cxnSp>
              <p:nvCxnSpPr>
                <p:cNvPr id="43" name="Straight Arrow Connector 42"/>
                <p:cNvCxnSpPr/>
                <p:nvPr/>
              </p:nvCxnSpPr>
              <p:spPr bwMode="auto">
                <a:xfrm>
                  <a:off x="3347351" y="3115649"/>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44" name="Straight Arrow Connector 43"/>
                <p:cNvCxnSpPr/>
                <p:nvPr/>
              </p:nvCxnSpPr>
              <p:spPr bwMode="auto">
                <a:xfrm>
                  <a:off x="3525590" y="3175447"/>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45" name="Straight Arrow Connector 44"/>
                <p:cNvCxnSpPr/>
                <p:nvPr/>
              </p:nvCxnSpPr>
              <p:spPr bwMode="auto">
                <a:xfrm>
                  <a:off x="3347351" y="3453217"/>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46" name="Straight Arrow Connector 45"/>
                <p:cNvCxnSpPr/>
                <p:nvPr/>
              </p:nvCxnSpPr>
              <p:spPr bwMode="auto">
                <a:xfrm>
                  <a:off x="3525590" y="3513014"/>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grpSp>
          <p:grpSp>
            <p:nvGrpSpPr>
              <p:cNvPr id="20" name="Group 19"/>
              <p:cNvGrpSpPr/>
              <p:nvPr/>
            </p:nvGrpSpPr>
            <p:grpSpPr>
              <a:xfrm>
                <a:off x="2124599" y="2019277"/>
                <a:ext cx="1268294" cy="685800"/>
                <a:chOff x="2615349" y="1428751"/>
                <a:chExt cx="1268294" cy="685800"/>
              </a:xfrm>
            </p:grpSpPr>
            <p:sp>
              <p:nvSpPr>
                <p:cNvPr id="28" name="Rounded Rectangle 258"/>
                <p:cNvSpPr/>
                <p:nvPr/>
              </p:nvSpPr>
              <p:spPr bwMode="auto">
                <a:xfrm>
                  <a:off x="2615349" y="1428751"/>
                  <a:ext cx="1268294" cy="685800"/>
                </a:xfrm>
                <a:prstGeom prst="roundRect">
                  <a:avLst/>
                </a:prstGeom>
                <a:solidFill>
                  <a:schemeClr val="tx2">
                    <a:lumMod val="20000"/>
                    <a:lumOff val="80000"/>
                  </a:schemeClr>
                </a:solidFill>
                <a:ln w="6350" cap="flat" cmpd="sng" algn="ctr">
                  <a:no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29" name="Group 28"/>
                <p:cNvGrpSpPr/>
                <p:nvPr/>
              </p:nvGrpSpPr>
              <p:grpSpPr>
                <a:xfrm>
                  <a:off x="2662016" y="1504950"/>
                  <a:ext cx="1172539" cy="570153"/>
                  <a:chOff x="2662016" y="1504950"/>
                  <a:chExt cx="1172539" cy="570153"/>
                </a:xfrm>
              </p:grpSpPr>
              <p:grpSp>
                <p:nvGrpSpPr>
                  <p:cNvPr id="30" name="Group 29"/>
                  <p:cNvGrpSpPr/>
                  <p:nvPr/>
                </p:nvGrpSpPr>
                <p:grpSpPr>
                  <a:xfrm>
                    <a:off x="2662016" y="1504950"/>
                    <a:ext cx="547176" cy="546796"/>
                    <a:chOff x="3305747" y="1536351"/>
                    <a:chExt cx="547176" cy="546796"/>
                  </a:xfrm>
                </p:grpSpPr>
                <p:pic>
                  <p:nvPicPr>
                    <p:cNvPr id="37" name="Picture 3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38" name="Picture 3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39" name="Picture 3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40" name="Picture 3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grpSp>
                <p:nvGrpSpPr>
                  <p:cNvPr id="31" name="Group 30"/>
                  <p:cNvGrpSpPr/>
                  <p:nvPr/>
                </p:nvGrpSpPr>
                <p:grpSpPr>
                  <a:xfrm>
                    <a:off x="3287379" y="1528307"/>
                    <a:ext cx="547176" cy="546796"/>
                    <a:chOff x="3305747" y="1536351"/>
                    <a:chExt cx="547176" cy="546796"/>
                  </a:xfrm>
                </p:grpSpPr>
                <p:pic>
                  <p:nvPicPr>
                    <p:cNvPr id="33" name="Picture 3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05747" y="1536351"/>
                      <a:ext cx="355889" cy="199298"/>
                    </a:xfrm>
                    <a:prstGeom prst="rect">
                      <a:avLst/>
                    </a:prstGeom>
                  </p:spPr>
                </p:pic>
                <p:pic>
                  <p:nvPicPr>
                    <p:cNvPr id="34" name="Picture 3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64284" y="1641853"/>
                      <a:ext cx="355889" cy="199298"/>
                    </a:xfrm>
                    <a:prstGeom prst="rect">
                      <a:avLst/>
                    </a:prstGeom>
                  </p:spPr>
                </p:pic>
                <p:pic>
                  <p:nvPicPr>
                    <p:cNvPr id="35" name="Picture 3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32602" y="1762851"/>
                      <a:ext cx="355889" cy="199298"/>
                    </a:xfrm>
                    <a:prstGeom prst="rect">
                      <a:avLst/>
                    </a:prstGeom>
                  </p:spPr>
                </p:pic>
                <p:pic>
                  <p:nvPicPr>
                    <p:cNvPr id="36" name="Picture 3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97034" y="1883849"/>
                      <a:ext cx="355889" cy="199298"/>
                    </a:xfrm>
                    <a:prstGeom prst="rect">
                      <a:avLst/>
                    </a:prstGeom>
                  </p:spPr>
                </p:pic>
              </p:grpSp>
              <p:sp>
                <p:nvSpPr>
                  <p:cNvPr id="32" name="Content Placeholder 2"/>
                  <p:cNvSpPr txBox="1">
                    <a:spLocks/>
                  </p:cNvSpPr>
                  <p:nvPr/>
                </p:nvSpPr>
                <p:spPr>
                  <a:xfrm>
                    <a:off x="3092504" y="1618285"/>
                    <a:ext cx="287571" cy="2186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200" b="1" i="1" dirty="0">
                        <a:solidFill>
                          <a:schemeClr val="bg1"/>
                        </a:solidFill>
                      </a:rPr>
                      <a:t>…</a:t>
                    </a:r>
                    <a:endParaRPr lang="en-US" sz="900" dirty="0">
                      <a:solidFill>
                        <a:schemeClr val="bg1"/>
                      </a:solidFill>
                    </a:endParaRPr>
                  </a:p>
                </p:txBody>
              </p:sp>
            </p:grpSp>
          </p:grpSp>
          <p:grpSp>
            <p:nvGrpSpPr>
              <p:cNvPr id="21" name="Group 20"/>
              <p:cNvGrpSpPr/>
              <p:nvPr/>
            </p:nvGrpSpPr>
            <p:grpSpPr>
              <a:xfrm>
                <a:off x="1562099" y="2021367"/>
                <a:ext cx="490034" cy="671767"/>
                <a:chOff x="3277233" y="2986678"/>
                <a:chExt cx="490034" cy="671767"/>
              </a:xfrm>
            </p:grpSpPr>
            <p:sp>
              <p:nvSpPr>
                <p:cNvPr id="22" name="Rounded Rectangle 184"/>
                <p:cNvSpPr/>
                <p:nvPr/>
              </p:nvSpPr>
              <p:spPr bwMode="auto">
                <a:xfrm>
                  <a:off x="3292804" y="2986678"/>
                  <a:ext cx="468287" cy="671767"/>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 name="Content Placeholder 2"/>
                <p:cNvSpPr txBox="1">
                  <a:spLocks/>
                </p:cNvSpPr>
                <p:nvPr/>
              </p:nvSpPr>
              <p:spPr>
                <a:xfrm>
                  <a:off x="3277233" y="3188054"/>
                  <a:ext cx="490034" cy="2317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800" b="1" i="1" dirty="0" err="1">
                      <a:solidFill>
                        <a:schemeClr val="tx1"/>
                      </a:solidFill>
                    </a:rPr>
                    <a:t>PCIe</a:t>
                  </a:r>
                  <a:br>
                    <a:rPr lang="en-US" sz="800" b="1" i="1" dirty="0">
                      <a:solidFill>
                        <a:schemeClr val="tx1"/>
                      </a:solidFill>
                    </a:rPr>
                  </a:br>
                  <a:r>
                    <a:rPr lang="en-US" sz="800" b="1" i="1" dirty="0">
                      <a:solidFill>
                        <a:schemeClr val="tx1"/>
                      </a:solidFill>
                    </a:rPr>
                    <a:t> Extender</a:t>
                  </a:r>
                </a:p>
              </p:txBody>
            </p:sp>
            <p:cxnSp>
              <p:nvCxnSpPr>
                <p:cNvPr id="24" name="Straight Arrow Connector 23"/>
                <p:cNvCxnSpPr/>
                <p:nvPr/>
              </p:nvCxnSpPr>
              <p:spPr bwMode="auto">
                <a:xfrm>
                  <a:off x="3347351" y="3115649"/>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25" name="Straight Arrow Connector 24"/>
                <p:cNvCxnSpPr/>
                <p:nvPr/>
              </p:nvCxnSpPr>
              <p:spPr bwMode="auto">
                <a:xfrm>
                  <a:off x="3525590" y="3175447"/>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cxnSp>
              <p:nvCxnSpPr>
                <p:cNvPr id="26" name="Straight Arrow Connector 25"/>
                <p:cNvCxnSpPr/>
                <p:nvPr/>
              </p:nvCxnSpPr>
              <p:spPr bwMode="auto">
                <a:xfrm>
                  <a:off x="3347351" y="3453217"/>
                  <a:ext cx="174266" cy="4793"/>
                </a:xfrm>
                <a:prstGeom prst="straightConnector1">
                  <a:avLst/>
                </a:prstGeom>
                <a:solidFill>
                  <a:schemeClr val="accent1"/>
                </a:solidFill>
                <a:ln w="19050" cap="flat" cmpd="sng" algn="ctr">
                  <a:solidFill>
                    <a:schemeClr val="tx1"/>
                  </a:solidFill>
                  <a:prstDash val="solid"/>
                  <a:round/>
                  <a:headEnd type="triangle" w="med" len="med"/>
                  <a:tailEnd type="none" w="med" len="med"/>
                </a:ln>
                <a:effectLst/>
              </p:spPr>
            </p:cxnSp>
            <p:cxnSp>
              <p:nvCxnSpPr>
                <p:cNvPr id="27" name="Straight Arrow Connector 26"/>
                <p:cNvCxnSpPr/>
                <p:nvPr/>
              </p:nvCxnSpPr>
              <p:spPr bwMode="auto">
                <a:xfrm>
                  <a:off x="3525590" y="3513014"/>
                  <a:ext cx="174266" cy="4793"/>
                </a:xfrm>
                <a:prstGeom prst="straightConnector1">
                  <a:avLst/>
                </a:prstGeom>
                <a:solidFill>
                  <a:schemeClr val="accent1"/>
                </a:solidFill>
                <a:ln w="19050" cap="flat" cmpd="sng" algn="ctr">
                  <a:solidFill>
                    <a:schemeClr val="tx1"/>
                  </a:solidFill>
                  <a:prstDash val="solid"/>
                  <a:round/>
                  <a:headEnd type="none" w="med" len="med"/>
                  <a:tailEnd type="triangle" w="med" len="med"/>
                </a:ln>
                <a:effectLst/>
              </p:spPr>
            </p:cxnSp>
          </p:grpSp>
        </p:grpSp>
        <p:sp>
          <p:nvSpPr>
            <p:cNvPr id="8" name="Content Placeholder 2"/>
            <p:cNvSpPr txBox="1">
              <a:spLocks/>
            </p:cNvSpPr>
            <p:nvPr/>
          </p:nvSpPr>
          <p:spPr>
            <a:xfrm>
              <a:off x="877724" y="889604"/>
              <a:ext cx="2757167" cy="31218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u="sng" dirty="0">
                  <a:solidFill>
                    <a:schemeClr val="bg1"/>
                  </a:solidFill>
                </a:rPr>
                <a:t>Traditional Architecture – Dual Socket Server</a:t>
              </a:r>
              <a:endParaRPr lang="en-US" sz="1100" u="sng" dirty="0">
                <a:solidFill>
                  <a:schemeClr val="bg1"/>
                </a:solidFill>
              </a:endParaRPr>
            </a:p>
            <a:p>
              <a:pPr lvl="1">
                <a:buClr>
                  <a:srgbClr val="60AD00"/>
                </a:buClr>
                <a:buFont typeface="Wingdings" panose="05000000000000000000" pitchFamily="2" charset="2"/>
                <a:buChar char="ü"/>
              </a:pPr>
              <a:endParaRPr lang="en-US" sz="1050" u="sng" dirty="0">
                <a:solidFill>
                  <a:schemeClr val="bg1"/>
                </a:solidFill>
              </a:endParaRPr>
            </a:p>
          </p:txBody>
        </p:sp>
      </p:grpSp>
      <p:sp>
        <p:nvSpPr>
          <p:cNvPr id="68" name="Content Placeholder 2"/>
          <p:cNvSpPr txBox="1">
            <a:spLocks/>
          </p:cNvSpPr>
          <p:nvPr/>
        </p:nvSpPr>
        <p:spPr bwMode="auto">
          <a:xfrm>
            <a:off x="641599" y="3747534"/>
            <a:ext cx="8382000" cy="807334"/>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accent4"/>
              </a:buClr>
              <a:buFont typeface="Wingdings" charset="2"/>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
                <a:schemeClr val="accent4"/>
              </a:buClr>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
                <a:schemeClr val="accent4"/>
              </a:buClr>
              <a:buFont typeface="Wingdings" charset="2"/>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
                <a:schemeClr val="accent4"/>
              </a:buClr>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
                <a:schemeClr val="accent4"/>
              </a:buClr>
              <a:buFont typeface="Lucida Grande"/>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kern="0" dirty="0"/>
              <a:t>Pure, Nimble, Violin, Tegile, 3Par, </a:t>
            </a:r>
            <a:r>
              <a:rPr lang="en-US" kern="0" dirty="0" err="1"/>
              <a:t>XtremIO</a:t>
            </a:r>
            <a:r>
              <a:rPr lang="en-US" kern="0" dirty="0"/>
              <a:t>, </a:t>
            </a:r>
            <a:r>
              <a:rPr lang="en-US" kern="0" dirty="0" err="1"/>
              <a:t>Tintri</a:t>
            </a:r>
            <a:r>
              <a:rPr lang="en-US" kern="0" dirty="0"/>
              <a:t>, </a:t>
            </a:r>
            <a:r>
              <a:rPr lang="en-US" kern="0" dirty="0" err="1"/>
              <a:t>Infiniflash</a:t>
            </a:r>
            <a:r>
              <a:rPr lang="en-US" kern="0" dirty="0"/>
              <a:t>, DSSD are all dual controller</a:t>
            </a:r>
          </a:p>
        </p:txBody>
      </p:sp>
      <p:sp>
        <p:nvSpPr>
          <p:cNvPr id="69" name="Content Placeholder 2"/>
          <p:cNvSpPr txBox="1">
            <a:spLocks/>
          </p:cNvSpPr>
          <p:nvPr/>
        </p:nvSpPr>
        <p:spPr bwMode="auto">
          <a:xfrm>
            <a:off x="6788001" y="1660706"/>
            <a:ext cx="2119692" cy="128391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
                <a:schemeClr val="accent4"/>
              </a:buClr>
              <a:buFont typeface="Wingdings" charset="2"/>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
                <a:schemeClr val="accent4"/>
              </a:buClr>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
                <a:schemeClr val="accent4"/>
              </a:buClr>
              <a:buFont typeface="Wingdings" charset="2"/>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
                <a:schemeClr val="accent4"/>
              </a:buClr>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
                <a:schemeClr val="accent4"/>
              </a:buClr>
              <a:buFont typeface="Lucida Grande"/>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US" sz="1800" kern="0" dirty="0"/>
              <a:t>Can you use the 72 </a:t>
            </a:r>
            <a:r>
              <a:rPr lang="en-US" sz="1800" kern="0" dirty="0" err="1"/>
              <a:t>NVMe</a:t>
            </a:r>
            <a:r>
              <a:rPr lang="en-US" sz="1800" kern="0" dirty="0"/>
              <a:t> drives?</a:t>
            </a:r>
          </a:p>
          <a:p>
            <a:pPr lvl="1"/>
            <a:r>
              <a:rPr lang="en-US" sz="1600" kern="0" dirty="0"/>
              <a:t>NO!</a:t>
            </a:r>
          </a:p>
        </p:txBody>
      </p:sp>
      <p:sp>
        <p:nvSpPr>
          <p:cNvPr id="70" name="Oval 69"/>
          <p:cNvSpPr/>
          <p:nvPr/>
        </p:nvSpPr>
        <p:spPr bwMode="auto">
          <a:xfrm>
            <a:off x="2960811" y="1310656"/>
            <a:ext cx="1463502" cy="2044859"/>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61970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a:defRPr/>
            </a:pPr>
            <a:fld id="{46082381-925A-4C25-AB18-0C99AD89CFC0}" type="slidenum">
              <a:rPr lang="en-US" smtClean="0"/>
              <a:pPr>
                <a:defRPr/>
              </a:pPr>
              <a:t>70</a:t>
            </a:fld>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developer.teradata.com/sites/all/files/cover_images/watzke/pic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73158" y="2664568"/>
            <a:ext cx="1999403" cy="199940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60374" y="35241"/>
            <a:ext cx="8382000" cy="756666"/>
          </a:xfrm>
        </p:spPr>
        <p:txBody>
          <a:bodyPr/>
          <a:lstStyle/>
          <a:p>
            <a:r>
              <a:rPr lang="en-US" dirty="0"/>
              <a:t>Why Do We Need A New Storage System?</a:t>
            </a:r>
            <a:br>
              <a:rPr lang="en-US" dirty="0"/>
            </a:br>
            <a:r>
              <a:rPr lang="en-US" sz="2400" i="1" dirty="0"/>
              <a:t>Application &lt;-&gt; Data Gap is Growing</a:t>
            </a:r>
            <a:endParaRPr lang="en-US" i="1" dirty="0"/>
          </a:p>
        </p:txBody>
      </p:sp>
      <p:sp>
        <p:nvSpPr>
          <p:cNvPr id="3" name="Content Placeholder 2"/>
          <p:cNvSpPr>
            <a:spLocks noGrp="1"/>
          </p:cNvSpPr>
          <p:nvPr>
            <p:ph idx="1"/>
          </p:nvPr>
        </p:nvSpPr>
        <p:spPr>
          <a:xfrm>
            <a:off x="230187" y="1143952"/>
            <a:ext cx="8842374" cy="3385518"/>
          </a:xfrm>
        </p:spPr>
        <p:txBody>
          <a:bodyPr>
            <a:normAutofit fontScale="92500" lnSpcReduction="20000"/>
          </a:bodyPr>
          <a:lstStyle/>
          <a:p>
            <a:pPr>
              <a:buFont typeface="Wingdings" panose="05000000000000000000" pitchFamily="2" charset="2"/>
              <a:buChar char="Ø"/>
            </a:pPr>
            <a:r>
              <a:rPr lang="en-US" dirty="0">
                <a:solidFill>
                  <a:schemeClr val="bg1"/>
                </a:solidFill>
              </a:rPr>
              <a:t>Storage Platforms Can’t Keep Up, including All-Flash-</a:t>
            </a:r>
            <a:r>
              <a:rPr lang="en-US" dirty="0" err="1">
                <a:solidFill>
                  <a:schemeClr val="bg1"/>
                </a:solidFill>
              </a:rPr>
              <a:t>Arrays</a:t>
            </a:r>
            <a:r>
              <a:rPr lang="en-US" dirty="0" err="1"/>
              <a:t>h</a:t>
            </a:r>
            <a:r>
              <a:rPr lang="en-US" dirty="0"/>
              <a:t>-Arrays</a:t>
            </a:r>
            <a:br>
              <a:rPr lang="en-US" dirty="0"/>
            </a:br>
            <a:endParaRPr lang="en-US" dirty="0">
              <a:solidFill>
                <a:schemeClr val="bg1"/>
              </a:solidFill>
            </a:endParaRPr>
          </a:p>
          <a:p>
            <a:pPr>
              <a:buFont typeface="Wingdings" panose="05000000000000000000" pitchFamily="2" charset="2"/>
              <a:buChar char="Ø"/>
            </a:pPr>
            <a:r>
              <a:rPr lang="en-US" dirty="0">
                <a:solidFill>
                  <a:schemeClr val="bg1"/>
                </a:solidFill>
              </a:rPr>
              <a:t>Storage latency costs money</a:t>
            </a:r>
            <a:br>
              <a:rPr lang="en-US" dirty="0">
                <a:solidFill>
                  <a:schemeClr val="bg1"/>
                </a:solidFill>
              </a:rPr>
            </a:br>
            <a:endParaRPr lang="en-US" dirty="0">
              <a:solidFill>
                <a:schemeClr val="bg1"/>
              </a:solidFill>
            </a:endParaRPr>
          </a:p>
          <a:p>
            <a:pPr>
              <a:buFont typeface="Wingdings" panose="05000000000000000000" pitchFamily="2" charset="2"/>
              <a:buChar char="Ø"/>
            </a:pPr>
            <a:r>
              <a:rPr lang="en-US" dirty="0">
                <a:solidFill>
                  <a:schemeClr val="bg1"/>
                </a:solidFill>
              </a:rPr>
              <a:t>Today’s solutions can’t deliver both low latency </a:t>
            </a:r>
            <a:r>
              <a:rPr lang="en-US" u="sng" dirty="0">
                <a:solidFill>
                  <a:schemeClr val="bg1"/>
                </a:solidFill>
              </a:rPr>
              <a:t>and</a:t>
            </a:r>
            <a:r>
              <a:rPr lang="en-US" dirty="0">
                <a:solidFill>
                  <a:schemeClr val="bg1"/>
                </a:solidFill>
              </a:rPr>
              <a:t> capacity</a:t>
            </a:r>
          </a:p>
          <a:p>
            <a:pPr lvl="1">
              <a:buFont typeface="Calibri" panose="020F0502020204030204" pitchFamily="34" charset="0"/>
              <a:buChar char="‒"/>
            </a:pPr>
            <a:r>
              <a:rPr lang="en-US" dirty="0">
                <a:solidFill>
                  <a:schemeClr val="bg1"/>
                </a:solidFill>
              </a:rPr>
              <a:t>Analyzing a larger sample leads to better answers</a:t>
            </a:r>
          </a:p>
          <a:p>
            <a:pPr lvl="1">
              <a:buFont typeface="Calibri" panose="020F0502020204030204" pitchFamily="34" charset="0"/>
              <a:buChar char="‒"/>
            </a:pPr>
            <a:r>
              <a:rPr lang="en-US" dirty="0">
                <a:solidFill>
                  <a:schemeClr val="bg1"/>
                </a:solidFill>
              </a:rPr>
              <a:t>Data needs to be processed at the speed of business</a:t>
            </a:r>
            <a:br>
              <a:rPr lang="en-US" dirty="0">
                <a:solidFill>
                  <a:schemeClr val="bg1"/>
                </a:solidFill>
              </a:rPr>
            </a:br>
            <a:endParaRPr lang="en-US" dirty="0">
              <a:solidFill>
                <a:schemeClr val="bg1"/>
              </a:solidFill>
            </a:endParaRPr>
          </a:p>
          <a:p>
            <a:pPr lvl="1"/>
            <a:endParaRPr lang="en-US" dirty="0"/>
          </a:p>
          <a:p>
            <a:pPr>
              <a:buFont typeface="Wingdings" panose="05000000000000000000" pitchFamily="2" charset="2"/>
              <a:buChar char=""/>
            </a:pPr>
            <a:r>
              <a:rPr lang="en-US" i="1" dirty="0">
                <a:solidFill>
                  <a:schemeClr val="bg1"/>
                </a:solidFill>
              </a:rPr>
              <a:t> A New Approach is Required to Deliver Next-Generation </a:t>
            </a:r>
            <a:br>
              <a:rPr lang="en-US" i="1" dirty="0">
                <a:solidFill>
                  <a:schemeClr val="bg1"/>
                </a:solidFill>
              </a:rPr>
            </a:br>
            <a:r>
              <a:rPr lang="en-US" i="1" dirty="0">
                <a:solidFill>
                  <a:schemeClr val="bg1"/>
                </a:solidFill>
              </a:rPr>
              <a:t>Storage Capabilities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71</a:t>
            </a:fld>
            <a:endParaRPr lang="en-US" dirty="0"/>
          </a:p>
        </p:txBody>
      </p:sp>
      <p:sp>
        <p:nvSpPr>
          <p:cNvPr id="7" name="AutoShape 4" descr="data:image/jpeg;base64,/9j/4AAQSkZJRgABAQAAAQABAAD/2wCEAAkGBxAQEhUQERIVFRUXFRUXFRUVFRUVGBgXFhcYGRcWFxUYHSggGB0lHxUVIjEhJSkrLi4uFyAzODMtNygtLisBCgoKDg0OGxAQGzEmICYvLS8tLS0rMDcrLy0tLS0wLS0tLi0tLS0rLS0tLS0tLS0tLS0tKzUrLS0tLS0tLS0tLf/AABEIAMkA+wMBIgACEQEDEQH/xAAcAAABBQEBAQAAAAAAAAAAAAAFAQIDBAYHAAj/xABNEAACAQMCAwUEBQYKCQMFAAABAgMABBESIQUxQQYTIlFhMnGBoQcUQlKRIzNigpKxFUNTcnOys8HC0SQ0Y3SToqPh8ESDwxY1lLTS/8QAGQEAAwEBAQAAAAAAAAAAAAAAAAIDAQQF/8QALhEAAgEDAgIKAgIDAAAAAAAAAAECAxEhBDESQSIyUWFxgZGh0fATFLHhBbLB/9oADAMBAAIRAxEAPwDuNer1eoA9XqrXt6kQ8W5PJRux9w/voaUluPznhT7gPP8AnHr+6uavqoUsbvsKwpOSu8L7sWp+KDOmEd43mPZHvbr8KhFk0hzMxb9AbIPh1+NXLe3VRgDAqY4FcMnUq5qOy7B+NRxBefP+iOOIAYAAHkNqfsKrXN8qczWW492yht8hnwfuDdj8OnvOBUHVhHEFcaFCc8msluVXmaHXnGo4xlmAHmSAPxNcl4r2/nlJEK6B5nxN89h+B99AXuZJTqlck+ZJJ/E1n46tTc6Y0Kceszql/wBvIF2Vi5/RG34nFA7nt9K20aAe8lj8sVlLC2hkYIrZc+yrnAY/dB5ZPTNSC70EqEwQcEYwQRzBqkNG2O6lKHIMydor2T7Tj3AL8xTR9Zk9pz+s5P7zQ614uQwWb822xYDLJnk488dR1GaS/E0bmNnBxyKkFWBGQykcwQQaqtFmzB6yK2QTk4TcjfIx6HNRpZS/fHzq72G4iO9+qzNs5/JMejdU+PT199S9tez72ziVCe6c+Z8L/d9x5j4isjp1x8EvIyesVk4+hUWwl5iRT578vfUi2U/3l/Gg/D7ju3OoM0bqVcKd8dGXO2oHBH/emB3+834mq/pIT959hoBbXI8j7jUkc9yn2WHuP+VBrC9ZNasz4ddiNyrrup3PLmD6Gnx8UnH8YfiAf7qR6DvH/fXNGhi7Q3Cc2ce/J/fRK27Xv9rSfeMfurN2XG3KyBypYBWQNtqGcMo9dwcehpw4tC3twfFSP+1ReinyH/YoS6y9jb23aiNvaXHuIPyOKJwcWgfk4H87b9+1c7iW3kUurtHhtJzyyRkf3/hViK1l5pIrj0Nc8qNSO6N/Bp59V2Oj4VvI1XmsUbpWJjvZ4TuGX1GR+7nRWz7TN9rDe/Y/iP8AKpPvQj0lSOYO4Y+rSx/m3I9OY/A1LHxZ12lT9Zf8jUdtxmF+Z0n15fjV0orDOx9RT0606fVZCd9qsSxbXkcnssD6cj+FT0Dn4eDuOfmNjSR3c8Wx8a+ux/GvQpf5HlUXmiT06lmD8mHa9VK04nHJtnS33W2Pw86u16UKkZq8Xc55QlF2kj1Db7iWD3UQ1P1P2U9/r6VDe8QaRjDAeXtyeXovr61LY2aoMKNup6k+Zrh1Osd/x0t+0vGmoLin6fJHZ2O+tyWY82P93kKJKmKUDFDuI8SWMc965uGFBcU8yM6daVkXJ7hVGSay/H+1UUClncKvLJ5k+Sgbk+grKdr+2bRkxxr3kvRBnC+shHL+aN/dtnlXFbyeVzJOxLnlnYAeSjkB6CljCpXd5PB1KlCiryy/Y1faHt5cTZWEGNPvfbPxGy/Df1rIm5JOScnnv51At1OPYbHwB+Ro3ZJb3oIPd210oJwSEgnAG5UnaGTbkfC3pvjshQVPdYEnXvsyra8QII1RLImfEu6kjrhhyPrRu44WNAuYGMluxxq5NG38lKB7LevIjcUKtoKv28AXOOuM+W2cbfE/jXUqSTujmlVclZjfq+RRK5u3n0tKF1hdLOMhpMcmffBbGBkDfG9RR7EHGfQkjPpkcvfR89nWli+s2hM0e4ZMDvomHNXQe1jI3XmCDjFO0r5J3APd5p6RgbClFOFMZcQxZ5EggggjYgjkQaIXHErqYaZbiWQHHhLeE77eEbHeqYNXeCcSS2uoJZfzayeM4zgFSA3wJDfq0rS3BdhIvBbnbMEqg9WjcDlnckYHKqiijN+l3DxBZGnlKSyuY3EjGN0cMU0kHGACNhyxVS14zHcI8d6Qs4XMVwFwZD/JyhRvno2P++cWRuHBTC0uivA08U4o3RS6KeKcKAuMQsAyg7NjUPPTnB+ZpNxyJHuqXFXOEcP+szJAGCls7nfAUEnbrypbI25rbZXa0WZRqPch9PPJC+Lb30CTiVrJ7aNG3mu4/wA/lV/sDNbLctHBNI4KN4XjKDYg618R545YBo39INirW/ehRqR1y2BnScrjPlll/CuZaWDTudP7VRNGejsmZdcD6139Dscf3UsHEpYTg6lP/nTkaz6TuAoBxo1aSNiNRydx60Rh47JjTKqyD1GD+IrlqaDnE6oa5PE0auy7Rg7OPiP8qLRXEcgypB/86isX9VifSUcRuyq4Rj0blg0xnmgPiBHkR/nXnzpSjuiroUqmYOzNjcWatUIWYbCRsdOv76F2HaA8n39ev/ei68RiIzqHx2pE2ticoVIYauXbO1VAEXkOZ8zV/YUiKFFAu0HGViUjPvrvVtPG76zOKMZVp2RJxjjCxggHeuWdpu2fjMUJywOHkG4T9FfN/M9Pf7NLtX2lLMYUcq3KRxzQH7C/p+Z+zy5505i2jsnIj+sGLoGaMmMHpqYHKj1wQKWlQ43x1LndeNJcMLeIRh7TpDskAc9STjJ8ycGt72RveH8UjMJVdZHjt5MatvtJ94D7w3G2cGubcQ4JNakd6nhbdJFIeOQeaSDZvdz9KqdyQQ6MUdTlXUlWBHIgjcH1rseipyjeO/ac0tbVfRbwbjtZ9GMtvma0zLFzMfORPd/KD5+/nWLitgcZFbzgn0p3UcLRXEImlAxHLkKD/SqPLnlefLA51lrq6knkaaUgu5LMQAoyfIDl/wCc6vQ/IlafqckrchsS1YWrvB+A3N0C8MeUX2nYqiD9ZiM/Crn/ANL3Wh3CiTSFwIXSYklsEaUYsMDJ5dKs5xTs2LZsEg0V7O8clsphLHuDgSR5wHUdPRhkkHpk9CaDFsEg7EHBB2IPkR0pwamtcw7DecEseKxC4j8LMNpUGGz1WRepB2IO+3MVgePdmLmzyXXVH0kTJX9Yc1+O3qaZ2R7SPYy53aFyO8QfhrX9IfMDHkRuI+1ltxDvLNZJLdn8MUhwNfovkT904JB23ziXSi+4axzEGp7GwN1KtupUO+rTqJAJUFsZwcHANT8b4LPZv3cq7H2XHsuPMH+7mKEXAbKujFXUhlYHBBByCD0NVe2DFuF+AX91aTpb68xGYI8LgMoOrBwp9k56jFXOFR2vEvDCn1e6ClhCTqikwMnu2O6N10nb5kV7LjsF3cQG7Rorjvofy0QBSRg6472I40k7Asp68qn4DNw62nju/rZlaMMUijglVnZlKjUXACjxHr8alzKcslHlsdj1FKDSXFwZHeQjBdmYgchqJOB+NMBqxImBp4aoQacDWATaqi+uvDIk0Zw6HI/cQfQjI+NezUE0pQh8BtLA6WGVbBzgjqDWSWDVuHOy3EYjfxTKdJZirIehk2Ok8iMmti8MzfwhbyFmX87DqydiC2Fz0DADblXOhaBplurNcoHVzEu7xYIJBTmV57jaumvdSDiaJu0M1qxG2QHB336ZVVqdNrkVn3nPcUhWpbiLu3aM/ZZl/ZJH91NFVJEeKvW3F5YxpJ1r919x8D0qtikK0sopqzGjNxd0HZbeCRysbhXBxg+yx/RNRNa3C7aDt5UG01aj4lOoAEjYHLeuCpoIvqs76evkusjo3HOJiFDvvXHe1vaJ/snxtnR+iMkGQ+uQQvqCfs4Jjtd2gBLlidK7nHXoFHqTgenPkDXOJeOTai6hdRPMqCB0AAPQAAAeQrmo05VZfkaHfDRhwXzzKOM7D/P8amWEYxiitrx6NwEv7ZZB0ntwsM6c+gGiUDOwYD403iVvbppa2uVnRgT7DRyJg+zIjDY+oO+M7bV6sHZ2az7Hnzd9tiLh99cQI8EcpEMgIeIgMm5zqVWBCN+kuDUeqoy1MZ6oopbE2ywslTrLQ7XUkRLEKoJLEKAOZLHAA9SSBTGHQHP1/gkUVvkmCYm5iX2sZkIcqPaXLK3w81rK2kBjtpHiYozXEGGUlT+SjnOzDcfnlocj3djN3kZkgmXmCCjYPRlYbg+RGK1R7U2s8EJ4jbaWllnJntQI2BQQr3jxezITkgnyj2FczvHFrpsqs7DLrj8V1a4uj/psbAJIEP5aPbwyMBjUMtufujzNBY7minHuzvcIl1FIs9tJ+bnQY338Lr9ltiPgeR2rOOCKpSSS6Owkt8hhJM1JsdjQm3mNEI3qopt+A9rUeP6nxId7CdllbJdPLWeZA++PEOudyK/absq9qO+iPe253EgwSoPLXjbH6Q2PpQa14UdIlmcQxHdWYEu/9FEPE/v2X1rS9meOyQbQRO9ouRJ38iAZPMoxwkbf7PJz7zmpPo5Q25mI+CSzqHEZ0fyjERp/xHIX51OnDbeP27hM+UKNKf2jpT8GNbLinBre8U8QtjJcg/xHelSp+0PECwxt+TGD5HkKx/8ADMibRJHBjb8mg1j3yPqkz+tTJ3MLtvYRsMx293KPveGNfkjgftVMbULztol/pbtQfiBIp+VAri7klOZHdz5uzN+81GDTWMND3Sfydn/+S5/dNSiFP5O3/Vu9P9eQ0ADU4NRYA99QVuUMn/t3EM3/ACqufnVK/wCHoo8TSx/00DIP2lLfuqhmlF3JH7Ejp/NZl/caxpmlIWEhOqJlZgdijgN8FOG+VdTkvplh4bMWZQHSKZNwCSAhLA+WlzXLhftk61R889SDP7a4b510HhF0svCXx4O5lxhVEmMlWyA55flCeeR05UqT5jNrkUe10Hd3co6Ehh+sAT880JBrXdr4FnME4Vj3kQIKMur720Tbye2ORFZg2RJIQhyOa4KyD0Mbbk/zdVPcQjBpwqLONjzHMU4GgCTFJikLbVpez3bK1gt0ilVta6tWFBG7E5/AisbsMlc5Hx1pZG7tUZtJy2lScyHny+6PD79fnQeNNznmNsdR76m/hi75RzPGAc+AlTt6jei8fax3AXiFtHdjl3o/IzgekqDDY8iN+prmpRlBbHRWlGTwwSBXhgcqmv5IC5NuJRGcFRNp1jbcHRtsciqjNXUsq5yjmamE00tSZrQHZqOd2A1ISGUhgRzBU5BHuIBp2aWhgbTiF/Dx1Y5onSK/VAktvIwjE2nOGgdvCTufCTnHPGMkZxTgV2kVtC9rNqWKQsBE7YZ7iY6cqCCdITl5isnc2atvRRe0HEcRiK5mhVIo4wsc0gU6FxqIzjJ5/GudQnGyjsUvFm9it24fwOSC68EtzPrhhb21UGPJK812jLHy1gHBOKxWc1R1yOxklkeRzzeRmdiPLUxJxVi3VnZUQFmYhVUDJJJwAB1JNPThwp355Fk7liGBnYIilmYgKqjJJPIADnR+1KWjCMILi6JwFA7yOJvuhR+ekH7IP3iK8oa2YWVr+Uu5PBLIm+gnnbwt0xvrk9CMgA1Bd3MdopgtmDSkaZrleXrFAeidC/NumBzxtvb74938grBS4kjiYyXTfWbk849eqOM+UsinxkfyanAxgnpVC+4jLOQZGyBsqgBUQeSINlHuFAY5cVcimzVEhQvwfi09pJ30DaW5Mp3Rx9116+/mOhratBacaUyQ4gvFGXjY7N67e2v6YGRkZHIVzoNUkMrIyujFXU5VlOGU+YP/AJnlQ480bcuXtpJA5ilQo68wf3g8iPUbVCDW34Xxu34qq2l+oS45QzqMaj5D7rbbqfC3TfYZvtBwCexfTIMqT4JB7Lf5H0PzG9Clye4WBwNOBqIGnA0xhIGpshpM0jGgCi53rf8A0cN3sF7bfeiBUepV1J/qVz24O9bH6KrvRfBc/nI5Ex6jD/ujNYAa4ie+4VbS9Y3MZ9FGpR/VSgMd++NL4kXoH8WP5re0vwIrTWMH+hcRtesMrOP5q4I/sm/GsYDQAbS6STYn3LKc/BJxuvuYaR1NMlst8LkE7hHwGI80YeGQeo3PQUKDVat7tlGnZlPNGGVPrjofUYPrRYBxyDgjBGxB2IPkRVeSKPO+M++i0cySgA7nkFdsMPSOY8x+g/uGTVObh8eo5lRfSRZFYejKFIB+JrDTl8QqTNGR2hsZdrvh/dt1lsn0b+fcv4PmaFcSa31n6s7vFgaWkXQ3LcEeh2z1xSwlfDVhpLncgZqjLU0tSZqgg7NezTaWgBwNOzUdLmgCSlpgNKDQA/NaG1b6hAJ+V1Op7jzhgOVaf0d91Q9FDHO+Ko9m+HpPNmbIgiVppyP5NOaj9JiVUfzvSilheGWWfi1woIiZe6j+y07DEEIHVI1XUR5IPOpTfL73I1DLo/wfF3C7XUqDv26wxMMi3XydhguegwvmaAq9MmnaRmd2LMxLMx5lmOST7yabmnjG25hY1U5JCKrhqdqrQCUM+atK9BA+KtwXVaBtuw3aCGymLTxAqwx3wBLxefh6qeuNxjr06B244gxsi8ESzxyDd9nREIz3gA9r0I2HM8q4tHJmj/ZftRPYN4PHCTl4ScDfm0Z+w3yPXzEpwzxI1MFA08GttxPs7b8QjN5wwjP8ZB7JDcyNP2G/R5HYj1w7KVJVgQQSCCCCCOYIPI08ZJmDwa8xpgNeJpgKV1RXsbd91e27/wC1RT7nOg/JjQq7qK3lKkMvMbj3jcVgHbLGMJxS7gPszwK/vxhT/XeubshUlTzUkH3g4NdE4tOF4jYXQ9mZCnvDKdPzlX8KxnayDur2dP8AaFv+IA/+KhADwaeDUANPBrQJw1XI+JTKABIwA2Az08qHg07NAHOmNMJrqt99F1s2TDPLGegYLIo+GFPzrGdrOx0vD0WR5Y5FZ9AwGVs6S3snIxhT18q56eqpTdk8lZ0JxV2jN5q9wvhNzdErbwvIRz0jYe9jhR8TQ2V9IJ8gTXS/pAuZOH2NpZWjGMSBjJInhZgioW8Q5F2kySPLHKmq1HFqMd2ZCCd29kArTsHxDvFE1u6x4YsyPEzDSjMAAGJySABt1rNTwvG2iRGRxzV1KsP1W3qXs/3kK3lwrNrW20BtR1B55o4wQeedJlOfStP2M4+L8nh3FWWRShMFxIQskbjHh7w88jJBO+2DkHAR1KkLuWUuz6xuCMsIyFLU1/amGWSFiCUdkyOR0kjUPQ4z8agrpTvkiOzSg02pbW3aV0iT2ndUX+c7BR8yKADt0fq1hHEPzl23fSefcRErCuPJn1v+qKd2p/ICHh4/iE1TY+1czANIT56RoQeWk0RBim4sT/6e0zt0ENimAB6M0ef/AHKyVzctK7yvu7szsf0nJZvmTUYZefHzfwsDMbS03NLVhR2a9mm0tACM1QibBqY1XkjrAC1ncZoij1moJiporb3Oa0A9wric1rIJoH0PyPVWH3XX7S/MdCDW8U2fHF2xb3qrup3Dgdc/xievtLtkdDzJJKnjkKkMpKspyrKSGUjqpG4NJKN8rc25f4nw6a2kMUyFWH4EfeU9R61VJrc8J7TW/EYxZ8TAEmcRXAwoLHYZPKNzt+i3pkLWf7T9mZ7FvH4oyfBKBsfRh9lvT8M0Rlye4WM3dcqqxNVu55VQQ70xh1biNzq4TYXY3MDx/wDSJX+tGtM+k6DFykg5SRDfzKkg/IrUXZg9/wAEuYusTsw9w0S//wB1P2qPfcNsbjmVAjY+pTDH9qL50q3NMgrU8GoAaeDTmE4NOzUStTs0AUrL6Wrpdp7WN/WN2j+TBqHdtu2CcS7nu45I1j1llfTuzacEFSc4Cny9qstXq546anGXElktKvOUeFsSUZGK1vBe1Vrc2y8O4pqUR4EF0oyUwMKHGOg2zggjnjGaEcC4BcXvefV1VjEELAsFJ16sac7H2D1HSgzIrDPnTTjGpi+V6oWMnDNsM3Vx2NuEtJGtXS7SSaJtcBB/JRJLzXPta5Rspb2RWIubXJKsCCDggjBB8iDuDRSS+uLOCzFtI8T6Jrhihxq76ZkXUOTeC3Q4IOxFbXg8qdoLWUTRql7ABplQadYYMU1ehKsCN8cxjOKiqkqavPKvv7D8MZdXfsOcxrgADpT6YjZAPnTq7CA6j3YjC3azn2YI5rhvdDEzD/m00Ao72c8MF/L5Woi/480aH5A0lTqteXrg1bj+CEx2V7OT4mWC3DHme9fXL8SsXzoFmjcvh4XGP5S9kf4RQKv75DRf6OYbQx30t1CkyxRwFVZQTqYy7Kea50gZHlU5VOCMp9/whlFyaijHA04Gt9Z2XBL2RYlt7m3d20gxyh0B6n8oTgDcnw7AU9/o6tpTGLbiC5lVmijmjwzhc5IIIO2D9npSrV0+d15fFyktNUjujn+aWthe/RjxOPOlI5v6OQZx7pAtAL7s/ewfnbWZR592xX9tQV+dVjVhLZoi00DqQikVweRp1UMIXSmpIVqcio3SsAvW11RCOXNZzdeVXLa7rQDuQRg7jyrtXYi0WTh6JLOLpHB5kOqry7nJGTpII8W4ORtgAcKhnzRvs9x+4sZDLbkYbHeRNnRJjbfHstjYONxtnI2qdSLksGov9vuDQWc/dwSagRqKHcxZ5KW65G464xnmCcbneus33C7PjcbXNmRFdADvYnwMnprA88bSDIPX05ZxG0kglaKVCjqcMrDBH+Y9RsaISurcwZ0b6IJBJ9btm5SRKce7Ujf11q3wxTNwWeIjxQSt8MMsrf13FZv6J7vu+IIv8okkf/L3n/x1tuzduPrXE7E8nyyj0k15+UkdY3Zgc4Bp4NRDI58+tOBqphKDT9VQg07NAGCmKam0atGptGrGrRk6dWNs4xnHWmUleoANdjO0v8HXXesCYnXRKBuQM5VwOpU528iaJ9ouyjNqu+HYubZyWURHU8ZO5QpzIB5Y3HIjbJyLqDTuGXD20ySpLJGNad4Y2ZSUDDUNiM7Z2qE6bUuOG/PvKxmnHhkG+0NhMJxAI5G7qG3hXTGxzohTVgAb+MyfjWw7MxHgljPdXICTz4EUJPiOgN3akDkcuzHyXGd9qyN3274q0khjuWVGdyi6IvCpYlVyVJ2GBzoLc3M0797PK8r8tTsWIHkPIegqbpznFQlZLn3jccItyjuNjGAB5DFPpopa6yA6jnCP9R4gfWyH/Wc/4RQKjnCT/oF+PI2R/wCs4/xCkqbea/lGx39f4I+NyEWFiP0r5v8AqRL/AIa2H0CprW9ZhkFoFwf0RKf8VYrjx/0Cx9GvR/1Ij/fWd4R2hvLIn6tPJFqOWCnwkjkSp2P4VCpTdSk4rtf+zKKXDJPw/g7vw6wRYr+4MYXDSLGxGNgDrK+Q8WM+hrIXF/Jby21wufyMcMmDkYjJJwc+yGDHn5ms7afSzxRVKSGGdTzEsQ3Hke700XH0q204ZLvhysH0d40UmNWj2RpZdxz21dTXH+tVi8q/n8noR1sc3DXGeNzvPczBineRRqhBIYQl0KgEcsjf9Y0a+irit1NO6SyzsiRk4c61yWAGWYkjrgDnv5b5y87YcEve9LvPbPIY9TPFqAWPkq92Wwu5zsCfgKP9gRw6GfvU4nC40kJH3ndFiRjLIxBbAJ2xzOelTnBqDTi15Dzr0502kH+0vGLIXEkd3bwPDFbvKzSRqzmQMgVUJ5ZDn4+WKy/ALDg/E5TD9Te2lZWZTFO7KQuM7EYU7/dx68qIdt+zd1cvPNEqshjQLjxFjqUsR0AAT46vSh/0W9nLmO7M7K8KIpDZyA+QRoCnpnDE/oilhPhhdSs/ER0qX4787e4/iX0ZWgmW2iv2WZlLLHLGHJAz9pNIHIn4UIvfot4ghIjaCbH2Vk0vvyyrgAZ99W+3l5JbcSa5QnMRikPPAA2wT0B3GOu9VZO008c1ySWRrnugzjOuOLcgqBvnScfHbeuiFetZO9xFooySaf34sZviPZHiMH5yzmA81QyD8Y8is3M2htJ2Ycwdj+Brqz8cvOFswWfvonjLI+rvFwRtIuScEfh5g0SHb2GaFEubeOdlLCfXGr6lC+Eop2DMefTY7b7WjqpbtX8CUtFPeLucis7qi0M1auSfg0o1TcM7rbOq1kZOY2wg0rzIG/nRNvo/sZYo5rW6lUSnSiyKsh1b5TCAEEYOdzjGc43qn7cF1rr73EpaWpF2aMfYX8kEizwuUkXkw8jzB8wcbg7V0qCax7QwiOcCK7QeFl9oeq59pD1Q/A5GRiL/ALH3MLadSHyO65+WPnVF+zvE4SJ47eXwnKvDiU/hGSce8VrnCpmElcx05Q66wE7fhFzwriFv364Amj0yD2HQsFYqfPSTlTuPdvXUf4Jnj4t9bRMwyQ6JHBXZgBjK5z/FIMgdaD8E40bu1SHi8HdiUlI3k8Bdl5Nj2o254Ox2z610AMPOk/Nfx2FlBxzyOF9pbburuePylcj3MdS/JhQ4Gtn9JnBZVuDdqhMTKmtxvpYDT4hzAwF35Viga6ou6uSJQaXNRg07NMBgqWkFeoAWvEV6vUAKK9SUtAC0oNNpaAHUd7P+K2v4+pt45P8AgzxsfkTQCj3Ysa7h4Os9tcwD3vESvzQUlTq38/TI0dxl0uvhkZ/k7yRPhLCr/wDxmsxJZA1quEN3lheJz0G2nX9sxuf2ZBQOshzXf/f/AEJcgW1jULWbUaxXtNUFALQMOlMKHyrQGIUxrcGgAVZcRngOYZpIj5xuyf1SK03DvpO4xBgLds4HSVUkz72YFvnQlrJTUTcPFJKEZdZXNuzbw/TDO4K3dlbTqxUtgNGW0+zqJLA491FH+kjg90JPrNlPFJKVLyRlJcFRhcMSpwMnbHU1y5uHmoWs2FRelpPZW8CirTWzOzcLvOz7wzRxXwWaVQoe4R0CDOdsgL033qa57CpNOkvDrqKWERESaZUkdmVdgNJxlj12xv7q4e0DDpTMEVP9S3Vk/MqtXUvdnbez/ZW7SZEms9WRoJYsFUYxrLA81HLnv0zitV9HnC3t7m5jYMyRkhXIwoLEeFfMlQCcenmK4Hw7tjxO3I7q9uFxyUyMy/sMSvyrTcO+mbjEQwzwzf0sQH9kUqU9LVfNDy1jkmrH0PxLhqSqQRWaQTWT5GSlYbh3098hcWPvaKX9yMv+Kj0f0v8AB7hSJO+hP+0i1D8Yy1cctLWjyNoalLoyyhnaPt2sl1HHGg/Iq8pZhnxAY8I9zNR/slx4NHG77AmTUNvAsjAqcD7Ixj0BFci7S3MDXAu7ORJFX2gOgOR4lO+CCQffRDgnGVCq41FFY6WHNDgakbowwRz2IrZRaSkvM9GNOnKLhju8PH1PoNlV1IIDKwwQdwQf3g1zbin0ay62a3kj0Ekqj6lKg/Z1AHOPOrHZftIJmCRoVGSPHK6J6YQBicnpkVubO/SQtH7MiY1xn2gDyOOqnBww2OD1BrroV2zytRpnSfccDZSpKkYIJBHkRsRS5ot20tO5vp06F9Y90g17fEkfCgua9FO6ucph6Wm0taAtepKWgD1LSV6gBaWkr1AC1f4FffV7mGfOO7lRif0Qw1fLNUK8RmsaurM1Ozua7hViIuI3NhyWVbq2TyAcFoD/AMsf41k1NaLj12wez4ivtPFEzEbEz2rCOQfgsX41U7W2yx3cuj83IRNGehScCQY9BqK/q1Km855r3W40lj75AqvUleqwg6lptLQAtLSV6gBcV7SK9S0AMMQ8qY1qp6VPSigCi9gpqF+GjpRWvYoABScPIqtJARWkZap3MVYAJtLp4m1ocHkfIjqCOorrP0CXEU8tzaSICCgmUHoVYI2P2l/CuSTJg1ufoRve54tCOkqyxn4oWHzRahqKalTdykKko4TPoWbgcKFZI10lCG8I543Ix6iuWXH0mSXjmRIVQKSbeQEpPGCB7T5ZWBxkoVKnYHOM12uvmriXD/q13cRcgs0oA/R1kr/ykVy6KEbsapVnK3E72NL2j7SyX4hMqKrxoVfR7LMSPEM7gbDwknHmaD5qvG9S5r0UrKyImU4lLA8rNbxtHEcaEc6mXwgHJyc5IJ59arUleoSsrGt3dxaWkr1aYLS02lz/ANqAFr1FOD8EmmnijeGZUd1Dv3brhM5YhmXAOAcZ64oTG+R+8eXpWKSbsjWmtx9epKWtMD9l+XsJoebW8i3Cf0b4jmA9B4HPur1/+XsYJ/tW7G1k237tsyW59AMyrnzxVTszfrb3KPJvE2Y5h0MUo0uD6YOf1aJ8ItO5urjhkzALMDBqOMd4Drtpvdq0H3SVCXRb9fn58yiyvb4+DNUua9IjKSrDSykqynmGU4YH1BBFJVyY6lpoNLQA6lptLQAtLTaWgB1LTaWgBwNLTaUGgBTUMoqamuKAAN4u9WOETvFIskbFHUhlZTgqR1Bqa6ts021t8GsA6Bwz6SeLRc7hZR0E0SEfigVj8TQzjHF3u53uZFVXfSWCAhchQuQCSRnTnmaERjapVNLGnGLukbcvxSVYElDUepxJTmGbzS0lLQB6lpK9QAqqSQqjJJAUDqScAD3k10riDQcAtk7uNZbyXI1sPIDW2eYQEqAoIzn3msBwP/Wrb/eYP7VK2H0w/n7b+jk/rLXJX6dWNN7O7Z00ejTlNb4KPAe2nE5ZpGknBSO3uZSgjjC5SJtA2XPtlOvSrnAu0dvxVxacRgjEr7RXEY0Nq6KTzBPToTtisx2d/wDV/wC4XH746p8C/wBctf8AeYP7RayVGGXFWa2sEa0sXzftL3aLg72Vw9u5zjBVuWpG9lsdORB9QaG1tvpc/wBbi/3df7SWsTV6E3OmpMlViozaR6tDxZjcW0F6pPeRabacjnlBqt5fiuVLeaKKz1HuDf6jxH+bZf8A7Ipp8n3r3dhY9n3A7tOBMIuIKNpxpmA5LcxgCT3axpceeWoDR63/APtU3+/Q/wBhJQGintbsCW9xaXNNpacUdS0leFAC0tJS0ALS0lLQAtLTaWgBwpabSigDxWvBKdSigBwpRSUooAcDTw1RiloA/9k="/>
          <p:cNvSpPr>
            <a:spLocks noChangeAspect="1" noChangeArrowheads="1"/>
          </p:cNvSpPr>
          <p:nvPr/>
        </p:nvSpPr>
        <p:spPr bwMode="auto">
          <a:xfrm>
            <a:off x="376255" y="76219"/>
            <a:ext cx="84119" cy="84119"/>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ttps://openclipart.org/image/2400px/svg_to_png/192755/Time-is-money-2938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3565" y="1610759"/>
            <a:ext cx="1317142" cy="5927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318178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030" y="1177142"/>
            <a:ext cx="2225313" cy="1605017"/>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651" y="1185886"/>
            <a:ext cx="2202958" cy="158889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37" y="1185886"/>
            <a:ext cx="2201068" cy="1587530"/>
          </a:xfrm>
          <a:prstGeom prst="rect">
            <a:avLst/>
          </a:prstGeom>
        </p:spPr>
      </p:pic>
      <p:sp>
        <p:nvSpPr>
          <p:cNvPr id="5" name="Title 5"/>
          <p:cNvSpPr>
            <a:spLocks noGrp="1"/>
          </p:cNvSpPr>
          <p:nvPr>
            <p:ph type="title"/>
          </p:nvPr>
        </p:nvSpPr>
        <p:spPr>
          <a:xfrm>
            <a:off x="246063" y="57150"/>
            <a:ext cx="8814489" cy="756666"/>
          </a:xfrm>
        </p:spPr>
        <p:txBody>
          <a:bodyPr>
            <a:noAutofit/>
          </a:bodyPr>
          <a:lstStyle/>
          <a:p>
            <a:r>
              <a:rPr lang="en-US" dirty="0"/>
              <a:t>A New Kind of All-Memory Shared Storage Array</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72</a:t>
            </a:fld>
            <a:endParaRPr lang="en-US" dirty="0"/>
          </a:p>
        </p:txBody>
      </p:sp>
      <p:sp>
        <p:nvSpPr>
          <p:cNvPr id="3" name="TextBox 2"/>
          <p:cNvSpPr txBox="1"/>
          <p:nvPr/>
        </p:nvSpPr>
        <p:spPr bwMode="ltGray">
          <a:xfrm>
            <a:off x="546755" y="1317316"/>
            <a:ext cx="1447800" cy="699175"/>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120 GB/S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Bandwidth</a:t>
            </a:r>
            <a:br>
              <a:rPr lang="en-US" sz="2000" b="1" dirty="0">
                <a:solidFill>
                  <a:schemeClr val="bg1"/>
                </a:solidFill>
                <a:latin typeface="Bradley Hand ITC" panose="03070402050302030203" pitchFamily="66" charset="0"/>
              </a:rPr>
            </a:br>
            <a:br>
              <a:rPr lang="en-US" sz="1000" b="1" i="1" dirty="0">
                <a:solidFill>
                  <a:schemeClr val="bg1"/>
                </a:solidFill>
                <a:latin typeface="Arial Black" panose="020B0A04020102020204" pitchFamily="34" charset="0"/>
              </a:rPr>
            </a:br>
            <a:endParaRPr lang="en-US" sz="1100" b="1" i="1" dirty="0">
              <a:solidFill>
                <a:schemeClr val="bg1"/>
              </a:solidFill>
              <a:latin typeface="Arial Black" panose="020B0A04020102020204" pitchFamily="34" charset="0"/>
            </a:endParaRPr>
          </a:p>
        </p:txBody>
      </p:sp>
      <p:sp>
        <p:nvSpPr>
          <p:cNvPr id="10" name="TextBox 9"/>
          <p:cNvSpPr txBox="1"/>
          <p:nvPr/>
        </p:nvSpPr>
        <p:spPr bwMode="ltGray">
          <a:xfrm>
            <a:off x="761803" y="1934052"/>
            <a:ext cx="1136561" cy="7569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25 Million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4K IOPS </a:t>
            </a:r>
            <a:br>
              <a:rPr lang="en-US" sz="2000" b="1" dirty="0">
                <a:solidFill>
                  <a:schemeClr val="bg1"/>
                </a:solidFill>
                <a:latin typeface="Bradley Hand ITC" panose="03070402050302030203" pitchFamily="66" charset="0"/>
              </a:rPr>
            </a:br>
            <a:br>
              <a:rPr lang="en-US" sz="1600" b="1" dirty="0">
                <a:solidFill>
                  <a:schemeClr val="bg1"/>
                </a:solidFill>
                <a:latin typeface="Bradley Hand ITC" panose="03070402050302030203" pitchFamily="66" charset="0"/>
              </a:rPr>
            </a:br>
            <a:br>
              <a:rPr lang="en-US" sz="1200" b="1" i="1" dirty="0">
                <a:solidFill>
                  <a:schemeClr val="bg1"/>
                </a:solidFill>
                <a:latin typeface="Arial Black" panose="020B0A04020102020204" pitchFamily="34" charset="0"/>
              </a:rPr>
            </a:br>
            <a:br>
              <a:rPr lang="en-US" sz="1200" b="1" i="1" dirty="0">
                <a:solidFill>
                  <a:schemeClr val="bg1"/>
                </a:solidFill>
                <a:latin typeface="Arial Black" panose="020B0A04020102020204" pitchFamily="34" charset="0"/>
              </a:rPr>
            </a:br>
            <a:endParaRPr lang="en-US" sz="1600" b="1" i="1" dirty="0">
              <a:solidFill>
                <a:schemeClr val="bg1"/>
              </a:solidFill>
              <a:latin typeface="Arial Black" panose="020B0A040201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868" y="1168399"/>
            <a:ext cx="2225313" cy="1605017"/>
          </a:xfrm>
          <a:prstGeom prst="rect">
            <a:avLst/>
          </a:prstGeom>
        </p:spPr>
      </p:pic>
      <p:sp>
        <p:nvSpPr>
          <p:cNvPr id="13" name="TextBox 12"/>
          <p:cNvSpPr txBox="1"/>
          <p:nvPr/>
        </p:nvSpPr>
        <p:spPr bwMode="ltGray">
          <a:xfrm>
            <a:off x="2973560" y="1470682"/>
            <a:ext cx="1136561" cy="756987"/>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Half PB</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Capacity (4U)</a:t>
            </a:r>
          </a:p>
          <a:p>
            <a:pPr>
              <a:lnSpc>
                <a:spcPct val="90000"/>
              </a:lnSpc>
              <a:spcBef>
                <a:spcPts val="0"/>
              </a:spcBef>
              <a:spcAft>
                <a:spcPts val="800"/>
              </a:spcAft>
            </a:pPr>
            <a:r>
              <a:rPr lang="en-US" sz="2000" b="1" dirty="0">
                <a:solidFill>
                  <a:schemeClr val="bg1"/>
                </a:solidFill>
                <a:latin typeface="Bradley Hand ITC" panose="03070402050302030203" pitchFamily="66" charset="0"/>
              </a:rPr>
              <a:t>*1 PB in Q1-2017</a:t>
            </a:r>
            <a:br>
              <a:rPr lang="en-US" sz="2000" b="1" dirty="0">
                <a:solidFill>
                  <a:schemeClr val="bg1"/>
                </a:solidFill>
                <a:latin typeface="Bradley Hand ITC" panose="03070402050302030203" pitchFamily="66" charset="0"/>
              </a:rPr>
            </a:br>
            <a:br>
              <a:rPr lang="en-US" sz="1600" b="1" dirty="0">
                <a:solidFill>
                  <a:schemeClr val="bg1"/>
                </a:solidFill>
                <a:latin typeface="Bradley Hand ITC" panose="03070402050302030203" pitchFamily="66" charset="0"/>
              </a:rPr>
            </a:br>
            <a:br>
              <a:rPr lang="en-US" sz="1200" b="1" i="1" dirty="0">
                <a:solidFill>
                  <a:schemeClr val="bg1"/>
                </a:solidFill>
                <a:latin typeface="Arial Black" panose="020B0A04020102020204" pitchFamily="34" charset="0"/>
              </a:rPr>
            </a:br>
            <a:br>
              <a:rPr lang="en-US" sz="1200" b="1" i="1" dirty="0">
                <a:solidFill>
                  <a:schemeClr val="bg1"/>
                </a:solidFill>
                <a:latin typeface="Arial Black" panose="020B0A04020102020204" pitchFamily="34" charset="0"/>
              </a:rPr>
            </a:br>
            <a:endParaRPr lang="en-US" sz="1600" b="1" i="1" dirty="0">
              <a:solidFill>
                <a:schemeClr val="bg1"/>
              </a:solidFill>
              <a:latin typeface="Arial Black" panose="020B0A040201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3" y="2990082"/>
            <a:ext cx="2201068" cy="1587530"/>
          </a:xfrm>
          <a:prstGeom prst="rect">
            <a:avLst/>
          </a:prstGeom>
        </p:spPr>
      </p:pic>
      <p:sp>
        <p:nvSpPr>
          <p:cNvPr id="15" name="TextBox 14"/>
          <p:cNvSpPr txBox="1"/>
          <p:nvPr/>
        </p:nvSpPr>
        <p:spPr bwMode="ltGray">
          <a:xfrm>
            <a:off x="585492" y="3333750"/>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Up To 40 x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40 GB/S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Ports</a:t>
            </a:r>
            <a:endParaRPr lang="en-US" sz="1100" b="1" i="1" dirty="0">
              <a:solidFill>
                <a:schemeClr val="bg1"/>
              </a:solidFill>
              <a:latin typeface="Arial Black" panose="020B0A04020102020204" pitchFamily="34"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441" y="2990082"/>
            <a:ext cx="2201068" cy="1587530"/>
          </a:xfrm>
          <a:prstGeom prst="rect">
            <a:avLst/>
          </a:prstGeom>
        </p:spPr>
      </p:pic>
      <p:sp>
        <p:nvSpPr>
          <p:cNvPr id="18" name="TextBox 17"/>
          <p:cNvSpPr txBox="1"/>
          <p:nvPr/>
        </p:nvSpPr>
        <p:spPr bwMode="ltGray">
          <a:xfrm>
            <a:off x="2776220" y="3333750"/>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High Speed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Data Copies/</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Clones</a:t>
            </a:r>
            <a:endParaRPr lang="en-US" sz="1100" b="1" i="1" dirty="0">
              <a:solidFill>
                <a:schemeClr val="bg1"/>
              </a:solidFill>
              <a:latin typeface="Arial Black" panose="020B0A04020102020204"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8275" y="2990082"/>
            <a:ext cx="2201068" cy="1587530"/>
          </a:xfrm>
          <a:prstGeom prst="rect">
            <a:avLst/>
          </a:prstGeom>
        </p:spPr>
      </p:pic>
      <p:sp>
        <p:nvSpPr>
          <p:cNvPr id="20" name="TextBox 19"/>
          <p:cNvSpPr txBox="1"/>
          <p:nvPr/>
        </p:nvSpPr>
        <p:spPr bwMode="ltGray">
          <a:xfrm>
            <a:off x="5029243" y="3333750"/>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Thin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Provisioning </a:t>
            </a:r>
            <a:endParaRPr lang="en-US" sz="1100" b="1" i="1" dirty="0">
              <a:solidFill>
                <a:schemeClr val="bg1"/>
              </a:solidFill>
              <a:latin typeface="Arial Black" panose="020B0A04020102020204"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777" y="3007856"/>
            <a:ext cx="2201068" cy="1587530"/>
          </a:xfrm>
          <a:prstGeom prst="rect">
            <a:avLst/>
          </a:prstGeom>
        </p:spPr>
      </p:pic>
      <p:sp>
        <p:nvSpPr>
          <p:cNvPr id="22" name="TextBox 21"/>
          <p:cNvSpPr txBox="1"/>
          <p:nvPr/>
        </p:nvSpPr>
        <p:spPr bwMode="ltGray">
          <a:xfrm>
            <a:off x="4984127" y="1470682"/>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Pay-As-You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Grow Scalability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in 4U Chassis</a:t>
            </a:r>
            <a:endParaRPr lang="en-US" sz="1100" b="1" i="1" dirty="0">
              <a:solidFill>
                <a:schemeClr val="bg1"/>
              </a:solidFill>
              <a:latin typeface="Arial Black" panose="020B0A04020102020204" pitchFamily="34" charset="0"/>
            </a:endParaRPr>
          </a:p>
        </p:txBody>
      </p:sp>
      <p:sp>
        <p:nvSpPr>
          <p:cNvPr id="8" name="TextBox 7"/>
          <p:cNvSpPr txBox="1"/>
          <p:nvPr/>
        </p:nvSpPr>
        <p:spPr bwMode="ltGray">
          <a:xfrm>
            <a:off x="7389707" y="1470682"/>
            <a:ext cx="1219200" cy="8382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Zero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Host </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Footprint</a:t>
            </a:r>
            <a:br>
              <a:rPr lang="en-US" b="1" dirty="0">
                <a:solidFill>
                  <a:schemeClr val="bg1"/>
                </a:solidFill>
                <a:latin typeface="Bradley Hand ITC" panose="03070402050302030203" pitchFamily="66" charset="0"/>
              </a:rPr>
            </a:br>
            <a:br>
              <a:rPr lang="en-US" sz="1800" b="1" dirty="0">
                <a:solidFill>
                  <a:schemeClr val="bg1"/>
                </a:solidFill>
                <a:latin typeface="Bradley Hand ITC" panose="03070402050302030203" pitchFamily="66" charset="0"/>
              </a:rPr>
            </a:br>
            <a:br>
              <a:rPr lang="en-US" sz="1400" b="1" i="1" dirty="0">
                <a:solidFill>
                  <a:schemeClr val="bg1"/>
                </a:solidFill>
                <a:latin typeface="Arial Black" panose="020B0A04020102020204" pitchFamily="34" charset="0"/>
              </a:rPr>
            </a:br>
            <a:endParaRPr lang="en-US" sz="1800" b="1" i="1" dirty="0">
              <a:solidFill>
                <a:schemeClr val="bg1"/>
              </a:solidFill>
              <a:latin typeface="Arial Black" panose="020B0A04020102020204" pitchFamily="34" charset="0"/>
            </a:endParaRPr>
          </a:p>
        </p:txBody>
      </p:sp>
      <p:sp>
        <p:nvSpPr>
          <p:cNvPr id="23" name="TextBox 22"/>
          <p:cNvSpPr txBox="1"/>
          <p:nvPr/>
        </p:nvSpPr>
        <p:spPr bwMode="ltGray">
          <a:xfrm>
            <a:off x="7255711" y="3181350"/>
            <a:ext cx="1447800" cy="71571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b="1" dirty="0">
                <a:solidFill>
                  <a:schemeClr val="bg1"/>
                </a:solidFill>
                <a:latin typeface="Bradley Hand ITC" panose="03070402050302030203" pitchFamily="66" charset="0"/>
              </a:rPr>
              <a:t>Erasure Coding</a:t>
            </a:r>
            <a:br>
              <a:rPr lang="en-US" sz="2000" b="1" dirty="0">
                <a:solidFill>
                  <a:schemeClr val="bg1"/>
                </a:solidFill>
                <a:latin typeface="Bradley Hand ITC" panose="03070402050302030203" pitchFamily="66" charset="0"/>
              </a:rPr>
            </a:b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Hot Swappable</a:t>
            </a:r>
            <a:br>
              <a:rPr lang="en-US" sz="2000" b="1" dirty="0">
                <a:solidFill>
                  <a:schemeClr val="bg1"/>
                </a:solidFill>
                <a:latin typeface="Bradley Hand ITC" panose="03070402050302030203" pitchFamily="66" charset="0"/>
              </a:rPr>
            </a:br>
            <a:r>
              <a:rPr lang="en-US" sz="2000" b="1" dirty="0">
                <a:solidFill>
                  <a:schemeClr val="bg1"/>
                </a:solidFill>
                <a:latin typeface="Bradley Hand ITC" panose="03070402050302030203" pitchFamily="66" charset="0"/>
              </a:rPr>
              <a:t>Components</a:t>
            </a:r>
            <a:endParaRPr lang="en-US" sz="1100" b="1" i="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21508587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8686800" cy="756666"/>
          </a:xfrm>
        </p:spPr>
        <p:txBody>
          <a:bodyPr/>
          <a:lstStyle/>
          <a:p>
            <a:r>
              <a:rPr lang="en-US" dirty="0"/>
              <a:t>System Overview</a:t>
            </a:r>
          </a:p>
        </p:txBody>
      </p:sp>
      <p:sp>
        <p:nvSpPr>
          <p:cNvPr id="3" name="Slide Number Placeholder 2"/>
          <p:cNvSpPr>
            <a:spLocks noGrp="1"/>
          </p:cNvSpPr>
          <p:nvPr>
            <p:ph type="sldNum" sz="quarter" idx="11"/>
          </p:nvPr>
        </p:nvSpPr>
        <p:spPr>
          <a:xfrm>
            <a:off x="8630121" y="4781550"/>
            <a:ext cx="153888" cy="115416"/>
          </a:xfrm>
        </p:spPr>
        <p:txBody>
          <a:bodyPr/>
          <a:lstStyle/>
          <a:p>
            <a:pPr>
              <a:defRPr/>
            </a:pPr>
            <a:fld id="{446C9BED-6FD4-4BA4-B6B0-4A26058AC9EF}" type="slidenum">
              <a:rPr lang="en-US" smtClean="0"/>
              <a:pPr>
                <a:defRPr/>
              </a:pPr>
              <a:t>73</a:t>
            </a:fld>
            <a:endParaRPr lang="en-US" dirty="0"/>
          </a:p>
        </p:txBody>
      </p:sp>
      <p:sp>
        <p:nvSpPr>
          <p:cNvPr id="150" name="Rectangle 149"/>
          <p:cNvSpPr/>
          <p:nvPr/>
        </p:nvSpPr>
        <p:spPr bwMode="auto">
          <a:xfrm>
            <a:off x="2739411" y="958358"/>
            <a:ext cx="6317926" cy="3746992"/>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51" name="Rectangle 150"/>
          <p:cNvSpPr/>
          <p:nvPr/>
        </p:nvSpPr>
        <p:spPr bwMode="auto">
          <a:xfrm>
            <a:off x="5251226" y="1607939"/>
            <a:ext cx="1367358" cy="48455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400" i="1" u="none" strike="noStrike" cap="none" normalizeH="0" baseline="0" dirty="0">
              <a:ln>
                <a:noFill/>
              </a:ln>
              <a:solidFill>
                <a:schemeClr val="bg1"/>
              </a:solidFill>
              <a:effectLst/>
              <a:latin typeface="+mn-lt"/>
            </a:endParaRPr>
          </a:p>
        </p:txBody>
      </p:sp>
      <p:sp>
        <p:nvSpPr>
          <p:cNvPr id="152" name="Rounded Rectangle 151"/>
          <p:cNvSpPr/>
          <p:nvPr/>
        </p:nvSpPr>
        <p:spPr bwMode="auto">
          <a:xfrm>
            <a:off x="6738670" y="1401800"/>
            <a:ext cx="2143848" cy="3166788"/>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54" name="Group 153"/>
          <p:cNvGrpSpPr/>
          <p:nvPr/>
        </p:nvGrpSpPr>
        <p:grpSpPr>
          <a:xfrm>
            <a:off x="5131469" y="2372271"/>
            <a:ext cx="1494061" cy="1478956"/>
            <a:chOff x="6365989" y="1641839"/>
            <a:chExt cx="1058940" cy="1039299"/>
          </a:xfrm>
        </p:grpSpPr>
        <p:grpSp>
          <p:nvGrpSpPr>
            <p:cNvPr id="240" name="Group 239"/>
            <p:cNvGrpSpPr/>
            <p:nvPr/>
          </p:nvGrpSpPr>
          <p:grpSpPr>
            <a:xfrm>
              <a:off x="6489638" y="1771080"/>
              <a:ext cx="935291" cy="910058"/>
              <a:chOff x="4876800" y="2725075"/>
              <a:chExt cx="1495634" cy="1389038"/>
            </a:xfrm>
          </p:grpSpPr>
          <p:grpSp>
            <p:nvGrpSpPr>
              <p:cNvPr id="249" name="Group 248"/>
              <p:cNvGrpSpPr/>
              <p:nvPr/>
            </p:nvGrpSpPr>
            <p:grpSpPr>
              <a:xfrm>
                <a:off x="4876800" y="2725075"/>
                <a:ext cx="1495634" cy="1389038"/>
                <a:chOff x="4876800" y="2725075"/>
                <a:chExt cx="1495634" cy="1389038"/>
              </a:xfrm>
            </p:grpSpPr>
            <p:sp>
              <p:nvSpPr>
                <p:cNvPr id="253" name="Rounded Rectangle 252"/>
                <p:cNvSpPr/>
                <p:nvPr/>
              </p:nvSpPr>
              <p:spPr bwMode="auto">
                <a:xfrm>
                  <a:off x="4876800" y="2725075"/>
                  <a:ext cx="1495634" cy="138903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54" name="Straight Arrow Connector 253"/>
                <p:cNvCxnSpPr/>
                <p:nvPr/>
              </p:nvCxnSpPr>
              <p:spPr bwMode="auto">
                <a:xfrm>
                  <a:off x="5027509" y="3419594"/>
                  <a:ext cx="1194213" cy="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55" name="Straight Arrow Connector 254"/>
                <p:cNvCxnSpPr/>
                <p:nvPr/>
              </p:nvCxnSpPr>
              <p:spPr bwMode="auto">
                <a:xfrm flipV="1">
                  <a:off x="5624615" y="2876550"/>
                  <a:ext cx="0" cy="1066800"/>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56" name="Straight Arrow Connector 255"/>
                <p:cNvCxnSpPr/>
                <p:nvPr/>
              </p:nvCxnSpPr>
              <p:spPr bwMode="auto">
                <a:xfrm flipV="1">
                  <a:off x="5181600" y="3028951"/>
                  <a:ext cx="840115" cy="790917"/>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cxnSp>
              <p:nvCxnSpPr>
                <p:cNvPr id="257" name="Straight Arrow Connector 256"/>
                <p:cNvCxnSpPr/>
                <p:nvPr/>
              </p:nvCxnSpPr>
              <p:spPr bwMode="auto">
                <a:xfrm flipH="1" flipV="1">
                  <a:off x="5181600" y="3028950"/>
                  <a:ext cx="840116" cy="751446"/>
                </a:xfrm>
                <a:prstGeom prst="straightConnector1">
                  <a:avLst/>
                </a:prstGeom>
                <a:solidFill>
                  <a:schemeClr val="accent1"/>
                </a:solidFill>
                <a:ln w="38100" cap="flat" cmpd="sng" algn="ctr">
                  <a:solidFill>
                    <a:schemeClr val="tx1"/>
                  </a:solidFill>
                  <a:prstDash val="solid"/>
                  <a:round/>
                  <a:headEnd type="triangle" w="med" len="med"/>
                  <a:tailEnd type="triangle" w="med" len="med"/>
                </a:ln>
                <a:effectLst/>
              </p:spPr>
            </p:cxnSp>
          </p:grpSp>
          <p:sp>
            <p:nvSpPr>
              <p:cNvPr id="250" name="Oval 249"/>
              <p:cNvSpPr/>
              <p:nvPr/>
            </p:nvSpPr>
            <p:spPr bwMode="auto">
              <a:xfrm>
                <a:off x="5503225" y="3300472"/>
                <a:ext cx="242783" cy="238244"/>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41" name="Group 240"/>
            <p:cNvGrpSpPr/>
            <p:nvPr/>
          </p:nvGrpSpPr>
          <p:grpSpPr>
            <a:xfrm>
              <a:off x="6365989" y="1641839"/>
              <a:ext cx="935291" cy="910058"/>
              <a:chOff x="4876800" y="2725075"/>
              <a:chExt cx="1495634" cy="1389038"/>
            </a:xfrm>
          </p:grpSpPr>
          <p:grpSp>
            <p:nvGrpSpPr>
              <p:cNvPr id="242" name="Group 241"/>
              <p:cNvGrpSpPr/>
              <p:nvPr/>
            </p:nvGrpSpPr>
            <p:grpSpPr>
              <a:xfrm>
                <a:off x="4876800" y="2725075"/>
                <a:ext cx="1495634" cy="1389038"/>
                <a:chOff x="4876800" y="2725075"/>
                <a:chExt cx="1495634" cy="1389038"/>
              </a:xfrm>
            </p:grpSpPr>
            <p:sp>
              <p:nvSpPr>
                <p:cNvPr id="244" name="Rounded Rectangle 243"/>
                <p:cNvSpPr/>
                <p:nvPr/>
              </p:nvSpPr>
              <p:spPr bwMode="auto">
                <a:xfrm>
                  <a:off x="4876800" y="2725075"/>
                  <a:ext cx="1495634" cy="1389038"/>
                </a:xfrm>
                <a:prstGeom prst="round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3500000" scaled="1"/>
                  <a:tileRect/>
                </a:gra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245" name="Straight Arrow Connector 244"/>
                <p:cNvCxnSpPr/>
                <p:nvPr/>
              </p:nvCxnSpPr>
              <p:spPr bwMode="auto">
                <a:xfrm>
                  <a:off x="5027509" y="3419594"/>
                  <a:ext cx="1194213" cy="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46" name="Straight Arrow Connector 245"/>
                <p:cNvCxnSpPr/>
                <p:nvPr/>
              </p:nvCxnSpPr>
              <p:spPr bwMode="auto">
                <a:xfrm flipV="1">
                  <a:off x="5624615" y="2876550"/>
                  <a:ext cx="0" cy="1066800"/>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47" name="Straight Arrow Connector 246"/>
                <p:cNvCxnSpPr/>
                <p:nvPr/>
              </p:nvCxnSpPr>
              <p:spPr bwMode="auto">
                <a:xfrm flipV="1">
                  <a:off x="5181600" y="3028951"/>
                  <a:ext cx="840115" cy="790917"/>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cxnSp>
              <p:nvCxnSpPr>
                <p:cNvPr id="248" name="Straight Arrow Connector 247"/>
                <p:cNvCxnSpPr/>
                <p:nvPr/>
              </p:nvCxnSpPr>
              <p:spPr bwMode="auto">
                <a:xfrm flipH="1" flipV="1">
                  <a:off x="5181600" y="3028950"/>
                  <a:ext cx="840116" cy="751446"/>
                </a:xfrm>
                <a:prstGeom prst="straightConnector1">
                  <a:avLst/>
                </a:prstGeom>
                <a:solidFill>
                  <a:schemeClr val="accent1"/>
                </a:solidFill>
                <a:ln w="28575" cap="flat" cmpd="sng" algn="ctr">
                  <a:solidFill>
                    <a:schemeClr val="tx1"/>
                  </a:solidFill>
                  <a:prstDash val="solid"/>
                  <a:round/>
                  <a:headEnd type="triangle" w="med" len="med"/>
                  <a:tailEnd type="triangle" w="med" len="med"/>
                </a:ln>
                <a:effectLst/>
              </p:spPr>
            </p:cxnSp>
          </p:grpSp>
          <p:sp>
            <p:nvSpPr>
              <p:cNvPr id="243" name="Oval 242"/>
              <p:cNvSpPr/>
              <p:nvPr/>
            </p:nvSpPr>
            <p:spPr bwMode="auto">
              <a:xfrm>
                <a:off x="5503225" y="3300472"/>
                <a:ext cx="242783" cy="238244"/>
              </a:xfrm>
              <a:prstGeom prst="ellipse">
                <a:avLst/>
              </a:prstGeom>
              <a:solidFill>
                <a:schemeClr val="tx1"/>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grpSp>
        <p:nvGrpSpPr>
          <p:cNvPr id="155" name="Group 154"/>
          <p:cNvGrpSpPr/>
          <p:nvPr/>
        </p:nvGrpSpPr>
        <p:grpSpPr>
          <a:xfrm>
            <a:off x="4197420" y="4004201"/>
            <a:ext cx="774738" cy="378522"/>
            <a:chOff x="5576301" y="2667712"/>
            <a:chExt cx="549108" cy="265997"/>
          </a:xfrm>
        </p:grpSpPr>
        <p:sp>
          <p:nvSpPr>
            <p:cNvPr id="237" name="Rectangle 236"/>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Rounded Rectangle 237"/>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9" name="Rounded Rectangle 238"/>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6" name="Group 155"/>
          <p:cNvGrpSpPr/>
          <p:nvPr/>
        </p:nvGrpSpPr>
        <p:grpSpPr>
          <a:xfrm>
            <a:off x="4194735" y="3537627"/>
            <a:ext cx="774738" cy="378522"/>
            <a:chOff x="5576301" y="2667712"/>
            <a:chExt cx="549108" cy="265997"/>
          </a:xfrm>
        </p:grpSpPr>
        <p:sp>
          <p:nvSpPr>
            <p:cNvPr id="234" name="Rectangle 233"/>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Rounded Rectangle 234"/>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6" name="Rounded Rectangle 235"/>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7" name="Group 156"/>
          <p:cNvGrpSpPr/>
          <p:nvPr/>
        </p:nvGrpSpPr>
        <p:grpSpPr>
          <a:xfrm>
            <a:off x="4194615" y="3066346"/>
            <a:ext cx="774738" cy="378522"/>
            <a:chOff x="5576301" y="2667712"/>
            <a:chExt cx="549108" cy="265997"/>
          </a:xfrm>
        </p:grpSpPr>
        <p:sp>
          <p:nvSpPr>
            <p:cNvPr id="231" name="Rectangle 23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Rounded Rectangle 23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3" name="Rounded Rectangle 23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sp>
        <p:nvSpPr>
          <p:cNvPr id="158" name="Content Placeholder 2"/>
          <p:cNvSpPr txBox="1">
            <a:spLocks/>
          </p:cNvSpPr>
          <p:nvPr/>
        </p:nvSpPr>
        <p:spPr>
          <a:xfrm>
            <a:off x="5122100" y="4006795"/>
            <a:ext cx="1517214"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50" b="1" i="1" dirty="0">
                <a:solidFill>
                  <a:schemeClr val="bg1"/>
                </a:solidFill>
              </a:rPr>
              <a:t>Internal, Multi-Terabit, Redundant </a:t>
            </a:r>
            <a:r>
              <a:rPr lang="en-US" sz="1050" b="1" i="1" dirty="0" err="1">
                <a:solidFill>
                  <a:schemeClr val="bg1"/>
                </a:solidFill>
              </a:rPr>
              <a:t>PCIe</a:t>
            </a:r>
            <a:r>
              <a:rPr lang="en-US" sz="1050" b="1" i="1" dirty="0">
                <a:solidFill>
                  <a:schemeClr val="bg1"/>
                </a:solidFill>
              </a:rPr>
              <a:t> Fabric</a:t>
            </a:r>
          </a:p>
          <a:p>
            <a:pPr>
              <a:buClr>
                <a:srgbClr val="60AD00"/>
              </a:buClr>
              <a:buFont typeface="Wingdings" panose="05000000000000000000" pitchFamily="2" charset="2"/>
              <a:buChar char="ü"/>
            </a:pPr>
            <a:endParaRPr lang="en-US" sz="1100" dirty="0">
              <a:solidFill>
                <a:schemeClr val="bg1"/>
              </a:solidFill>
            </a:endParaRPr>
          </a:p>
          <a:p>
            <a:pPr lvl="1">
              <a:buClr>
                <a:srgbClr val="60AD00"/>
              </a:buClr>
              <a:buFont typeface="Wingdings" panose="05000000000000000000" pitchFamily="2" charset="2"/>
              <a:buChar char="ü"/>
            </a:pPr>
            <a:endParaRPr lang="en-US" sz="1050" dirty="0">
              <a:solidFill>
                <a:schemeClr val="bg1"/>
              </a:solidFill>
            </a:endParaRPr>
          </a:p>
        </p:txBody>
      </p:sp>
      <p:sp>
        <p:nvSpPr>
          <p:cNvPr id="159" name="Content Placeholder 2"/>
          <p:cNvSpPr txBox="1">
            <a:spLocks/>
          </p:cNvSpPr>
          <p:nvPr/>
        </p:nvSpPr>
        <p:spPr>
          <a:xfrm>
            <a:off x="3486292" y="2510793"/>
            <a:ext cx="1159829" cy="2947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u="sng" dirty="0">
                <a:solidFill>
                  <a:schemeClr val="bg1"/>
                </a:solidFill>
              </a:rPr>
              <a:t>10 Line Cards </a:t>
            </a:r>
            <a:br>
              <a:rPr lang="en-US" sz="1000" b="1" i="1" dirty="0">
                <a:solidFill>
                  <a:schemeClr val="bg1"/>
                </a:solidFill>
              </a:rPr>
            </a:br>
            <a:r>
              <a:rPr lang="en-US" sz="1000" b="1" i="1" dirty="0">
                <a:solidFill>
                  <a:schemeClr val="bg1"/>
                </a:solidFill>
              </a:rPr>
              <a:t>4 ports each</a:t>
            </a:r>
            <a:br>
              <a:rPr lang="en-US" sz="1000" b="1" i="1" dirty="0">
                <a:solidFill>
                  <a:schemeClr val="bg1"/>
                </a:solidFill>
              </a:rPr>
            </a:br>
            <a:r>
              <a:rPr lang="en-US" sz="1000" b="1" i="1" dirty="0">
                <a:solidFill>
                  <a:schemeClr val="bg1"/>
                </a:solidFill>
              </a:rPr>
              <a:t>20 I/O Controllers</a:t>
            </a:r>
            <a:br>
              <a:rPr lang="en-US" sz="1000" b="1" i="1" dirty="0">
                <a:solidFill>
                  <a:schemeClr val="bg1"/>
                </a:solidFill>
              </a:rPr>
            </a:br>
            <a:endParaRPr lang="en-US" sz="1000" b="1" i="1" dirty="0">
              <a:solidFill>
                <a:schemeClr val="bg1"/>
              </a:solidFill>
            </a:endParaRPr>
          </a:p>
          <a:p>
            <a:pPr>
              <a:buClr>
                <a:srgbClr val="60AD00"/>
              </a:buClr>
              <a:buFont typeface="Wingdings" panose="05000000000000000000" pitchFamily="2" charset="2"/>
              <a:buChar char="ü"/>
            </a:pPr>
            <a:endParaRPr lang="en-US" sz="1050" dirty="0">
              <a:solidFill>
                <a:schemeClr val="bg1"/>
              </a:solidFill>
            </a:endParaRPr>
          </a:p>
          <a:p>
            <a:pPr lvl="1">
              <a:buClr>
                <a:srgbClr val="60AD00"/>
              </a:buClr>
              <a:buFont typeface="Wingdings" panose="05000000000000000000" pitchFamily="2" charset="2"/>
              <a:buChar char="ü"/>
            </a:pPr>
            <a:endParaRPr lang="en-US" sz="1000" dirty="0">
              <a:solidFill>
                <a:schemeClr val="bg1"/>
              </a:solidFill>
            </a:endParaRPr>
          </a:p>
        </p:txBody>
      </p:sp>
      <p:grpSp>
        <p:nvGrpSpPr>
          <p:cNvPr id="160" name="Group 159"/>
          <p:cNvGrpSpPr/>
          <p:nvPr/>
        </p:nvGrpSpPr>
        <p:grpSpPr>
          <a:xfrm flipH="1">
            <a:off x="4560869" y="2568319"/>
            <a:ext cx="64505" cy="256517"/>
            <a:chOff x="1076638" y="2434336"/>
            <a:chExt cx="48801" cy="382326"/>
          </a:xfrm>
        </p:grpSpPr>
        <p:sp>
          <p:nvSpPr>
            <p:cNvPr id="228" name="Oval 227"/>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29" name="Oval 228"/>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30" name="Oval 229"/>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170" name="Group 169"/>
          <p:cNvGrpSpPr/>
          <p:nvPr/>
        </p:nvGrpSpPr>
        <p:grpSpPr>
          <a:xfrm>
            <a:off x="4194615" y="1981732"/>
            <a:ext cx="774738" cy="378522"/>
            <a:chOff x="5576301" y="2667712"/>
            <a:chExt cx="549108" cy="265997"/>
          </a:xfrm>
        </p:grpSpPr>
        <p:sp>
          <p:nvSpPr>
            <p:cNvPr id="225" name="Rectangle 22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6" name="Rounded Rectangle 22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7" name="Rounded Rectangle 22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3" name="Group 172"/>
          <p:cNvGrpSpPr/>
          <p:nvPr/>
        </p:nvGrpSpPr>
        <p:grpSpPr>
          <a:xfrm>
            <a:off x="4191098" y="1499783"/>
            <a:ext cx="774738" cy="378522"/>
            <a:chOff x="5576301" y="2667712"/>
            <a:chExt cx="549108" cy="265997"/>
          </a:xfrm>
        </p:grpSpPr>
        <p:sp>
          <p:nvSpPr>
            <p:cNvPr id="222" name="Rectangle 221"/>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3" name="Rounded Rectangle 22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4" name="Rounded Rectangle 22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4" name="Group 173"/>
          <p:cNvGrpSpPr/>
          <p:nvPr/>
        </p:nvGrpSpPr>
        <p:grpSpPr>
          <a:xfrm>
            <a:off x="3922926" y="1551321"/>
            <a:ext cx="206158" cy="333119"/>
            <a:chOff x="5552609" y="1039882"/>
            <a:chExt cx="146118" cy="234091"/>
          </a:xfrm>
        </p:grpSpPr>
        <p:cxnSp>
          <p:nvCxnSpPr>
            <p:cNvPr id="218" name="Straight Arrow Connector 21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9" name="Straight Arrow Connector 21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0" name="Straight Arrow Connector 21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1" name="Straight Arrow Connector 22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5" name="Group 174"/>
          <p:cNvGrpSpPr/>
          <p:nvPr/>
        </p:nvGrpSpPr>
        <p:grpSpPr>
          <a:xfrm>
            <a:off x="3918345" y="2030097"/>
            <a:ext cx="206158" cy="333119"/>
            <a:chOff x="5552609" y="1039882"/>
            <a:chExt cx="146118" cy="234091"/>
          </a:xfrm>
        </p:grpSpPr>
        <p:cxnSp>
          <p:nvCxnSpPr>
            <p:cNvPr id="214" name="Straight Arrow Connector 213"/>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5" name="Straight Arrow Connector 214"/>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6" name="Straight Arrow Connector 215"/>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7" name="Straight Arrow Connector 216"/>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6" name="Group 175"/>
          <p:cNvGrpSpPr/>
          <p:nvPr/>
        </p:nvGrpSpPr>
        <p:grpSpPr>
          <a:xfrm>
            <a:off x="3909581" y="3111749"/>
            <a:ext cx="206158" cy="333119"/>
            <a:chOff x="5552609" y="1039882"/>
            <a:chExt cx="146118" cy="234091"/>
          </a:xfrm>
        </p:grpSpPr>
        <p:cxnSp>
          <p:nvCxnSpPr>
            <p:cNvPr id="210" name="Straight Arrow Connector 209"/>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1" name="Straight Arrow Connector 210"/>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2" name="Straight Arrow Connector 211"/>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3" name="Straight Arrow Connector 212"/>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7" name="Group 176"/>
          <p:cNvGrpSpPr/>
          <p:nvPr/>
        </p:nvGrpSpPr>
        <p:grpSpPr>
          <a:xfrm>
            <a:off x="3908039" y="3595405"/>
            <a:ext cx="206158" cy="333119"/>
            <a:chOff x="5552609" y="1039882"/>
            <a:chExt cx="146118" cy="234091"/>
          </a:xfrm>
        </p:grpSpPr>
        <p:cxnSp>
          <p:nvCxnSpPr>
            <p:cNvPr id="206" name="Straight Arrow Connector 205"/>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7" name="Straight Arrow Connector 206"/>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8" name="Straight Arrow Connector 207"/>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9" name="Straight Arrow Connector 208"/>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6" name="Group 185"/>
          <p:cNvGrpSpPr/>
          <p:nvPr/>
        </p:nvGrpSpPr>
        <p:grpSpPr>
          <a:xfrm>
            <a:off x="3908039" y="4069428"/>
            <a:ext cx="206158" cy="333119"/>
            <a:chOff x="5552609" y="1039882"/>
            <a:chExt cx="146118" cy="234091"/>
          </a:xfrm>
        </p:grpSpPr>
        <p:cxnSp>
          <p:nvCxnSpPr>
            <p:cNvPr id="202" name="Straight Arrow Connector 201"/>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3" name="Straight Arrow Connector 202"/>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4" name="Straight Arrow Connector 203"/>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5" name="Straight Arrow Connector 204"/>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sp>
        <p:nvSpPr>
          <p:cNvPr id="194" name="Left Brace 193"/>
          <p:cNvSpPr/>
          <p:nvPr/>
        </p:nvSpPr>
        <p:spPr bwMode="auto">
          <a:xfrm>
            <a:off x="3399469" y="1499783"/>
            <a:ext cx="215021" cy="2990480"/>
          </a:xfrm>
          <a:prstGeom prst="leftBrace">
            <a:avLst>
              <a:gd name="adj1" fmla="val 8333"/>
              <a:gd name="adj2" fmla="val 50534"/>
            </a:avLst>
          </a:prstGeom>
          <a:noFill/>
          <a:ln w="635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196" name="Content Placeholder 2"/>
          <p:cNvSpPr txBox="1">
            <a:spLocks/>
          </p:cNvSpPr>
          <p:nvPr/>
        </p:nvSpPr>
        <p:spPr>
          <a:xfrm>
            <a:off x="2531739" y="2610209"/>
            <a:ext cx="1132820" cy="4281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40 x </a:t>
            </a:r>
            <a:br>
              <a:rPr lang="en-US" sz="1400" b="1" i="1" dirty="0">
                <a:solidFill>
                  <a:schemeClr val="bg1"/>
                </a:solidFill>
              </a:rPr>
            </a:br>
            <a:r>
              <a:rPr lang="en-US" sz="1400" b="1" i="1" dirty="0">
                <a:solidFill>
                  <a:schemeClr val="bg1"/>
                </a:solidFill>
              </a:rPr>
              <a:t>40 Gbe</a:t>
            </a:r>
            <a:br>
              <a:rPr lang="en-US" sz="1400" b="1" i="1" dirty="0">
                <a:solidFill>
                  <a:schemeClr val="bg1"/>
                </a:solidFill>
              </a:rPr>
            </a:br>
            <a:r>
              <a:rPr lang="en-US" sz="1400" b="1" i="1" dirty="0">
                <a:solidFill>
                  <a:schemeClr val="bg1"/>
                </a:solidFill>
              </a:rPr>
              <a:t>Ports</a:t>
            </a:r>
          </a:p>
          <a:p>
            <a:pPr>
              <a:buClr>
                <a:srgbClr val="60AD00"/>
              </a:buClr>
              <a:buFont typeface="Wingdings" panose="05000000000000000000" pitchFamily="2" charset="2"/>
              <a:buChar char="ü"/>
            </a:pP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
        <p:nvSpPr>
          <p:cNvPr id="197" name="Content Placeholder 2"/>
          <p:cNvSpPr txBox="1">
            <a:spLocks/>
          </p:cNvSpPr>
          <p:nvPr/>
        </p:nvSpPr>
        <p:spPr>
          <a:xfrm>
            <a:off x="7191102" y="2307873"/>
            <a:ext cx="1329085" cy="14608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800" b="1" i="1" dirty="0" err="1">
                <a:solidFill>
                  <a:schemeClr val="bg1"/>
                </a:solidFill>
              </a:rPr>
              <a:t>NVMe</a:t>
            </a:r>
            <a:r>
              <a:rPr lang="en-US" sz="1800" b="1" i="1" dirty="0">
                <a:solidFill>
                  <a:schemeClr val="bg1"/>
                </a:solidFill>
              </a:rPr>
              <a:t> </a:t>
            </a:r>
            <a:br>
              <a:rPr lang="en-US" sz="1800" b="1" i="1" dirty="0">
                <a:solidFill>
                  <a:schemeClr val="bg1"/>
                </a:solidFill>
              </a:rPr>
            </a:br>
            <a:r>
              <a:rPr lang="en-US" sz="1800" b="1" i="1" dirty="0">
                <a:solidFill>
                  <a:schemeClr val="bg1"/>
                </a:solidFill>
              </a:rPr>
              <a:t>Drive </a:t>
            </a:r>
            <a:br>
              <a:rPr lang="en-US" sz="1800" b="1" i="1" dirty="0">
                <a:solidFill>
                  <a:schemeClr val="bg1"/>
                </a:solidFill>
              </a:rPr>
            </a:br>
            <a:r>
              <a:rPr lang="en-US" sz="1800" b="1" i="1" dirty="0">
                <a:solidFill>
                  <a:schemeClr val="bg1"/>
                </a:solidFill>
              </a:rPr>
              <a:t>Array</a:t>
            </a:r>
          </a:p>
          <a:p>
            <a:pPr>
              <a:buClr>
                <a:srgbClr val="60AD00"/>
              </a:buClr>
              <a:buFont typeface="Wingdings" panose="05000000000000000000" pitchFamily="2" charset="2"/>
              <a:buChar char="ü"/>
            </a:pPr>
            <a:endParaRPr lang="en-US" sz="2000" dirty="0">
              <a:solidFill>
                <a:schemeClr val="bg1"/>
              </a:solidFill>
            </a:endParaRPr>
          </a:p>
          <a:p>
            <a:pPr lvl="1">
              <a:buClr>
                <a:srgbClr val="60AD00"/>
              </a:buClr>
              <a:buFont typeface="Wingdings" panose="05000000000000000000" pitchFamily="2" charset="2"/>
              <a:buChar char="ü"/>
            </a:pPr>
            <a:endParaRPr lang="en-US" sz="1800" dirty="0">
              <a:solidFill>
                <a:schemeClr val="bg1"/>
              </a:solidFill>
            </a:endParaRPr>
          </a:p>
        </p:txBody>
      </p:sp>
      <p:sp>
        <p:nvSpPr>
          <p:cNvPr id="198" name="Rectangle 197"/>
          <p:cNvSpPr/>
          <p:nvPr/>
        </p:nvSpPr>
        <p:spPr bwMode="auto">
          <a:xfrm>
            <a:off x="5156341" y="1482476"/>
            <a:ext cx="1367358" cy="484551"/>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1050" b="1" i="1" u="none" strike="noStrike" cap="none" normalizeH="0" baseline="0" dirty="0">
                <a:ln>
                  <a:noFill/>
                </a:ln>
                <a:solidFill>
                  <a:schemeClr val="bg1"/>
                </a:solidFill>
                <a:effectLst/>
                <a:latin typeface="+mn-lt"/>
              </a:rPr>
              <a:t>Management</a:t>
            </a:r>
            <a:r>
              <a:rPr kumimoji="0" lang="en-US" sz="1600" b="1" i="1" u="none" strike="noStrike" cap="none" normalizeH="0" baseline="0" dirty="0">
                <a:ln>
                  <a:noFill/>
                </a:ln>
                <a:solidFill>
                  <a:schemeClr val="bg1"/>
                </a:solidFill>
                <a:effectLst/>
                <a:latin typeface="+mn-lt"/>
              </a:rPr>
              <a:t> </a:t>
            </a:r>
            <a:r>
              <a:rPr kumimoji="0" lang="en-US" sz="1100" b="1" i="1" u="none" strike="noStrike" cap="none" normalizeH="0" baseline="0" dirty="0">
                <a:ln>
                  <a:noFill/>
                </a:ln>
                <a:solidFill>
                  <a:schemeClr val="bg1"/>
                </a:solidFill>
                <a:effectLst/>
                <a:latin typeface="+mn-lt"/>
              </a:rPr>
              <a:t>Controller(2)</a:t>
            </a:r>
          </a:p>
        </p:txBody>
      </p:sp>
      <p:sp>
        <p:nvSpPr>
          <p:cNvPr id="199" name="Content Placeholder 2"/>
          <p:cNvSpPr txBox="1">
            <a:spLocks/>
          </p:cNvSpPr>
          <p:nvPr/>
        </p:nvSpPr>
        <p:spPr>
          <a:xfrm>
            <a:off x="4036311" y="990001"/>
            <a:ext cx="3890093"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u="sng" dirty="0">
                <a:solidFill>
                  <a:schemeClr val="bg1"/>
                </a:solidFill>
              </a:rPr>
              <a:t>Pavilion Memory Array </a:t>
            </a:r>
            <a:r>
              <a:rPr lang="en-US" sz="1000" b="1" i="1" u="sng" dirty="0">
                <a:solidFill>
                  <a:schemeClr val="bg1"/>
                </a:solidFill>
              </a:rPr>
              <a:t>( Patented 8,966,172 B2) </a:t>
            </a:r>
            <a:endParaRPr lang="en-US" sz="1600" u="sng" dirty="0">
              <a:solidFill>
                <a:schemeClr val="bg1"/>
              </a:solidFill>
            </a:endParaRPr>
          </a:p>
          <a:p>
            <a:pPr lvl="1">
              <a:buClr>
                <a:srgbClr val="60AD00"/>
              </a:buClr>
              <a:buFont typeface="Wingdings" panose="05000000000000000000" pitchFamily="2" charset="2"/>
              <a:buChar char="ü"/>
            </a:pPr>
            <a:endParaRPr lang="en-US" sz="1400" u="sng" dirty="0">
              <a:solidFill>
                <a:schemeClr val="bg1"/>
              </a:solidFill>
            </a:endParaRPr>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538" y="2520381"/>
            <a:ext cx="2225045" cy="224942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64" y="977408"/>
            <a:ext cx="2431383" cy="1418656"/>
          </a:xfrm>
          <a:prstGeom prst="rect">
            <a:avLst/>
          </a:prstGeom>
        </p:spPr>
      </p:pic>
    </p:spTree>
    <p:extLst>
      <p:ext uri="{BB962C8B-B14F-4D97-AF65-F5344CB8AC3E}">
        <p14:creationId xmlns:p14="http://schemas.microsoft.com/office/powerpoint/2010/main" val="25568781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Pavilion vs. </a:t>
            </a:r>
            <a:r>
              <a:rPr lang="en-US" dirty="0" err="1"/>
              <a:t>Apeiron</a:t>
            </a:r>
            <a:r>
              <a:rPr lang="en-US" dirty="0"/>
              <a:t>	</a:t>
            </a:r>
          </a:p>
        </p:txBody>
      </p:sp>
      <p:sp>
        <p:nvSpPr>
          <p:cNvPr id="8" name="Footer Placeholder 4"/>
          <p:cNvSpPr txBox="1">
            <a:spLocks/>
          </p:cNvSpPr>
          <p:nvPr/>
        </p:nvSpPr>
        <p:spPr>
          <a:xfrm>
            <a:off x="246063" y="4929200"/>
            <a:ext cx="2286000" cy="214313"/>
          </a:xfrm>
          <a:prstGeom prst="rect">
            <a:avLst/>
          </a:prstGeom>
        </p:spPr>
        <p:txBody>
          <a:bodyPr vert="horz" lIns="91440" tIns="45720" rIns="91440" bIns="45720" rtlCol="0" anchor="ctr">
            <a:normAutofit fontScale="92500"/>
          </a:bodyPr>
          <a:lstStyle>
            <a:lvl1pPr algn="ctr">
              <a:defRPr sz="10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chemeClr val="tx1">
                    <a:tint val="75000"/>
                  </a:schemeClr>
                </a:solidFill>
                <a:effectLst/>
                <a:uLnTx/>
                <a:uFillTx/>
                <a:latin typeface="+mn-lt"/>
                <a:ea typeface="+mn-ea"/>
                <a:cs typeface="+mn-cs"/>
              </a:rPr>
              <a:t>Pavilion Data Systems™ Confidential</a:t>
            </a:r>
            <a:endPar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9" name="Slide Number Placeholder 5"/>
          <p:cNvSpPr txBox="1">
            <a:spLocks/>
          </p:cNvSpPr>
          <p:nvPr/>
        </p:nvSpPr>
        <p:spPr>
          <a:xfrm>
            <a:off x="8001000" y="4929200"/>
            <a:ext cx="914400" cy="214313"/>
          </a:xfrm>
          <a:prstGeom prst="rect">
            <a:avLst/>
          </a:prstGeom>
        </p:spPr>
        <p:txBody>
          <a:bodyPr vert="horz" lIns="91440" tIns="45720" rIns="91440" bIns="45720" rtlCol="0" anchor="ctr">
            <a:normAutofit fontScale="92500"/>
          </a:bodyPr>
          <a:lstStyle>
            <a:lvl1pPr algn="r">
              <a:defRPr sz="10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Page </a:t>
            </a:r>
            <a:fld id="{976FADE2-9714-4326-81A8-B6AB58A52431}" type="slidenum">
              <a:rPr kumimoji="0" lang="en-US"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r>
              <a:rPr kumimoji="0" lang="en-US" sz="9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graphicFrame>
        <p:nvGraphicFramePr>
          <p:cNvPr id="10" name="Content Placeholder 6"/>
          <p:cNvGraphicFramePr>
            <a:graphicFrameLocks/>
          </p:cNvGraphicFramePr>
          <p:nvPr>
            <p:extLst>
              <p:ext uri="{D42A27DB-BD31-4B8C-83A1-F6EECF244321}">
                <p14:modId xmlns:p14="http://schemas.microsoft.com/office/powerpoint/2010/main" val="2979929668"/>
              </p:ext>
            </p:extLst>
          </p:nvPr>
        </p:nvGraphicFramePr>
        <p:xfrm>
          <a:off x="381000" y="965118"/>
          <a:ext cx="6934200" cy="3569609"/>
        </p:xfrm>
        <a:graphic>
          <a:graphicData uri="http://schemas.openxmlformats.org/drawingml/2006/table">
            <a:tbl>
              <a:tblPr firstRow="1" bandRow="1">
                <a:tableStyleId>{5DA37D80-6434-44D0-A028-1B22A696006F}</a:tableStyleId>
              </a:tblPr>
              <a:tblGrid>
                <a:gridCol w="3429000">
                  <a:extLst>
                    <a:ext uri="{9D8B030D-6E8A-4147-A177-3AD203B41FA5}">
                      <a16:colId xmlns:a16="http://schemas.microsoft.com/office/drawing/2014/main" val="20000"/>
                    </a:ext>
                  </a:extLst>
                </a:gridCol>
                <a:gridCol w="1558759">
                  <a:extLst>
                    <a:ext uri="{9D8B030D-6E8A-4147-A177-3AD203B41FA5}">
                      <a16:colId xmlns:a16="http://schemas.microsoft.com/office/drawing/2014/main" val="20001"/>
                    </a:ext>
                  </a:extLst>
                </a:gridCol>
                <a:gridCol w="1946441">
                  <a:extLst>
                    <a:ext uri="{9D8B030D-6E8A-4147-A177-3AD203B41FA5}">
                      <a16:colId xmlns:a16="http://schemas.microsoft.com/office/drawing/2014/main" val="20002"/>
                    </a:ext>
                  </a:extLst>
                </a:gridCol>
              </a:tblGrid>
              <a:tr h="509585">
                <a:tc>
                  <a:txBody>
                    <a:bodyPr/>
                    <a:lstStyle/>
                    <a:p>
                      <a:endParaRPr lang="en-US" sz="1600" dirty="0">
                        <a:solidFill>
                          <a:schemeClr val="bg1"/>
                        </a:solidFill>
                      </a:endParaRPr>
                    </a:p>
                  </a:txBody>
                  <a:tcPr/>
                </a:tc>
                <a:tc>
                  <a:txBody>
                    <a:bodyPr/>
                    <a:lstStyle/>
                    <a:p>
                      <a:pPr algn="ctr"/>
                      <a:r>
                        <a:rPr lang="en-US" sz="1400" dirty="0" err="1">
                          <a:solidFill>
                            <a:schemeClr val="bg1"/>
                          </a:solidFill>
                        </a:rPr>
                        <a:t>Apeiron</a:t>
                      </a:r>
                      <a:endParaRPr lang="en-US" sz="14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Pavilion</a:t>
                      </a:r>
                    </a:p>
                  </a:txBody>
                  <a:tcPr anchor="ctr"/>
                </a:tc>
                <a:extLst>
                  <a:ext uri="{0D108BD9-81ED-4DB2-BD59-A6C34878D82A}">
                    <a16:rowId xmlns:a16="http://schemas.microsoft.com/office/drawing/2014/main" val="10000"/>
                  </a:ext>
                </a:extLst>
              </a:tr>
              <a:tr h="643343">
                <a:tc>
                  <a:txBody>
                    <a:bodyPr/>
                    <a:lstStyle/>
                    <a:p>
                      <a:r>
                        <a:rPr lang="en-US" sz="1600" dirty="0">
                          <a:solidFill>
                            <a:schemeClr val="bg1"/>
                          </a:solidFill>
                        </a:rPr>
                        <a:t>Density &gt; 100 TB/Rack</a:t>
                      </a:r>
                      <a:r>
                        <a:rPr lang="en-US" sz="1600" baseline="0" dirty="0">
                          <a:solidFill>
                            <a:schemeClr val="bg1"/>
                          </a:solidFill>
                        </a:rPr>
                        <a:t> Unit</a:t>
                      </a:r>
                      <a:endParaRPr lang="en-US" sz="1600" dirty="0">
                        <a:solidFill>
                          <a:schemeClr val="bg1"/>
                        </a:solidFill>
                      </a:endParaRPr>
                    </a:p>
                  </a:txBody>
                  <a:tcPr anchor="ctr"/>
                </a:tc>
                <a:tc>
                  <a:txBody>
                    <a:bodyPr/>
                    <a:lstStyle/>
                    <a:p>
                      <a:pPr marL="0" indent="0" algn="ctr">
                        <a:buClr>
                          <a:srgbClr val="60DF00"/>
                        </a:buClr>
                        <a:buSzPct val="250000"/>
                        <a:buFont typeface="Wingdings" panose="05000000000000000000" pitchFamily="2" charset="2"/>
                        <a:buNone/>
                      </a:pPr>
                      <a:endParaRPr lang="en-US" sz="1600" kern="1200" dirty="0">
                        <a:solidFill>
                          <a:schemeClr val="bg1"/>
                        </a:solidFill>
                        <a:latin typeface="+mn-lt"/>
                        <a:ea typeface="+mn-ea"/>
                        <a:cs typeface="+mn-cs"/>
                      </a:endParaRP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endParaRPr lang="en-US" sz="2000" kern="1200" dirty="0">
                        <a:solidFill>
                          <a:schemeClr val="bg1"/>
                        </a:solidFill>
                        <a:latin typeface="+mn-lt"/>
                        <a:ea typeface="+mn-ea"/>
                        <a:cs typeface="+mn-cs"/>
                      </a:endParaRPr>
                    </a:p>
                  </a:txBody>
                  <a:tcPr anchor="ctr"/>
                </a:tc>
                <a:extLst>
                  <a:ext uri="{0D108BD9-81ED-4DB2-BD59-A6C34878D82A}">
                    <a16:rowId xmlns:a16="http://schemas.microsoft.com/office/drawing/2014/main" val="643139002"/>
                  </a:ext>
                </a:extLst>
              </a:tr>
              <a:tr h="643343">
                <a:tc>
                  <a:txBody>
                    <a:bodyPr/>
                    <a:lstStyle/>
                    <a:p>
                      <a:r>
                        <a:rPr lang="en-US" sz="1600" dirty="0">
                          <a:solidFill>
                            <a:schemeClr val="bg1"/>
                          </a:solidFill>
                        </a:rPr>
                        <a:t>Standard Network Adapter Support</a:t>
                      </a:r>
                    </a:p>
                  </a:txBody>
                  <a:tcPr anchor="ctr"/>
                </a:tc>
                <a:tc>
                  <a:txBody>
                    <a:bodyPr/>
                    <a:lstStyle/>
                    <a:p>
                      <a:pPr marL="0" indent="0" algn="ctr">
                        <a:buClr>
                          <a:srgbClr val="60DF00"/>
                        </a:buClr>
                        <a:buSzPct val="250000"/>
                        <a:buFont typeface="Wingdings" panose="05000000000000000000" pitchFamily="2" charset="2"/>
                        <a:buNone/>
                      </a:pPr>
                      <a:endParaRPr lang="en-US" sz="1600" kern="1200" dirty="0">
                        <a:solidFill>
                          <a:schemeClr val="bg1"/>
                        </a:solidFill>
                        <a:latin typeface="+mn-lt"/>
                        <a:ea typeface="+mn-ea"/>
                        <a:cs typeface="+mn-cs"/>
                      </a:endParaRP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2000" kern="1200" baseline="0" dirty="0">
                          <a:solidFill>
                            <a:schemeClr val="bg1"/>
                          </a:solidFill>
                          <a:latin typeface="+mn-lt"/>
                          <a:ea typeface="+mn-ea"/>
                          <a:cs typeface="+mn-cs"/>
                        </a:rPr>
                        <a:t> </a:t>
                      </a:r>
                      <a:endParaRPr lang="en-US" sz="2000" kern="1200" dirty="0">
                        <a:solidFill>
                          <a:schemeClr val="bg1"/>
                        </a:solidFill>
                        <a:latin typeface="+mn-lt"/>
                        <a:ea typeface="+mn-ea"/>
                        <a:cs typeface="+mn-cs"/>
                      </a:endParaRPr>
                    </a:p>
                  </a:txBody>
                  <a:tcPr anchor="ctr"/>
                </a:tc>
                <a:extLst>
                  <a:ext uri="{0D108BD9-81ED-4DB2-BD59-A6C34878D82A}">
                    <a16:rowId xmlns:a16="http://schemas.microsoft.com/office/drawing/2014/main" val="10002"/>
                  </a:ext>
                </a:extLst>
              </a:tr>
              <a:tr h="600454">
                <a:tc>
                  <a:txBody>
                    <a:bodyPr/>
                    <a:lstStyle/>
                    <a:p>
                      <a:r>
                        <a:rPr lang="en-US" sz="1600" baseline="0" dirty="0">
                          <a:solidFill>
                            <a:schemeClr val="bg1"/>
                          </a:solidFill>
                        </a:rPr>
                        <a:t>Standard Network Protocol Support (</a:t>
                      </a:r>
                      <a:r>
                        <a:rPr lang="en-US" sz="1600" baseline="0" dirty="0" err="1">
                          <a:solidFill>
                            <a:schemeClr val="bg1"/>
                          </a:solidFill>
                        </a:rPr>
                        <a:t>NVMe</a:t>
                      </a:r>
                      <a:r>
                        <a:rPr lang="en-US" sz="1600" baseline="0" dirty="0">
                          <a:solidFill>
                            <a:schemeClr val="bg1"/>
                          </a:solidFill>
                        </a:rPr>
                        <a:t> Over Fabrics)</a:t>
                      </a:r>
                      <a:endParaRPr lang="en-US" sz="1600" dirty="0">
                        <a:solidFill>
                          <a:schemeClr val="bg1"/>
                        </a:solidFill>
                      </a:endParaRPr>
                    </a:p>
                  </a:txBody>
                  <a:tcPr anchor="ctr"/>
                </a:tc>
                <a:tc>
                  <a:txBody>
                    <a:bodyPr/>
                    <a:lstStyle/>
                    <a:p>
                      <a:pPr algn="ctr"/>
                      <a:endParaRPr lang="en-US" sz="1600" kern="1200" dirty="0">
                        <a:solidFill>
                          <a:schemeClr val="bg1"/>
                        </a:solidFill>
                        <a:latin typeface="+mn-lt"/>
                        <a:ea typeface="+mn-ea"/>
                        <a:cs typeface="+mn-cs"/>
                      </a:endParaRPr>
                    </a:p>
                  </a:txBody>
                  <a:tcPr anchor="ctr"/>
                </a:tc>
                <a:tc>
                  <a:txBody>
                    <a:bodyPr/>
                    <a:lstStyle/>
                    <a:p>
                      <a:pPr algn="ctr"/>
                      <a:endParaRPr lang="en-US" sz="1200" b="0" i="0" dirty="0">
                        <a:solidFill>
                          <a:schemeClr val="bg1"/>
                        </a:solidFill>
                      </a:endParaRPr>
                    </a:p>
                  </a:txBody>
                  <a:tcPr anchor="ctr"/>
                </a:tc>
                <a:extLst>
                  <a:ext uri="{0D108BD9-81ED-4DB2-BD59-A6C34878D82A}">
                    <a16:rowId xmlns:a16="http://schemas.microsoft.com/office/drawing/2014/main" val="10003"/>
                  </a:ext>
                </a:extLst>
              </a:tr>
              <a:tr h="581507">
                <a:tc>
                  <a:txBody>
                    <a:bodyPr/>
                    <a:lstStyle/>
                    <a:p>
                      <a:r>
                        <a:rPr lang="en-US" sz="1600" dirty="0">
                          <a:solidFill>
                            <a:schemeClr val="bg1"/>
                          </a:solidFill>
                        </a:rPr>
                        <a:t>No</a:t>
                      </a:r>
                      <a:r>
                        <a:rPr lang="en-US" sz="1600" baseline="0" dirty="0">
                          <a:solidFill>
                            <a:schemeClr val="bg1"/>
                          </a:solidFill>
                        </a:rPr>
                        <a:t> Custom Client Hardware Required</a:t>
                      </a:r>
                      <a:endParaRPr lang="en-US" sz="1600" dirty="0">
                        <a:solidFill>
                          <a:schemeClr val="bg1"/>
                        </a:solidFill>
                      </a:endParaRPr>
                    </a:p>
                  </a:txBody>
                  <a:tcPr anchor="ctr"/>
                </a:tc>
                <a:tc>
                  <a:txBody>
                    <a:bodyPr/>
                    <a:lstStyle/>
                    <a:p>
                      <a:pPr algn="ctr"/>
                      <a:endParaRPr lang="en-US" sz="16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1" dirty="0">
                        <a:solidFill>
                          <a:srgbClr val="60AD00"/>
                        </a:solidFill>
                      </a:endParaRPr>
                    </a:p>
                  </a:txBody>
                  <a:tcPr anchor="ctr"/>
                </a:tc>
                <a:extLst>
                  <a:ext uri="{0D108BD9-81ED-4DB2-BD59-A6C34878D82A}">
                    <a16:rowId xmlns:a16="http://schemas.microsoft.com/office/drawing/2014/main" val="10005"/>
                  </a:ext>
                </a:extLst>
              </a:tr>
              <a:tr h="591377">
                <a:tc>
                  <a:txBody>
                    <a:bodyPr/>
                    <a:lstStyle/>
                    <a:p>
                      <a:r>
                        <a:rPr lang="en-US" sz="1600" dirty="0">
                          <a:solidFill>
                            <a:schemeClr val="bg1"/>
                          </a:solidFill>
                        </a:rPr>
                        <a:t>No Custom Client Software</a:t>
                      </a:r>
                      <a:r>
                        <a:rPr lang="en-US" sz="1600" baseline="0" dirty="0">
                          <a:solidFill>
                            <a:schemeClr val="bg1"/>
                          </a:solidFill>
                        </a:rPr>
                        <a:t> Required</a:t>
                      </a:r>
                      <a:endParaRPr lang="en-US" sz="1400" dirty="0">
                        <a:solidFill>
                          <a:schemeClr val="bg1"/>
                        </a:solidFill>
                      </a:endParaRPr>
                    </a:p>
                  </a:txBody>
                  <a:tcPr anchor="ctr"/>
                </a:tc>
                <a:tc>
                  <a:txBody>
                    <a:bodyPr/>
                    <a:lstStyle/>
                    <a:p>
                      <a:pPr algn="ctr"/>
                      <a:endParaRPr lang="en-US" sz="1600" b="0" i="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1" dirty="0">
                        <a:solidFill>
                          <a:srgbClr val="60AD00"/>
                        </a:solidFill>
                      </a:endParaRPr>
                    </a:p>
                  </a:txBody>
                  <a:tcPr anchor="ct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246" y="1581150"/>
            <a:ext cx="457634" cy="45763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246" y="2197182"/>
            <a:ext cx="457634" cy="45763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246" y="2813214"/>
            <a:ext cx="457634" cy="45763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246" y="3422150"/>
            <a:ext cx="457634" cy="45763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183" y="1595771"/>
            <a:ext cx="457634" cy="45763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246" y="3978438"/>
            <a:ext cx="457634" cy="457634"/>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183" y="2185057"/>
            <a:ext cx="457634" cy="457634"/>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183" y="2842052"/>
            <a:ext cx="457634" cy="457634"/>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183" y="3450988"/>
            <a:ext cx="457634" cy="457634"/>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183" y="3992857"/>
            <a:ext cx="457634" cy="45763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619" y="98641"/>
            <a:ext cx="2705843" cy="542347"/>
          </a:xfrm>
          <a:prstGeom prst="rect">
            <a:avLst/>
          </a:prstGeom>
        </p:spPr>
      </p:pic>
      <p:pic>
        <p:nvPicPr>
          <p:cNvPr id="1032" name="Picture 8" descr="Image result for supermicro 2u 2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3522438" y="98641"/>
            <a:ext cx="2841625" cy="685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14516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ETL (Extract, Transform, Load) As-A-Service</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941" y="3423990"/>
            <a:ext cx="2075251" cy="1049923"/>
          </a:xfrm>
          <a:prstGeom prst="rect">
            <a:avLst/>
          </a:prstGeom>
        </p:spPr>
      </p:pic>
      <p:sp>
        <p:nvSpPr>
          <p:cNvPr id="6" name="Rectangle 5"/>
          <p:cNvSpPr/>
          <p:nvPr/>
        </p:nvSpPr>
        <p:spPr bwMode="auto">
          <a:xfrm>
            <a:off x="3513336" y="3188811"/>
            <a:ext cx="2667000" cy="1401765"/>
          </a:xfrm>
          <a:prstGeom prst="rect">
            <a:avLst/>
          </a:prstGeom>
          <a:noFill/>
          <a:ln w="19050" cap="flat" cmpd="sng" algn="ctr">
            <a:solidFill>
              <a:schemeClr val="bg1"/>
            </a:solidFill>
            <a:prstDash val="dash"/>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7" name="TextBox 6"/>
          <p:cNvSpPr txBox="1"/>
          <p:nvPr/>
        </p:nvSpPr>
        <p:spPr bwMode="ltGray">
          <a:xfrm>
            <a:off x="4343398" y="3238697"/>
            <a:ext cx="1006877" cy="275642"/>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ETL Warehouse</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098" y="2560909"/>
            <a:ext cx="506403" cy="62044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4335" y="3803310"/>
            <a:ext cx="506403" cy="6204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075" y="3572011"/>
            <a:ext cx="506403" cy="62044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132" y="3140903"/>
            <a:ext cx="506403" cy="620440"/>
          </a:xfrm>
          <a:prstGeom prst="rect">
            <a:avLst/>
          </a:prstGeom>
        </p:spPr>
      </p:pic>
      <p:cxnSp>
        <p:nvCxnSpPr>
          <p:cNvPr id="14" name="Straight Arrow Connector 13"/>
          <p:cNvCxnSpPr>
            <a:stCxn id="8" idx="3"/>
          </p:cNvCxnSpPr>
          <p:nvPr/>
        </p:nvCxnSpPr>
        <p:spPr bwMode="auto">
          <a:xfrm flipV="1">
            <a:off x="1737501" y="2502558"/>
            <a:ext cx="2185598" cy="368571"/>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16" name="Straight Arrow Connector 15"/>
          <p:cNvCxnSpPr>
            <a:stCxn id="11" idx="3"/>
          </p:cNvCxnSpPr>
          <p:nvPr/>
        </p:nvCxnSpPr>
        <p:spPr bwMode="auto">
          <a:xfrm flipV="1">
            <a:off x="1772478" y="2502558"/>
            <a:ext cx="2150621" cy="1379673"/>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17" name="Straight Arrow Connector 16"/>
          <p:cNvCxnSpPr>
            <a:stCxn id="12" idx="3"/>
          </p:cNvCxnSpPr>
          <p:nvPr/>
        </p:nvCxnSpPr>
        <p:spPr bwMode="auto">
          <a:xfrm flipV="1">
            <a:off x="1204535" y="2502558"/>
            <a:ext cx="2718564" cy="948565"/>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18" name="Straight Arrow Connector 17"/>
          <p:cNvCxnSpPr>
            <a:stCxn id="10" idx="0"/>
          </p:cNvCxnSpPr>
          <p:nvPr/>
        </p:nvCxnSpPr>
        <p:spPr bwMode="auto">
          <a:xfrm flipV="1">
            <a:off x="2347537" y="2502558"/>
            <a:ext cx="1575562" cy="1300752"/>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sp>
        <p:nvSpPr>
          <p:cNvPr id="22" name="TextBox 21"/>
          <p:cNvSpPr txBox="1"/>
          <p:nvPr/>
        </p:nvSpPr>
        <p:spPr bwMode="ltGray">
          <a:xfrm>
            <a:off x="914400" y="2214487"/>
            <a:ext cx="1006877" cy="275642"/>
          </a:xfrm>
          <a:prstGeom prst="rect">
            <a:avLst/>
          </a:prstGeom>
          <a:noFill/>
          <a:ln w="9525">
            <a:solidFill>
              <a:schemeClr val="bg1"/>
            </a:solid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Enterprise Data</a:t>
            </a:r>
          </a:p>
        </p:txBody>
      </p:sp>
      <p:sp>
        <p:nvSpPr>
          <p:cNvPr id="26" name="Up-Down Arrow 25"/>
          <p:cNvSpPr/>
          <p:nvPr/>
        </p:nvSpPr>
        <p:spPr bwMode="auto">
          <a:xfrm>
            <a:off x="4498158" y="2724150"/>
            <a:ext cx="1060868" cy="457199"/>
          </a:xfrm>
          <a:prstGeom prst="upDownArrow">
            <a:avLst>
              <a:gd name="adj1" fmla="val 50000"/>
              <a:gd name="adj2" fmla="val 30328"/>
            </a:avLst>
          </a:prstGeom>
          <a:solidFill>
            <a:schemeClr val="bg1">
              <a:lumMod val="50000"/>
              <a:lumOff val="5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pic>
        <p:nvPicPr>
          <p:cNvPr id="28" name="Picture 27"/>
          <p:cNvPicPr>
            <a:picLocks noChangeAspect="1"/>
          </p:cNvPicPr>
          <p:nvPr/>
        </p:nvPicPr>
        <p:blipFill>
          <a:blip r:embed="rId5"/>
          <a:stretch>
            <a:fillRect/>
          </a:stretch>
        </p:blipFill>
        <p:spPr>
          <a:xfrm flipH="1">
            <a:off x="3459804" y="1341402"/>
            <a:ext cx="193826" cy="496652"/>
          </a:xfrm>
          <a:prstGeom prst="rect">
            <a:avLst/>
          </a:prstGeom>
        </p:spPr>
      </p:pic>
      <p:sp>
        <p:nvSpPr>
          <p:cNvPr id="29" name="TextBox 28"/>
          <p:cNvSpPr txBox="1"/>
          <p:nvPr/>
        </p:nvSpPr>
        <p:spPr bwMode="ltGray">
          <a:xfrm>
            <a:off x="4458203" y="1008518"/>
            <a:ext cx="1006877" cy="185994"/>
          </a:xfrm>
          <a:prstGeom prst="rect">
            <a:avLst/>
          </a:prstGeom>
          <a:noFill/>
          <a:ln w="9525">
            <a:solidFill>
              <a:schemeClr val="bg1"/>
            </a:solid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dirty="0">
                <a:solidFill>
                  <a:srgbClr val="000000"/>
                </a:solidFill>
                <a:latin typeface="Calibri" pitchFamily="34" charset="0"/>
              </a:rPr>
              <a:t>ETL Clients</a:t>
            </a:r>
          </a:p>
        </p:txBody>
      </p:sp>
      <p:pic>
        <p:nvPicPr>
          <p:cNvPr id="30" name="Picture 29"/>
          <p:cNvPicPr>
            <a:picLocks noChangeAspect="1"/>
          </p:cNvPicPr>
          <p:nvPr/>
        </p:nvPicPr>
        <p:blipFill>
          <a:blip r:embed="rId5"/>
          <a:stretch>
            <a:fillRect/>
          </a:stretch>
        </p:blipFill>
        <p:spPr>
          <a:xfrm flipH="1">
            <a:off x="3851168" y="1341402"/>
            <a:ext cx="193826" cy="496652"/>
          </a:xfrm>
          <a:prstGeom prst="rect">
            <a:avLst/>
          </a:prstGeom>
        </p:spPr>
      </p:pic>
      <p:pic>
        <p:nvPicPr>
          <p:cNvPr id="31" name="Picture 30"/>
          <p:cNvPicPr>
            <a:picLocks noChangeAspect="1"/>
          </p:cNvPicPr>
          <p:nvPr/>
        </p:nvPicPr>
        <p:blipFill>
          <a:blip r:embed="rId5"/>
          <a:stretch>
            <a:fillRect/>
          </a:stretch>
        </p:blipFill>
        <p:spPr>
          <a:xfrm flipH="1">
            <a:off x="4242532" y="1341402"/>
            <a:ext cx="193826" cy="496652"/>
          </a:xfrm>
          <a:prstGeom prst="rect">
            <a:avLst/>
          </a:prstGeom>
        </p:spPr>
      </p:pic>
      <p:pic>
        <p:nvPicPr>
          <p:cNvPr id="32" name="Picture 31"/>
          <p:cNvPicPr>
            <a:picLocks noChangeAspect="1"/>
          </p:cNvPicPr>
          <p:nvPr/>
        </p:nvPicPr>
        <p:blipFill>
          <a:blip r:embed="rId5"/>
          <a:stretch>
            <a:fillRect/>
          </a:stretch>
        </p:blipFill>
        <p:spPr>
          <a:xfrm flipH="1">
            <a:off x="4633896" y="1341402"/>
            <a:ext cx="193826" cy="496652"/>
          </a:xfrm>
          <a:prstGeom prst="rect">
            <a:avLst/>
          </a:prstGeom>
        </p:spPr>
      </p:pic>
      <p:pic>
        <p:nvPicPr>
          <p:cNvPr id="33" name="Picture 32"/>
          <p:cNvPicPr>
            <a:picLocks noChangeAspect="1"/>
          </p:cNvPicPr>
          <p:nvPr/>
        </p:nvPicPr>
        <p:blipFill>
          <a:blip r:embed="rId5"/>
          <a:stretch>
            <a:fillRect/>
          </a:stretch>
        </p:blipFill>
        <p:spPr>
          <a:xfrm flipH="1">
            <a:off x="6199354" y="1341402"/>
            <a:ext cx="193826" cy="496652"/>
          </a:xfrm>
          <a:prstGeom prst="rect">
            <a:avLst/>
          </a:prstGeom>
        </p:spPr>
      </p:pic>
      <p:pic>
        <p:nvPicPr>
          <p:cNvPr id="34" name="Picture 33"/>
          <p:cNvPicPr>
            <a:picLocks noChangeAspect="1"/>
          </p:cNvPicPr>
          <p:nvPr/>
        </p:nvPicPr>
        <p:blipFill>
          <a:blip r:embed="rId5"/>
          <a:stretch>
            <a:fillRect/>
          </a:stretch>
        </p:blipFill>
        <p:spPr>
          <a:xfrm flipH="1">
            <a:off x="5416624" y="1341402"/>
            <a:ext cx="193826" cy="496652"/>
          </a:xfrm>
          <a:prstGeom prst="rect">
            <a:avLst/>
          </a:prstGeom>
        </p:spPr>
      </p:pic>
      <p:pic>
        <p:nvPicPr>
          <p:cNvPr id="35" name="Picture 34"/>
          <p:cNvPicPr>
            <a:picLocks noChangeAspect="1"/>
          </p:cNvPicPr>
          <p:nvPr/>
        </p:nvPicPr>
        <p:blipFill>
          <a:blip r:embed="rId5"/>
          <a:stretch>
            <a:fillRect/>
          </a:stretch>
        </p:blipFill>
        <p:spPr>
          <a:xfrm flipH="1">
            <a:off x="5807988" y="1341402"/>
            <a:ext cx="193826" cy="496652"/>
          </a:xfrm>
          <a:prstGeom prst="rect">
            <a:avLst/>
          </a:prstGeom>
        </p:spPr>
      </p:pic>
      <p:pic>
        <p:nvPicPr>
          <p:cNvPr id="36" name="Picture 35"/>
          <p:cNvPicPr>
            <a:picLocks noChangeAspect="1"/>
          </p:cNvPicPr>
          <p:nvPr/>
        </p:nvPicPr>
        <p:blipFill>
          <a:blip r:embed="rId5"/>
          <a:stretch>
            <a:fillRect/>
          </a:stretch>
        </p:blipFill>
        <p:spPr>
          <a:xfrm flipH="1">
            <a:off x="5025260" y="1341402"/>
            <a:ext cx="193826" cy="496652"/>
          </a:xfrm>
          <a:prstGeom prst="rect">
            <a:avLst/>
          </a:prstGeom>
        </p:spPr>
      </p:pic>
      <p:sp>
        <p:nvSpPr>
          <p:cNvPr id="37" name="TextBox 36"/>
          <p:cNvSpPr txBox="1"/>
          <p:nvPr/>
        </p:nvSpPr>
        <p:spPr bwMode="ltGray">
          <a:xfrm>
            <a:off x="4546622" y="2389081"/>
            <a:ext cx="926722" cy="153862"/>
          </a:xfrm>
          <a:prstGeom prst="rect">
            <a:avLst/>
          </a:prstGeom>
          <a:solidFill>
            <a:schemeClr val="tx1"/>
          </a:solid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buClr>
                <a:srgbClr val="60DF00"/>
              </a:buClr>
              <a:buSzPct val="150000"/>
            </a:pPr>
            <a:r>
              <a:rPr lang="en-US" sz="1100" b="1" i="1" dirty="0">
                <a:solidFill>
                  <a:srgbClr val="000000"/>
                </a:solidFill>
                <a:latin typeface="Calibri" pitchFamily="34" charset="0"/>
              </a:rPr>
              <a:t>ETL Application Farm</a:t>
            </a:r>
          </a:p>
        </p:txBody>
      </p:sp>
      <p:cxnSp>
        <p:nvCxnSpPr>
          <p:cNvPr id="38" name="Straight Arrow Connector 37"/>
          <p:cNvCxnSpPr/>
          <p:nvPr/>
        </p:nvCxnSpPr>
        <p:spPr bwMode="auto">
          <a:xfrm flipV="1">
            <a:off x="5025260" y="1893601"/>
            <a:ext cx="1245940" cy="387118"/>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39" name="Straight Arrow Connector 38"/>
          <p:cNvCxnSpPr/>
          <p:nvPr/>
        </p:nvCxnSpPr>
        <p:spPr bwMode="auto">
          <a:xfrm flipV="1">
            <a:off x="5050325" y="1838055"/>
            <a:ext cx="472014" cy="442664"/>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40" name="Straight Arrow Connector 39"/>
          <p:cNvCxnSpPr/>
          <p:nvPr/>
        </p:nvCxnSpPr>
        <p:spPr bwMode="auto">
          <a:xfrm flipV="1">
            <a:off x="5050325" y="1853061"/>
            <a:ext cx="60936" cy="396076"/>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41" name="Straight Arrow Connector 40"/>
          <p:cNvCxnSpPr/>
          <p:nvPr/>
        </p:nvCxnSpPr>
        <p:spPr bwMode="auto">
          <a:xfrm flipV="1">
            <a:off x="5025260" y="1885282"/>
            <a:ext cx="879641" cy="395437"/>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42" name="Straight Arrow Connector 41"/>
          <p:cNvCxnSpPr/>
          <p:nvPr/>
        </p:nvCxnSpPr>
        <p:spPr bwMode="auto">
          <a:xfrm flipH="1" flipV="1">
            <a:off x="4730809" y="1818411"/>
            <a:ext cx="319516" cy="453319"/>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43" name="Straight Arrow Connector 42"/>
          <p:cNvCxnSpPr/>
          <p:nvPr/>
        </p:nvCxnSpPr>
        <p:spPr bwMode="auto">
          <a:xfrm flipH="1" flipV="1">
            <a:off x="4360219" y="1818412"/>
            <a:ext cx="690053" cy="453318"/>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45" name="Straight Arrow Connector 44"/>
          <p:cNvCxnSpPr/>
          <p:nvPr/>
        </p:nvCxnSpPr>
        <p:spPr bwMode="auto">
          <a:xfrm flipH="1" flipV="1">
            <a:off x="3927852" y="1827401"/>
            <a:ext cx="1097408" cy="453318"/>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cxnSp>
        <p:nvCxnSpPr>
          <p:cNvPr id="47" name="Straight Arrow Connector 46"/>
          <p:cNvCxnSpPr/>
          <p:nvPr/>
        </p:nvCxnSpPr>
        <p:spPr bwMode="auto">
          <a:xfrm flipH="1" flipV="1">
            <a:off x="3544185" y="1835458"/>
            <a:ext cx="1445098" cy="443567"/>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pic>
        <p:nvPicPr>
          <p:cNvPr id="59" name="Picture 4" descr="http://s3.amazonaws.com/info-mongodb-com/_com_assets/partners/informatica-logo-new_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1814" y="2393799"/>
            <a:ext cx="915133" cy="19266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4045472" y="2331852"/>
            <a:ext cx="1882720" cy="341411"/>
          </a:xfrm>
          <a:prstGeom prst="ellipse">
            <a:avLst/>
          </a:prstGeom>
          <a:noFill/>
          <a:ln w="1905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Tree>
    <p:extLst>
      <p:ext uri="{BB962C8B-B14F-4D97-AF65-F5344CB8AC3E}">
        <p14:creationId xmlns:p14="http://schemas.microsoft.com/office/powerpoint/2010/main" val="10469312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1940" y="845566"/>
            <a:ext cx="8382000" cy="3640836"/>
          </a:xfrm>
        </p:spPr>
        <p:txBody>
          <a:bodyPr>
            <a:normAutofit/>
          </a:bodyPr>
          <a:lstStyle/>
          <a:p>
            <a:r>
              <a:rPr lang="en-US" dirty="0">
                <a:solidFill>
                  <a:schemeClr val="bg1"/>
                </a:solidFill>
              </a:rPr>
              <a:t>Capacity and Performance Density</a:t>
            </a:r>
          </a:p>
          <a:p>
            <a:pPr lvl="1"/>
            <a:r>
              <a:rPr lang="en-US" dirty="0">
                <a:solidFill>
                  <a:schemeClr val="bg1"/>
                </a:solidFill>
              </a:rPr>
              <a:t>Up to 25 Million IOPS, 120 GB/s Bandwidth, 10s of microseconds latency</a:t>
            </a:r>
          </a:p>
          <a:p>
            <a:pPr lvl="1"/>
            <a:r>
              <a:rPr lang="en-US" dirty="0">
                <a:solidFill>
                  <a:schemeClr val="bg1"/>
                </a:solidFill>
              </a:rPr>
              <a:t>Up to One Half PB of Flash Memory in 4U</a:t>
            </a:r>
          </a:p>
          <a:p>
            <a:pPr lvl="1"/>
            <a:r>
              <a:rPr lang="en-US" dirty="0">
                <a:solidFill>
                  <a:schemeClr val="bg1"/>
                </a:solidFill>
              </a:rPr>
              <a:t>Provision 1000s of virtual </a:t>
            </a:r>
            <a:r>
              <a:rPr lang="en-US" dirty="0" err="1">
                <a:solidFill>
                  <a:schemeClr val="bg1"/>
                </a:solidFill>
              </a:rPr>
              <a:t>NVMe</a:t>
            </a:r>
            <a:r>
              <a:rPr lang="en-US" dirty="0">
                <a:solidFill>
                  <a:schemeClr val="bg1"/>
                </a:solidFill>
              </a:rPr>
              <a:t> block storage volumes on hosts</a:t>
            </a:r>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76</a:t>
            </a:fld>
            <a:endParaRPr lang="en-US" dirty="0"/>
          </a:p>
        </p:txBody>
      </p:sp>
      <p:sp>
        <p:nvSpPr>
          <p:cNvPr id="5" name="Content Placeholder 2"/>
          <p:cNvSpPr txBox="1">
            <a:spLocks/>
          </p:cNvSpPr>
          <p:nvPr/>
        </p:nvSpPr>
        <p:spPr bwMode="auto">
          <a:xfrm>
            <a:off x="5105400" y="2852666"/>
            <a:ext cx="8382000"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fontScale="25000" lnSpcReduction="20000"/>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US" kern="0" dirty="0">
                <a:solidFill>
                  <a:schemeClr val="bg1"/>
                </a:solidFill>
              </a:rPr>
              <a:t>Capacity and Performance Density</a:t>
            </a:r>
          </a:p>
          <a:p>
            <a:r>
              <a:rPr lang="en-US" kern="0" dirty="0">
                <a:solidFill>
                  <a:schemeClr val="bg1"/>
                </a:solidFill>
              </a:rPr>
              <a:t>Up to 25 Million IOPS, 120 GB/s Bandwidth, 10s of microseconds latency</a:t>
            </a:r>
          </a:p>
          <a:p>
            <a:r>
              <a:rPr lang="en-US" kern="0" dirty="0">
                <a:solidFill>
                  <a:schemeClr val="bg1"/>
                </a:solidFill>
              </a:rPr>
              <a:t>Up to One Half PB of Flash Memory in 4U</a:t>
            </a:r>
          </a:p>
          <a:p>
            <a:r>
              <a:rPr lang="en-US" kern="0" dirty="0">
                <a:solidFill>
                  <a:schemeClr val="bg1"/>
                </a:solidFill>
              </a:rPr>
              <a:t>Provision 1000s of virtual </a:t>
            </a:r>
            <a:r>
              <a:rPr lang="en-US" kern="0" dirty="0" err="1">
                <a:solidFill>
                  <a:schemeClr val="bg1"/>
                </a:solidFill>
              </a:rPr>
              <a:t>NVMe</a:t>
            </a:r>
            <a:r>
              <a:rPr lang="en-US" kern="0" dirty="0">
                <a:solidFill>
                  <a:schemeClr val="bg1"/>
                </a:solidFill>
              </a:rPr>
              <a:t> block storage volumes on hosts</a:t>
            </a:r>
          </a:p>
          <a:p>
            <a:r>
              <a:rPr lang="en-US" kern="0" dirty="0">
                <a:solidFill>
                  <a:schemeClr val="bg1"/>
                </a:solidFill>
              </a:rPr>
              <a:t>Enterprise Data Management</a:t>
            </a:r>
          </a:p>
          <a:p>
            <a:r>
              <a:rPr lang="en-US" kern="0" dirty="0">
                <a:solidFill>
                  <a:schemeClr val="bg1"/>
                </a:solidFill>
              </a:rPr>
              <a:t>Thin Provisioning</a:t>
            </a:r>
          </a:p>
          <a:p>
            <a:r>
              <a:rPr lang="en-US" kern="0" dirty="0">
                <a:solidFill>
                  <a:schemeClr val="bg1"/>
                </a:solidFill>
              </a:rPr>
              <a:t>High-Speed Virtual Data Copies</a:t>
            </a:r>
          </a:p>
          <a:p>
            <a:r>
              <a:rPr lang="en-US" kern="0" dirty="0">
                <a:solidFill>
                  <a:schemeClr val="bg1"/>
                </a:solidFill>
              </a:rPr>
              <a:t>Full-Featured Web-Based Management Console, REST API, SNMP</a:t>
            </a:r>
          </a:p>
          <a:p>
            <a:r>
              <a:rPr lang="en-US" kern="0" dirty="0">
                <a:solidFill>
                  <a:schemeClr val="bg1"/>
                </a:solidFill>
              </a:rPr>
              <a:t>Enterprise Reliability</a:t>
            </a:r>
          </a:p>
          <a:p>
            <a:r>
              <a:rPr lang="en-US" kern="0" dirty="0">
                <a:solidFill>
                  <a:schemeClr val="bg1"/>
                </a:solidFill>
              </a:rPr>
              <a:t>Full HA Capability</a:t>
            </a:r>
          </a:p>
          <a:p>
            <a:r>
              <a:rPr lang="en-US" kern="0" dirty="0">
                <a:solidFill>
                  <a:schemeClr val="bg1"/>
                </a:solidFill>
              </a:rPr>
              <a:t>Hot-Swappable Components</a:t>
            </a:r>
          </a:p>
          <a:p>
            <a:r>
              <a:rPr lang="en-US" kern="0" dirty="0">
                <a:solidFill>
                  <a:schemeClr val="bg1"/>
                </a:solidFill>
              </a:rPr>
              <a:t>Data preservation in the event of power loss and drive failure(s)</a:t>
            </a:r>
          </a:p>
          <a:p>
            <a:r>
              <a:rPr lang="en-US" kern="0" dirty="0">
                <a:solidFill>
                  <a:schemeClr val="bg1"/>
                </a:solidFill>
              </a:rPr>
              <a:t>Pay-As-You-Grow Scalability</a:t>
            </a:r>
          </a:p>
          <a:p>
            <a:r>
              <a:rPr lang="en-US" kern="0" dirty="0">
                <a:solidFill>
                  <a:schemeClr val="bg1"/>
                </a:solidFill>
              </a:rPr>
              <a:t>Add IO Line Cards to Increase Performance, as needed</a:t>
            </a:r>
          </a:p>
          <a:p>
            <a:r>
              <a:rPr lang="en-US" kern="0" dirty="0">
                <a:solidFill>
                  <a:schemeClr val="bg1"/>
                </a:solidFill>
              </a:rPr>
              <a:t>Add </a:t>
            </a:r>
            <a:r>
              <a:rPr lang="en-US" kern="0" dirty="0" err="1">
                <a:solidFill>
                  <a:schemeClr val="bg1"/>
                </a:solidFill>
              </a:rPr>
              <a:t>NVMe</a:t>
            </a:r>
            <a:r>
              <a:rPr lang="en-US" kern="0" dirty="0">
                <a:solidFill>
                  <a:schemeClr val="bg1"/>
                </a:solidFill>
              </a:rPr>
              <a:t> SSD Drive Packs to Increase Capacity, as needed</a:t>
            </a:r>
          </a:p>
          <a:p>
            <a:r>
              <a:rPr lang="en-US" kern="0" dirty="0">
                <a:solidFill>
                  <a:schemeClr val="bg1"/>
                </a:solidFill>
              </a:rPr>
              <a:t>Scale Performance and Capacity independently, within a single chassis</a:t>
            </a:r>
          </a:p>
          <a:p>
            <a:r>
              <a:rPr lang="en-US" kern="0" dirty="0" err="1">
                <a:solidFill>
                  <a:schemeClr val="bg1"/>
                </a:solidFill>
              </a:rPr>
              <a:t>Frictonless</a:t>
            </a:r>
            <a:r>
              <a:rPr lang="en-US" kern="0" dirty="0">
                <a:solidFill>
                  <a:schemeClr val="bg1"/>
                </a:solidFill>
              </a:rPr>
              <a:t> Deployment</a:t>
            </a:r>
          </a:p>
          <a:p>
            <a:r>
              <a:rPr lang="en-US" kern="0" dirty="0">
                <a:solidFill>
                  <a:schemeClr val="bg1"/>
                </a:solidFill>
              </a:rPr>
              <a:t>Plug and Play</a:t>
            </a:r>
          </a:p>
          <a:p>
            <a:r>
              <a:rPr lang="en-US" kern="0" dirty="0">
                <a:solidFill>
                  <a:schemeClr val="bg1"/>
                </a:solidFill>
              </a:rPr>
              <a:t>Standard Ethernet Connectivity</a:t>
            </a:r>
          </a:p>
          <a:p>
            <a:r>
              <a:rPr lang="en-US" kern="0" dirty="0">
                <a:solidFill>
                  <a:schemeClr val="bg1"/>
                </a:solidFill>
              </a:rPr>
              <a:t>No Custom Hardware required on Application Servers/Hosts</a:t>
            </a:r>
          </a:p>
          <a:p>
            <a:r>
              <a:rPr lang="en-US" kern="0" dirty="0">
                <a:solidFill>
                  <a:schemeClr val="bg1"/>
                </a:solidFill>
              </a:rPr>
              <a:t>No Custom Software required on Application Servers/Hosts</a:t>
            </a:r>
          </a:p>
          <a:p>
            <a:r>
              <a:rPr lang="en-US" kern="0" dirty="0">
                <a:solidFill>
                  <a:schemeClr val="bg1"/>
                </a:solidFill>
              </a:rPr>
              <a:t>Leverages Standard in-box </a:t>
            </a:r>
            <a:r>
              <a:rPr lang="en-US" kern="0" dirty="0" err="1">
                <a:solidFill>
                  <a:schemeClr val="bg1"/>
                </a:solidFill>
              </a:rPr>
              <a:t>NVMe</a:t>
            </a:r>
            <a:r>
              <a:rPr lang="en-US" kern="0" dirty="0">
                <a:solidFill>
                  <a:schemeClr val="bg1"/>
                </a:solidFill>
              </a:rPr>
              <a:t>-Over-Fabrics Driver</a:t>
            </a:r>
          </a:p>
          <a:p>
            <a:endParaRPr lang="en-US" kern="0" dirty="0"/>
          </a:p>
        </p:txBody>
      </p:sp>
      <p:sp>
        <p:nvSpPr>
          <p:cNvPr id="6" name="Content Placeholder 2"/>
          <p:cNvSpPr txBox="1">
            <a:spLocks/>
          </p:cNvSpPr>
          <p:nvPr/>
        </p:nvSpPr>
        <p:spPr bwMode="auto">
          <a:xfrm>
            <a:off x="407504" y="2697734"/>
            <a:ext cx="4393096" cy="3640836"/>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rmAutofit/>
          </a:bodyPr>
          <a:lstStyle>
            <a:lvl1pPr marL="233310" indent="-233310" algn="l" rtl="0" eaLnBrk="1" fontAlgn="base" hangingPunct="1">
              <a:lnSpc>
                <a:spcPct val="90000"/>
              </a:lnSpc>
              <a:spcBef>
                <a:spcPct val="0"/>
              </a:spcBef>
              <a:spcAft>
                <a:spcPts val="1200"/>
              </a:spcAft>
              <a:buClrTx/>
              <a:buChar char="•"/>
              <a:defRPr sz="2400">
                <a:solidFill>
                  <a:schemeClr val="tx1"/>
                </a:solidFill>
                <a:latin typeface="+mn-lt"/>
                <a:ea typeface="+mn-ea"/>
                <a:cs typeface="+mn-cs"/>
              </a:defRPr>
            </a:lvl1pPr>
            <a:lvl2pPr marL="517525" indent="-233363" algn="l" rtl="0" eaLnBrk="1" fontAlgn="base" hangingPunct="1">
              <a:lnSpc>
                <a:spcPct val="90000"/>
              </a:lnSpc>
              <a:spcBef>
                <a:spcPct val="0"/>
              </a:spcBef>
              <a:spcAft>
                <a:spcPts val="1000"/>
              </a:spcAft>
              <a:buClrTx/>
              <a:buFont typeface="Arial" charset="0"/>
              <a:buChar char="–"/>
              <a:defRPr sz="2000">
                <a:solidFill>
                  <a:schemeClr val="tx1"/>
                </a:solidFill>
                <a:latin typeface="+mn-lt"/>
              </a:defRPr>
            </a:lvl2pPr>
            <a:lvl3pPr marL="688975" indent="-171450" algn="l" rtl="0" eaLnBrk="1" fontAlgn="base" hangingPunct="1">
              <a:lnSpc>
                <a:spcPct val="90000"/>
              </a:lnSpc>
              <a:spcBef>
                <a:spcPct val="0"/>
              </a:spcBef>
              <a:spcAft>
                <a:spcPts val="800"/>
              </a:spcAft>
              <a:buClrTx/>
              <a:buChar char="•"/>
              <a:tabLst/>
              <a:defRPr sz="1600">
                <a:solidFill>
                  <a:schemeClr val="tx1"/>
                </a:solidFill>
                <a:latin typeface="+mn-lt"/>
              </a:defRPr>
            </a:lvl3pPr>
            <a:lvl4pPr marL="854075" indent="-165100" algn="l" rtl="0" eaLnBrk="1" fontAlgn="base" hangingPunct="1">
              <a:lnSpc>
                <a:spcPct val="90000"/>
              </a:lnSpc>
              <a:spcBef>
                <a:spcPct val="0"/>
              </a:spcBef>
              <a:spcAft>
                <a:spcPts val="600"/>
              </a:spcAft>
              <a:buClrTx/>
              <a:buChar char="–"/>
              <a:defRPr sz="1400">
                <a:solidFill>
                  <a:schemeClr val="tx1"/>
                </a:solidFill>
                <a:latin typeface="+mn-lt"/>
              </a:defRPr>
            </a:lvl4pPr>
            <a:lvl5pPr marL="974725" indent="-120650" algn="l" rtl="0" eaLnBrk="1" fontAlgn="base" hangingPunct="1">
              <a:lnSpc>
                <a:spcPct val="90000"/>
              </a:lnSpc>
              <a:spcBef>
                <a:spcPct val="0"/>
              </a:spcBef>
              <a:spcAft>
                <a:spcPts val="600"/>
              </a:spcAft>
              <a:buClrTx/>
              <a:buFont typeface="Arial" pitchFamily="34" charset="0"/>
              <a:buChar char="•"/>
              <a:defRPr sz="1200">
                <a:solidFill>
                  <a:schemeClr val="tx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r>
              <a:rPr lang="en-US" kern="0" dirty="0">
                <a:solidFill>
                  <a:schemeClr val="bg1"/>
                </a:solidFill>
              </a:rPr>
              <a:t>Enterprise Data Management</a:t>
            </a:r>
          </a:p>
          <a:p>
            <a:pPr lvl="1"/>
            <a:r>
              <a:rPr lang="en-US" kern="0" dirty="0">
                <a:solidFill>
                  <a:schemeClr val="bg1"/>
                </a:solidFill>
              </a:rPr>
              <a:t>Thin Provisioning</a:t>
            </a:r>
          </a:p>
          <a:p>
            <a:pPr lvl="1"/>
            <a:r>
              <a:rPr lang="en-US" kern="0" dirty="0">
                <a:solidFill>
                  <a:schemeClr val="bg1"/>
                </a:solidFill>
              </a:rPr>
              <a:t>High-Speed Virtual Data Copies</a:t>
            </a:r>
          </a:p>
          <a:p>
            <a:pPr lvl="1"/>
            <a:r>
              <a:rPr lang="en-US" kern="0" dirty="0">
                <a:solidFill>
                  <a:schemeClr val="bg1"/>
                </a:solidFill>
              </a:rPr>
              <a:t>Full-Featured Web-Based Management Console, REST API, SNMP</a:t>
            </a:r>
          </a:p>
          <a:p>
            <a:endParaRPr lang="en-US" kern="0" dirty="0"/>
          </a:p>
        </p:txBody>
      </p:sp>
    </p:spTree>
    <p:extLst>
      <p:ext uri="{BB962C8B-B14F-4D97-AF65-F5344CB8AC3E}">
        <p14:creationId xmlns:p14="http://schemas.microsoft.com/office/powerpoint/2010/main" val="23476117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DSSD Buzz feed</a:t>
            </a:r>
            <a:r>
              <a:rPr lang="is-IS" dirty="0"/>
              <a:t>…</a:t>
            </a:r>
            <a:endParaRPr lang="en-US" dirty="0"/>
          </a:p>
        </p:txBody>
      </p:sp>
      <p:sp>
        <p:nvSpPr>
          <p:cNvPr id="3" name="Slide Number Placeholder 2"/>
          <p:cNvSpPr>
            <a:spLocks noGrp="1"/>
          </p:cNvSpPr>
          <p:nvPr>
            <p:ph type="sldNum" sz="quarter" idx="10"/>
          </p:nvPr>
        </p:nvSpPr>
        <p:spPr/>
        <p:txBody>
          <a:bodyPr/>
          <a:lstStyle/>
          <a:p>
            <a:fld id="{BBF6203E-5B3C-B34D-B9DB-08E34710641E}" type="slidenum">
              <a:rPr lang="en-US" smtClean="0"/>
              <a:t>77</a:t>
            </a:fld>
            <a:endParaRPr lang="en-US"/>
          </a:p>
        </p:txBody>
      </p:sp>
      <p:pic>
        <p:nvPicPr>
          <p:cNvPr id="4" name="Picture 3"/>
          <p:cNvPicPr>
            <a:picLocks noChangeAspect="1"/>
          </p:cNvPicPr>
          <p:nvPr/>
        </p:nvPicPr>
        <p:blipFill>
          <a:blip r:embed="rId2"/>
          <a:stretch>
            <a:fillRect/>
          </a:stretch>
        </p:blipFill>
        <p:spPr>
          <a:xfrm rot="21439449">
            <a:off x="607638" y="1006924"/>
            <a:ext cx="7200900" cy="482600"/>
          </a:xfrm>
          <a:prstGeom prst="rect">
            <a:avLst/>
          </a:prstGeom>
        </p:spPr>
      </p:pic>
      <p:pic>
        <p:nvPicPr>
          <p:cNvPr id="5" name="Picture 4"/>
          <p:cNvPicPr>
            <a:picLocks noChangeAspect="1"/>
          </p:cNvPicPr>
          <p:nvPr/>
        </p:nvPicPr>
        <p:blipFill>
          <a:blip r:embed="rId3"/>
          <a:stretch>
            <a:fillRect/>
          </a:stretch>
        </p:blipFill>
        <p:spPr>
          <a:xfrm>
            <a:off x="990600" y="1581150"/>
            <a:ext cx="5603858" cy="1250861"/>
          </a:xfrm>
          <a:prstGeom prst="rect">
            <a:avLst/>
          </a:prstGeom>
        </p:spPr>
      </p:pic>
      <p:pic>
        <p:nvPicPr>
          <p:cNvPr id="6" name="Picture 5"/>
          <p:cNvPicPr>
            <a:picLocks noChangeAspect="1"/>
          </p:cNvPicPr>
          <p:nvPr/>
        </p:nvPicPr>
        <p:blipFill>
          <a:blip r:embed="rId4"/>
          <a:stretch>
            <a:fillRect/>
          </a:stretch>
        </p:blipFill>
        <p:spPr>
          <a:xfrm>
            <a:off x="0" y="3640730"/>
            <a:ext cx="7372881" cy="1047674"/>
          </a:xfrm>
          <a:prstGeom prst="rect">
            <a:avLst/>
          </a:prstGeom>
        </p:spPr>
      </p:pic>
      <p:pic>
        <p:nvPicPr>
          <p:cNvPr id="7" name="Picture 6"/>
          <p:cNvPicPr>
            <a:picLocks noChangeAspect="1"/>
          </p:cNvPicPr>
          <p:nvPr/>
        </p:nvPicPr>
        <p:blipFill>
          <a:blip r:embed="rId5"/>
          <a:stretch>
            <a:fillRect/>
          </a:stretch>
        </p:blipFill>
        <p:spPr>
          <a:xfrm>
            <a:off x="321252" y="2853723"/>
            <a:ext cx="8621790" cy="670600"/>
          </a:xfrm>
          <a:prstGeom prst="rect">
            <a:avLst/>
          </a:prstGeom>
        </p:spPr>
      </p:pic>
      <p:sp>
        <p:nvSpPr>
          <p:cNvPr id="8" name="Rectangle 7"/>
          <p:cNvSpPr/>
          <p:nvPr/>
        </p:nvSpPr>
        <p:spPr>
          <a:xfrm rot="21021991">
            <a:off x="2467945" y="1694587"/>
            <a:ext cx="4208115" cy="1754327"/>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Lists @ 3M$ </a:t>
            </a: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 100TB</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2479" y="1467796"/>
            <a:ext cx="2304409" cy="1123950"/>
          </a:xfrm>
          <a:prstGeom prst="rect">
            <a:avLst/>
          </a:prstGeom>
        </p:spPr>
      </p:pic>
    </p:spTree>
    <p:extLst>
      <p:ext uri="{BB962C8B-B14F-4D97-AF65-F5344CB8AC3E}">
        <p14:creationId xmlns:p14="http://schemas.microsoft.com/office/powerpoint/2010/main" val="28118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Tentative System Configurations and Specifications</a:t>
            </a:r>
          </a:p>
        </p:txBody>
      </p:sp>
      <p:graphicFrame>
        <p:nvGraphicFramePr>
          <p:cNvPr id="5" name="Content Placeholder 4"/>
          <p:cNvGraphicFramePr>
            <a:graphicFrameLocks noGrp="1"/>
          </p:cNvGraphicFramePr>
          <p:nvPr>
            <p:ph idx="1"/>
            <p:extLst/>
          </p:nvPr>
        </p:nvGraphicFramePr>
        <p:xfrm>
          <a:off x="457200" y="878285"/>
          <a:ext cx="8382000" cy="3708400"/>
        </p:xfrm>
        <a:graphic>
          <a:graphicData uri="http://schemas.openxmlformats.org/drawingml/2006/table">
            <a:tbl>
              <a:tblPr firstRow="1" bandRow="1">
                <a:tableStyleId>{72833802-FEF1-4C79-8D5D-14CF1EAF98D9}</a:tableStyleId>
              </a:tblPr>
              <a:tblGrid>
                <a:gridCol w="2286000">
                  <a:extLst>
                    <a:ext uri="{9D8B030D-6E8A-4147-A177-3AD203B41FA5}">
                      <a16:colId xmlns:a16="http://schemas.microsoft.com/office/drawing/2014/main" val="122479919"/>
                    </a:ext>
                  </a:extLst>
                </a:gridCol>
                <a:gridCol w="1905000">
                  <a:extLst>
                    <a:ext uri="{9D8B030D-6E8A-4147-A177-3AD203B41FA5}">
                      <a16:colId xmlns:a16="http://schemas.microsoft.com/office/drawing/2014/main" val="2175353261"/>
                    </a:ext>
                  </a:extLst>
                </a:gridCol>
                <a:gridCol w="2095500">
                  <a:extLst>
                    <a:ext uri="{9D8B030D-6E8A-4147-A177-3AD203B41FA5}">
                      <a16:colId xmlns:a16="http://schemas.microsoft.com/office/drawing/2014/main" val="1163539125"/>
                    </a:ext>
                  </a:extLst>
                </a:gridCol>
                <a:gridCol w="2095500">
                  <a:extLst>
                    <a:ext uri="{9D8B030D-6E8A-4147-A177-3AD203B41FA5}">
                      <a16:colId xmlns:a16="http://schemas.microsoft.com/office/drawing/2014/main" val="820225114"/>
                    </a:ext>
                  </a:extLst>
                </a:gridCol>
              </a:tblGrid>
              <a:tr h="370840">
                <a:tc>
                  <a:txBody>
                    <a:bodyPr/>
                    <a:lstStyle/>
                    <a:p>
                      <a:endParaRPr lang="en-US" sz="1400" dirty="0">
                        <a:solidFill>
                          <a:schemeClr val="bg1"/>
                        </a:solidFill>
                      </a:endParaRPr>
                    </a:p>
                  </a:txBody>
                  <a:tcPr/>
                </a:tc>
                <a:tc>
                  <a:txBody>
                    <a:bodyPr/>
                    <a:lstStyle/>
                    <a:p>
                      <a:pPr algn="ctr"/>
                      <a:r>
                        <a:rPr lang="en-US" sz="1400" dirty="0">
                          <a:solidFill>
                            <a:schemeClr val="bg1"/>
                          </a:solidFill>
                        </a:rPr>
                        <a:t>RF108-18</a:t>
                      </a:r>
                    </a:p>
                  </a:txBody>
                  <a:tcPr/>
                </a:tc>
                <a:tc>
                  <a:txBody>
                    <a:bodyPr/>
                    <a:lstStyle/>
                    <a:p>
                      <a:pPr algn="ctr"/>
                      <a:r>
                        <a:rPr lang="en-US" sz="1400" dirty="0">
                          <a:solidFill>
                            <a:schemeClr val="bg1"/>
                          </a:solidFill>
                        </a:rPr>
                        <a:t>RF108-36</a:t>
                      </a:r>
                    </a:p>
                  </a:txBody>
                  <a:tcPr/>
                </a:tc>
                <a:tc>
                  <a:txBody>
                    <a:bodyPr/>
                    <a:lstStyle/>
                    <a:p>
                      <a:pPr algn="ctr"/>
                      <a:r>
                        <a:rPr lang="en-US" sz="1400" dirty="0">
                          <a:solidFill>
                            <a:schemeClr val="bg1"/>
                          </a:solidFill>
                        </a:rPr>
                        <a:t>RF140-72</a:t>
                      </a:r>
                    </a:p>
                  </a:txBody>
                  <a:tcPr/>
                </a:tc>
                <a:extLst>
                  <a:ext uri="{0D108BD9-81ED-4DB2-BD59-A6C34878D82A}">
                    <a16:rowId xmlns:a16="http://schemas.microsoft.com/office/drawing/2014/main" val="1154794951"/>
                  </a:ext>
                </a:extLst>
              </a:tr>
              <a:tr h="370840">
                <a:tc>
                  <a:txBody>
                    <a:bodyPr/>
                    <a:lstStyle/>
                    <a:p>
                      <a:r>
                        <a:rPr lang="en-US" sz="1400" dirty="0">
                          <a:solidFill>
                            <a:schemeClr val="bg1"/>
                          </a:solidFill>
                        </a:rPr>
                        <a:t>Number of </a:t>
                      </a:r>
                      <a:r>
                        <a:rPr lang="en-US" sz="1400" dirty="0" err="1">
                          <a:solidFill>
                            <a:schemeClr val="bg1"/>
                          </a:solidFill>
                        </a:rPr>
                        <a:t>NVMe</a:t>
                      </a:r>
                      <a:r>
                        <a:rPr lang="en-US" sz="1400" dirty="0">
                          <a:solidFill>
                            <a:schemeClr val="bg1"/>
                          </a:solidFill>
                        </a:rPr>
                        <a:t> Drives</a:t>
                      </a:r>
                    </a:p>
                  </a:txBody>
                  <a:tcPr/>
                </a:tc>
                <a:tc>
                  <a:txBody>
                    <a:bodyPr/>
                    <a:lstStyle/>
                    <a:p>
                      <a:pPr algn="ctr"/>
                      <a:r>
                        <a:rPr lang="en-US" sz="1400" dirty="0">
                          <a:solidFill>
                            <a:schemeClr val="bg1"/>
                          </a:solidFill>
                        </a:rPr>
                        <a:t>18</a:t>
                      </a:r>
                    </a:p>
                  </a:txBody>
                  <a:tcPr/>
                </a:tc>
                <a:tc>
                  <a:txBody>
                    <a:bodyPr/>
                    <a:lstStyle/>
                    <a:p>
                      <a:pPr algn="ctr"/>
                      <a:r>
                        <a:rPr lang="en-US" sz="1400" dirty="0">
                          <a:solidFill>
                            <a:schemeClr val="bg1"/>
                          </a:solidFill>
                        </a:rPr>
                        <a:t>36</a:t>
                      </a:r>
                    </a:p>
                  </a:txBody>
                  <a:tcPr/>
                </a:tc>
                <a:tc>
                  <a:txBody>
                    <a:bodyPr/>
                    <a:lstStyle/>
                    <a:p>
                      <a:pPr algn="ctr"/>
                      <a:r>
                        <a:rPr lang="en-US" sz="1400" dirty="0">
                          <a:solidFill>
                            <a:schemeClr val="bg1"/>
                          </a:solidFill>
                        </a:rPr>
                        <a:t>72</a:t>
                      </a:r>
                    </a:p>
                  </a:txBody>
                  <a:tcPr/>
                </a:tc>
                <a:extLst>
                  <a:ext uri="{0D108BD9-81ED-4DB2-BD59-A6C34878D82A}">
                    <a16:rowId xmlns:a16="http://schemas.microsoft.com/office/drawing/2014/main" val="1741039932"/>
                  </a:ext>
                </a:extLst>
              </a:tr>
              <a:tr h="370840">
                <a:tc>
                  <a:txBody>
                    <a:bodyPr/>
                    <a:lstStyle/>
                    <a:p>
                      <a:r>
                        <a:rPr lang="en-US" sz="1400" dirty="0">
                          <a:solidFill>
                            <a:schemeClr val="bg1"/>
                          </a:solidFill>
                        </a:rPr>
                        <a:t>Raw Capacity (TB)</a:t>
                      </a:r>
                    </a:p>
                  </a:txBody>
                  <a:tcPr/>
                </a:tc>
                <a:tc>
                  <a:txBody>
                    <a:bodyPr/>
                    <a:lstStyle/>
                    <a:p>
                      <a:pPr algn="ctr"/>
                      <a:r>
                        <a:rPr lang="en-US" sz="1400" dirty="0">
                          <a:solidFill>
                            <a:schemeClr val="bg1"/>
                          </a:solidFill>
                        </a:rPr>
                        <a:t>28 / 57</a:t>
                      </a:r>
                    </a:p>
                  </a:txBody>
                  <a:tcPr/>
                </a:tc>
                <a:tc>
                  <a:txBody>
                    <a:bodyPr/>
                    <a:lstStyle/>
                    <a:p>
                      <a:pPr algn="ctr"/>
                      <a:r>
                        <a:rPr lang="en-US" sz="1400" dirty="0">
                          <a:solidFill>
                            <a:schemeClr val="bg1"/>
                          </a:solidFill>
                        </a:rPr>
                        <a:t>57 / 115</a:t>
                      </a:r>
                    </a:p>
                  </a:txBody>
                  <a:tcPr/>
                </a:tc>
                <a:tc>
                  <a:txBody>
                    <a:bodyPr/>
                    <a:lstStyle/>
                    <a:p>
                      <a:pPr algn="ctr"/>
                      <a:r>
                        <a:rPr lang="en-US" sz="1400" dirty="0">
                          <a:solidFill>
                            <a:schemeClr val="bg1"/>
                          </a:solidFill>
                        </a:rPr>
                        <a:t>115 / 230</a:t>
                      </a:r>
                      <a:r>
                        <a:rPr lang="en-US" sz="1400" baseline="0" dirty="0">
                          <a:solidFill>
                            <a:schemeClr val="bg1"/>
                          </a:solidFill>
                        </a:rPr>
                        <a:t> / 460</a:t>
                      </a:r>
                      <a:endParaRPr lang="en-US" sz="1400" dirty="0">
                        <a:solidFill>
                          <a:schemeClr val="bg1"/>
                        </a:solidFill>
                      </a:endParaRPr>
                    </a:p>
                  </a:txBody>
                  <a:tcPr/>
                </a:tc>
                <a:extLst>
                  <a:ext uri="{0D108BD9-81ED-4DB2-BD59-A6C34878D82A}">
                    <a16:rowId xmlns:a16="http://schemas.microsoft.com/office/drawing/2014/main" val="1291663517"/>
                  </a:ext>
                </a:extLst>
              </a:tr>
              <a:tr h="370840">
                <a:tc>
                  <a:txBody>
                    <a:bodyPr/>
                    <a:lstStyle/>
                    <a:p>
                      <a:r>
                        <a:rPr lang="en-US" sz="1400" dirty="0">
                          <a:solidFill>
                            <a:schemeClr val="bg1"/>
                          </a:solidFill>
                        </a:rPr>
                        <a:t>IO Line Cards</a:t>
                      </a:r>
                    </a:p>
                  </a:txBody>
                  <a:tcPr/>
                </a:tc>
                <a:tc>
                  <a:txBody>
                    <a:bodyPr/>
                    <a:lstStyle/>
                    <a:p>
                      <a:pPr algn="ctr"/>
                      <a:r>
                        <a:rPr lang="en-US" sz="1400" dirty="0">
                          <a:solidFill>
                            <a:schemeClr val="bg1"/>
                          </a:solidFill>
                        </a:rPr>
                        <a:t>4</a:t>
                      </a:r>
                    </a:p>
                  </a:txBody>
                  <a:tcPr/>
                </a:tc>
                <a:tc>
                  <a:txBody>
                    <a:bodyPr/>
                    <a:lstStyle/>
                    <a:p>
                      <a:pPr algn="ctr"/>
                      <a:r>
                        <a:rPr lang="en-US" sz="1400" dirty="0">
                          <a:solidFill>
                            <a:schemeClr val="bg1"/>
                          </a:solidFill>
                        </a:rPr>
                        <a:t>4</a:t>
                      </a:r>
                    </a:p>
                  </a:txBody>
                  <a:tcPr/>
                </a:tc>
                <a:tc>
                  <a:txBody>
                    <a:bodyPr/>
                    <a:lstStyle/>
                    <a:p>
                      <a:pPr algn="ctr"/>
                      <a:r>
                        <a:rPr lang="en-US" sz="1400" dirty="0">
                          <a:solidFill>
                            <a:schemeClr val="bg1"/>
                          </a:solidFill>
                        </a:rPr>
                        <a:t>10</a:t>
                      </a:r>
                    </a:p>
                  </a:txBody>
                  <a:tcPr/>
                </a:tc>
                <a:extLst>
                  <a:ext uri="{0D108BD9-81ED-4DB2-BD59-A6C34878D82A}">
                    <a16:rowId xmlns:a16="http://schemas.microsoft.com/office/drawing/2014/main" val="921438669"/>
                  </a:ext>
                </a:extLst>
              </a:tr>
              <a:tr h="370840">
                <a:tc>
                  <a:txBody>
                    <a:bodyPr/>
                    <a:lstStyle/>
                    <a:p>
                      <a:r>
                        <a:rPr lang="en-US" sz="1400" dirty="0">
                          <a:solidFill>
                            <a:schemeClr val="bg1"/>
                          </a:solidFill>
                        </a:rPr>
                        <a:t>Storage</a:t>
                      </a:r>
                      <a:r>
                        <a:rPr lang="en-US" sz="1400" baseline="0" dirty="0">
                          <a:solidFill>
                            <a:schemeClr val="bg1"/>
                          </a:solidFill>
                        </a:rPr>
                        <a:t> Controllers</a:t>
                      </a:r>
                      <a:endParaRPr lang="en-US" sz="1400" dirty="0">
                        <a:solidFill>
                          <a:schemeClr val="bg1"/>
                        </a:solidFill>
                      </a:endParaRPr>
                    </a:p>
                  </a:txBody>
                  <a:tcPr/>
                </a:tc>
                <a:tc>
                  <a:txBody>
                    <a:bodyPr/>
                    <a:lstStyle/>
                    <a:p>
                      <a:pPr algn="ctr"/>
                      <a:r>
                        <a:rPr lang="en-US" sz="1400" dirty="0">
                          <a:solidFill>
                            <a:schemeClr val="bg1"/>
                          </a:solidFill>
                        </a:rPr>
                        <a:t>8</a:t>
                      </a:r>
                    </a:p>
                  </a:txBody>
                  <a:tcPr/>
                </a:tc>
                <a:tc>
                  <a:txBody>
                    <a:bodyPr/>
                    <a:lstStyle/>
                    <a:p>
                      <a:pPr algn="ctr"/>
                      <a:r>
                        <a:rPr lang="en-US" sz="1400" dirty="0">
                          <a:solidFill>
                            <a:schemeClr val="bg1"/>
                          </a:solidFill>
                        </a:rPr>
                        <a:t>8</a:t>
                      </a:r>
                    </a:p>
                  </a:txBody>
                  <a:tcPr/>
                </a:tc>
                <a:tc>
                  <a:txBody>
                    <a:bodyPr/>
                    <a:lstStyle/>
                    <a:p>
                      <a:pPr algn="ctr"/>
                      <a:r>
                        <a:rPr lang="en-US" sz="1400" dirty="0">
                          <a:solidFill>
                            <a:schemeClr val="bg1"/>
                          </a:solidFill>
                        </a:rPr>
                        <a:t>20</a:t>
                      </a:r>
                    </a:p>
                  </a:txBody>
                  <a:tcPr/>
                </a:tc>
                <a:extLst>
                  <a:ext uri="{0D108BD9-81ED-4DB2-BD59-A6C34878D82A}">
                    <a16:rowId xmlns:a16="http://schemas.microsoft.com/office/drawing/2014/main" val="3975119963"/>
                  </a:ext>
                </a:extLst>
              </a:tr>
              <a:tr h="370840">
                <a:tc>
                  <a:txBody>
                    <a:bodyPr/>
                    <a:lstStyle/>
                    <a:p>
                      <a:r>
                        <a:rPr lang="en-US" sz="1400" dirty="0">
                          <a:solidFill>
                            <a:schemeClr val="bg1"/>
                          </a:solidFill>
                        </a:rPr>
                        <a:t>40</a:t>
                      </a:r>
                      <a:r>
                        <a:rPr lang="en-US" sz="1400" baseline="0" dirty="0">
                          <a:solidFill>
                            <a:schemeClr val="bg1"/>
                          </a:solidFill>
                        </a:rPr>
                        <a:t> Gbe Network Ports</a:t>
                      </a:r>
                      <a:endParaRPr lang="en-US" sz="1400" dirty="0">
                        <a:solidFill>
                          <a:schemeClr val="bg1"/>
                        </a:solidFill>
                      </a:endParaRPr>
                    </a:p>
                  </a:txBody>
                  <a:tcPr/>
                </a:tc>
                <a:tc>
                  <a:txBody>
                    <a:bodyPr/>
                    <a:lstStyle/>
                    <a:p>
                      <a:pPr algn="ctr"/>
                      <a:r>
                        <a:rPr lang="en-US" sz="1400" dirty="0">
                          <a:solidFill>
                            <a:schemeClr val="bg1"/>
                          </a:solidFill>
                        </a:rPr>
                        <a:t>16</a:t>
                      </a:r>
                    </a:p>
                  </a:txBody>
                  <a:tcPr/>
                </a:tc>
                <a:tc>
                  <a:txBody>
                    <a:bodyPr/>
                    <a:lstStyle/>
                    <a:p>
                      <a:pPr algn="ctr"/>
                      <a:r>
                        <a:rPr lang="en-US" sz="1400" dirty="0">
                          <a:solidFill>
                            <a:schemeClr val="bg1"/>
                          </a:solidFill>
                        </a:rPr>
                        <a:t>16</a:t>
                      </a:r>
                    </a:p>
                  </a:txBody>
                  <a:tcPr/>
                </a:tc>
                <a:tc>
                  <a:txBody>
                    <a:bodyPr/>
                    <a:lstStyle/>
                    <a:p>
                      <a:pPr algn="ctr"/>
                      <a:r>
                        <a:rPr lang="en-US" sz="1400" dirty="0">
                          <a:solidFill>
                            <a:schemeClr val="bg1"/>
                          </a:solidFill>
                        </a:rPr>
                        <a:t>40</a:t>
                      </a:r>
                    </a:p>
                  </a:txBody>
                  <a:tcPr/>
                </a:tc>
                <a:extLst>
                  <a:ext uri="{0D108BD9-81ED-4DB2-BD59-A6C34878D82A}">
                    <a16:rowId xmlns:a16="http://schemas.microsoft.com/office/drawing/2014/main" val="2415216766"/>
                  </a:ext>
                </a:extLst>
              </a:tr>
              <a:tr h="370840">
                <a:tc>
                  <a:txBody>
                    <a:bodyPr/>
                    <a:lstStyle/>
                    <a:p>
                      <a:r>
                        <a:rPr lang="en-US" sz="1400" dirty="0">
                          <a:solidFill>
                            <a:schemeClr val="bg1"/>
                          </a:solidFill>
                        </a:rPr>
                        <a:t>System Bandwidth (GB/s)</a:t>
                      </a:r>
                    </a:p>
                  </a:txBody>
                  <a:tcPr/>
                </a:tc>
                <a:tc>
                  <a:txBody>
                    <a:bodyPr/>
                    <a:lstStyle/>
                    <a:p>
                      <a:pPr algn="ctr"/>
                      <a:r>
                        <a:rPr lang="en-US" sz="1400" dirty="0">
                          <a:solidFill>
                            <a:schemeClr val="bg1"/>
                          </a:solidFill>
                        </a:rPr>
                        <a:t>30</a:t>
                      </a:r>
                    </a:p>
                  </a:txBody>
                  <a:tcPr/>
                </a:tc>
                <a:tc>
                  <a:txBody>
                    <a:bodyPr/>
                    <a:lstStyle/>
                    <a:p>
                      <a:pPr algn="ctr"/>
                      <a:r>
                        <a:rPr lang="en-US" sz="1400" dirty="0">
                          <a:solidFill>
                            <a:schemeClr val="bg1"/>
                          </a:solidFill>
                        </a:rPr>
                        <a:t>50</a:t>
                      </a:r>
                    </a:p>
                  </a:txBody>
                  <a:tcPr/>
                </a:tc>
                <a:tc>
                  <a:txBody>
                    <a:bodyPr/>
                    <a:lstStyle/>
                    <a:p>
                      <a:pPr algn="ctr"/>
                      <a:r>
                        <a:rPr lang="en-US" sz="1400" dirty="0">
                          <a:solidFill>
                            <a:schemeClr val="bg1"/>
                          </a:solidFill>
                        </a:rPr>
                        <a:t>120</a:t>
                      </a:r>
                    </a:p>
                  </a:txBody>
                  <a:tcPr/>
                </a:tc>
                <a:extLst>
                  <a:ext uri="{0D108BD9-81ED-4DB2-BD59-A6C34878D82A}">
                    <a16:rowId xmlns:a16="http://schemas.microsoft.com/office/drawing/2014/main" val="1608139482"/>
                  </a:ext>
                </a:extLst>
              </a:tr>
              <a:tr h="370840">
                <a:tc>
                  <a:txBody>
                    <a:bodyPr/>
                    <a:lstStyle/>
                    <a:p>
                      <a:r>
                        <a:rPr lang="en-US" sz="1400" dirty="0">
                          <a:solidFill>
                            <a:schemeClr val="bg1"/>
                          </a:solidFill>
                        </a:rPr>
                        <a:t>Mixed 4K IOPS</a:t>
                      </a:r>
                      <a:r>
                        <a:rPr lang="en-US" sz="1400" baseline="0" dirty="0">
                          <a:solidFill>
                            <a:schemeClr val="bg1"/>
                          </a:solidFill>
                        </a:rPr>
                        <a:t> (70:30)</a:t>
                      </a:r>
                      <a:endParaRPr lang="en-US" sz="1400" dirty="0">
                        <a:solidFill>
                          <a:schemeClr val="bg1"/>
                        </a:solidFill>
                      </a:endParaRPr>
                    </a:p>
                  </a:txBody>
                  <a:tcPr/>
                </a:tc>
                <a:tc>
                  <a:txBody>
                    <a:bodyPr/>
                    <a:lstStyle/>
                    <a:p>
                      <a:pPr algn="ctr"/>
                      <a:r>
                        <a:rPr lang="en-US" sz="1400" dirty="0">
                          <a:solidFill>
                            <a:schemeClr val="bg1"/>
                          </a:solidFill>
                        </a:rPr>
                        <a:t>6M</a:t>
                      </a:r>
                    </a:p>
                  </a:txBody>
                  <a:tcPr/>
                </a:tc>
                <a:tc>
                  <a:txBody>
                    <a:bodyPr/>
                    <a:lstStyle/>
                    <a:p>
                      <a:pPr algn="ctr"/>
                      <a:r>
                        <a:rPr lang="en-US" sz="1400" dirty="0">
                          <a:solidFill>
                            <a:schemeClr val="bg1"/>
                          </a:solidFill>
                        </a:rPr>
                        <a:t>6M</a:t>
                      </a:r>
                    </a:p>
                  </a:txBody>
                  <a:tcPr/>
                </a:tc>
                <a:tc>
                  <a:txBody>
                    <a:bodyPr/>
                    <a:lstStyle/>
                    <a:p>
                      <a:pPr algn="ctr"/>
                      <a:r>
                        <a:rPr lang="en-US" sz="1400" dirty="0">
                          <a:solidFill>
                            <a:schemeClr val="bg1"/>
                          </a:solidFill>
                        </a:rPr>
                        <a:t>17M</a:t>
                      </a:r>
                    </a:p>
                  </a:txBody>
                  <a:tcPr/>
                </a:tc>
                <a:extLst>
                  <a:ext uri="{0D108BD9-81ED-4DB2-BD59-A6C34878D82A}">
                    <a16:rowId xmlns:a16="http://schemas.microsoft.com/office/drawing/2014/main" val="4293162559"/>
                  </a:ext>
                </a:extLst>
              </a:tr>
              <a:tr h="370840">
                <a:tc>
                  <a:txBody>
                    <a:bodyPr/>
                    <a:lstStyle/>
                    <a:p>
                      <a:r>
                        <a:rPr lang="en-US" sz="1400" dirty="0">
                          <a:solidFill>
                            <a:schemeClr val="bg1"/>
                          </a:solidFill>
                        </a:rPr>
                        <a:t>System Height (Rack Units)</a:t>
                      </a:r>
                    </a:p>
                  </a:txBody>
                  <a:tcPr/>
                </a:tc>
                <a:tc>
                  <a:txBody>
                    <a:bodyPr/>
                    <a:lstStyle/>
                    <a:p>
                      <a:pPr algn="ctr"/>
                      <a:r>
                        <a:rPr lang="en-US" sz="1400" dirty="0">
                          <a:solidFill>
                            <a:schemeClr val="bg1"/>
                          </a:solidFill>
                        </a:rPr>
                        <a:t> </a:t>
                      </a:r>
                    </a:p>
                  </a:txBody>
                  <a:tcPr/>
                </a:tc>
                <a:tc>
                  <a:txBody>
                    <a:bodyPr/>
                    <a:lstStyle/>
                    <a:p>
                      <a:pPr algn="ctr"/>
                      <a:r>
                        <a:rPr lang="en-US" sz="1400" dirty="0">
                          <a:solidFill>
                            <a:schemeClr val="bg1"/>
                          </a:solidFill>
                        </a:rPr>
                        <a:t>4</a:t>
                      </a:r>
                    </a:p>
                  </a:txBody>
                  <a:tcPr/>
                </a:tc>
                <a:tc>
                  <a:txBody>
                    <a:bodyPr/>
                    <a:lstStyle/>
                    <a:p>
                      <a:pPr algn="ctr"/>
                      <a:endParaRPr lang="en-US" sz="1400" dirty="0">
                        <a:solidFill>
                          <a:schemeClr val="bg1"/>
                        </a:solidFill>
                      </a:endParaRPr>
                    </a:p>
                  </a:txBody>
                  <a:tcPr/>
                </a:tc>
                <a:extLst>
                  <a:ext uri="{0D108BD9-81ED-4DB2-BD59-A6C34878D82A}">
                    <a16:rowId xmlns:a16="http://schemas.microsoft.com/office/drawing/2014/main" val="341029148"/>
                  </a:ext>
                </a:extLst>
              </a:tr>
              <a:tr h="370840">
                <a:tc>
                  <a:txBody>
                    <a:bodyPr/>
                    <a:lstStyle/>
                    <a:p>
                      <a:r>
                        <a:rPr lang="en-US" sz="1400" dirty="0">
                          <a:solidFill>
                            <a:schemeClr val="bg1"/>
                          </a:solidFill>
                        </a:rPr>
                        <a:t>Expansion Options</a:t>
                      </a:r>
                    </a:p>
                  </a:txBody>
                  <a:tcPr/>
                </a:tc>
                <a:tc gridSpan="3">
                  <a:txBody>
                    <a:bodyPr/>
                    <a:lstStyle/>
                    <a:p>
                      <a:pPr algn="ctr"/>
                      <a:r>
                        <a:rPr lang="en-US" sz="1400" dirty="0">
                          <a:solidFill>
                            <a:schemeClr val="bg1"/>
                          </a:solidFill>
                        </a:rPr>
                        <a:t>IO Line Cards/Controllers,</a:t>
                      </a:r>
                      <a:r>
                        <a:rPr lang="en-US" sz="1400" baseline="0" dirty="0">
                          <a:solidFill>
                            <a:schemeClr val="bg1"/>
                          </a:solidFill>
                        </a:rPr>
                        <a:t> 6-Drive Capacity Packs</a:t>
                      </a:r>
                      <a:endParaRPr lang="en-US" sz="1400" dirty="0">
                        <a:solidFill>
                          <a:schemeClr val="bg1"/>
                        </a:solidFill>
                      </a:endParaRPr>
                    </a:p>
                  </a:txBody>
                  <a:tcPr/>
                </a:tc>
                <a:tc hMerge="1">
                  <a:txBody>
                    <a:bodyPr/>
                    <a:lstStyle/>
                    <a:p>
                      <a:endParaRPr lang="en-US" sz="1400" dirty="0">
                        <a:solidFill>
                          <a:schemeClr val="bg1"/>
                        </a:solidFill>
                      </a:endParaRPr>
                    </a:p>
                  </a:txBody>
                  <a:tcPr/>
                </a:tc>
                <a:tc hMerge="1">
                  <a:txBody>
                    <a:bodyPr/>
                    <a:lstStyle/>
                    <a:p>
                      <a:endParaRPr lang="en-US" sz="1400" dirty="0">
                        <a:solidFill>
                          <a:schemeClr val="bg1"/>
                        </a:solidFill>
                      </a:endParaRPr>
                    </a:p>
                  </a:txBody>
                  <a:tcPr/>
                </a:tc>
                <a:extLst>
                  <a:ext uri="{0D108BD9-81ED-4DB2-BD59-A6C34878D82A}">
                    <a16:rowId xmlns:a16="http://schemas.microsoft.com/office/drawing/2014/main" val="2831013155"/>
                  </a:ext>
                </a:extLst>
              </a:tr>
            </a:tbl>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78</a:t>
            </a:fld>
            <a:endParaRPr lang="en-US" dirty="0"/>
          </a:p>
        </p:txBody>
      </p:sp>
    </p:spTree>
    <p:extLst>
      <p:ext uri="{BB962C8B-B14F-4D97-AF65-F5344CB8AC3E}">
        <p14:creationId xmlns:p14="http://schemas.microsoft.com/office/powerpoint/2010/main" val="9378877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9" name="Group 148"/>
          <p:cNvGrpSpPr/>
          <p:nvPr/>
        </p:nvGrpSpPr>
        <p:grpSpPr>
          <a:xfrm>
            <a:off x="3195371" y="1528670"/>
            <a:ext cx="1016391" cy="3021964"/>
            <a:chOff x="3779078" y="2191573"/>
            <a:chExt cx="916488" cy="2470413"/>
          </a:xfrm>
        </p:grpSpPr>
        <p:pic>
          <p:nvPicPr>
            <p:cNvPr id="189" name="Picture 188"/>
            <p:cNvPicPr>
              <a:picLocks noChangeAspect="1"/>
            </p:cNvPicPr>
            <p:nvPr/>
          </p:nvPicPr>
          <p:blipFill>
            <a:blip r:embed="rId3"/>
            <a:stretch>
              <a:fillRect/>
            </a:stretch>
          </p:blipFill>
          <p:spPr>
            <a:xfrm flipV="1">
              <a:off x="3780283" y="2313602"/>
              <a:ext cx="914400" cy="122852"/>
            </a:xfrm>
            <a:prstGeom prst="rect">
              <a:avLst/>
            </a:prstGeom>
          </p:spPr>
        </p:pic>
        <p:pic>
          <p:nvPicPr>
            <p:cNvPr id="210" name="Picture 209"/>
            <p:cNvPicPr>
              <a:picLocks noChangeAspect="1"/>
            </p:cNvPicPr>
            <p:nvPr/>
          </p:nvPicPr>
          <p:blipFill>
            <a:blip r:embed="rId3"/>
            <a:stretch>
              <a:fillRect/>
            </a:stretch>
          </p:blipFill>
          <p:spPr>
            <a:xfrm flipV="1">
              <a:off x="3780283" y="2436454"/>
              <a:ext cx="914400" cy="122852"/>
            </a:xfrm>
            <a:prstGeom prst="rect">
              <a:avLst/>
            </a:prstGeom>
          </p:spPr>
        </p:pic>
        <p:pic>
          <p:nvPicPr>
            <p:cNvPr id="211" name="Picture 210"/>
            <p:cNvPicPr>
              <a:picLocks noChangeAspect="1"/>
            </p:cNvPicPr>
            <p:nvPr/>
          </p:nvPicPr>
          <p:blipFill>
            <a:blip r:embed="rId3"/>
            <a:stretch>
              <a:fillRect/>
            </a:stretch>
          </p:blipFill>
          <p:spPr>
            <a:xfrm flipV="1">
              <a:off x="3780283" y="2559306"/>
              <a:ext cx="914400" cy="122852"/>
            </a:xfrm>
            <a:prstGeom prst="rect">
              <a:avLst/>
            </a:prstGeom>
          </p:spPr>
        </p:pic>
        <p:pic>
          <p:nvPicPr>
            <p:cNvPr id="212" name="Picture 211"/>
            <p:cNvPicPr>
              <a:picLocks noChangeAspect="1"/>
            </p:cNvPicPr>
            <p:nvPr/>
          </p:nvPicPr>
          <p:blipFill>
            <a:blip r:embed="rId3"/>
            <a:stretch>
              <a:fillRect/>
            </a:stretch>
          </p:blipFill>
          <p:spPr>
            <a:xfrm flipV="1">
              <a:off x="3780283" y="2682158"/>
              <a:ext cx="914400" cy="122852"/>
            </a:xfrm>
            <a:prstGeom prst="rect">
              <a:avLst/>
            </a:prstGeom>
          </p:spPr>
        </p:pic>
        <p:pic>
          <p:nvPicPr>
            <p:cNvPr id="213" name="Picture 212"/>
            <p:cNvPicPr>
              <a:picLocks noChangeAspect="1"/>
            </p:cNvPicPr>
            <p:nvPr/>
          </p:nvPicPr>
          <p:blipFill>
            <a:blip r:embed="rId3"/>
            <a:stretch>
              <a:fillRect/>
            </a:stretch>
          </p:blipFill>
          <p:spPr>
            <a:xfrm flipV="1">
              <a:off x="3780283" y="2805010"/>
              <a:ext cx="914400" cy="122852"/>
            </a:xfrm>
            <a:prstGeom prst="rect">
              <a:avLst/>
            </a:prstGeom>
          </p:spPr>
        </p:pic>
        <p:pic>
          <p:nvPicPr>
            <p:cNvPr id="214" name="Picture 213"/>
            <p:cNvPicPr>
              <a:picLocks noChangeAspect="1"/>
            </p:cNvPicPr>
            <p:nvPr/>
          </p:nvPicPr>
          <p:blipFill>
            <a:blip r:embed="rId3"/>
            <a:stretch>
              <a:fillRect/>
            </a:stretch>
          </p:blipFill>
          <p:spPr>
            <a:xfrm flipV="1">
              <a:off x="3780283" y="2927862"/>
              <a:ext cx="914400" cy="122852"/>
            </a:xfrm>
            <a:prstGeom prst="rect">
              <a:avLst/>
            </a:prstGeom>
          </p:spPr>
        </p:pic>
        <p:pic>
          <p:nvPicPr>
            <p:cNvPr id="215" name="Picture 214"/>
            <p:cNvPicPr>
              <a:picLocks noChangeAspect="1"/>
            </p:cNvPicPr>
            <p:nvPr/>
          </p:nvPicPr>
          <p:blipFill>
            <a:blip r:embed="rId3"/>
            <a:stretch>
              <a:fillRect/>
            </a:stretch>
          </p:blipFill>
          <p:spPr>
            <a:xfrm flipV="1">
              <a:off x="3780283" y="3050714"/>
              <a:ext cx="914400" cy="122852"/>
            </a:xfrm>
            <a:prstGeom prst="rect">
              <a:avLst/>
            </a:prstGeom>
          </p:spPr>
        </p:pic>
        <p:pic>
          <p:nvPicPr>
            <p:cNvPr id="216" name="Picture 215"/>
            <p:cNvPicPr>
              <a:picLocks noChangeAspect="1"/>
            </p:cNvPicPr>
            <p:nvPr/>
          </p:nvPicPr>
          <p:blipFill>
            <a:blip r:embed="rId3"/>
            <a:stretch>
              <a:fillRect/>
            </a:stretch>
          </p:blipFill>
          <p:spPr>
            <a:xfrm flipV="1">
              <a:off x="3780283" y="3173566"/>
              <a:ext cx="914400" cy="122852"/>
            </a:xfrm>
            <a:prstGeom prst="rect">
              <a:avLst/>
            </a:prstGeom>
          </p:spPr>
        </p:pic>
        <p:pic>
          <p:nvPicPr>
            <p:cNvPr id="217" name="Picture 216"/>
            <p:cNvPicPr>
              <a:picLocks noChangeAspect="1"/>
            </p:cNvPicPr>
            <p:nvPr/>
          </p:nvPicPr>
          <p:blipFill>
            <a:blip r:embed="rId3"/>
            <a:stretch>
              <a:fillRect/>
            </a:stretch>
          </p:blipFill>
          <p:spPr>
            <a:xfrm flipV="1">
              <a:off x="3780283" y="3296418"/>
              <a:ext cx="914400" cy="122852"/>
            </a:xfrm>
            <a:prstGeom prst="rect">
              <a:avLst/>
            </a:prstGeom>
          </p:spPr>
        </p:pic>
        <p:pic>
          <p:nvPicPr>
            <p:cNvPr id="218" name="Picture 217"/>
            <p:cNvPicPr>
              <a:picLocks noChangeAspect="1"/>
            </p:cNvPicPr>
            <p:nvPr/>
          </p:nvPicPr>
          <p:blipFill>
            <a:blip r:embed="rId3"/>
            <a:stretch>
              <a:fillRect/>
            </a:stretch>
          </p:blipFill>
          <p:spPr>
            <a:xfrm flipV="1">
              <a:off x="3781166" y="3433466"/>
              <a:ext cx="914400" cy="122852"/>
            </a:xfrm>
            <a:prstGeom prst="rect">
              <a:avLst/>
            </a:prstGeom>
          </p:spPr>
        </p:pic>
        <p:pic>
          <p:nvPicPr>
            <p:cNvPr id="219" name="Picture 218"/>
            <p:cNvPicPr>
              <a:picLocks noChangeAspect="1"/>
            </p:cNvPicPr>
            <p:nvPr/>
          </p:nvPicPr>
          <p:blipFill>
            <a:blip r:embed="rId3"/>
            <a:stretch>
              <a:fillRect/>
            </a:stretch>
          </p:blipFill>
          <p:spPr>
            <a:xfrm flipV="1">
              <a:off x="3781166" y="3556318"/>
              <a:ext cx="914400" cy="122852"/>
            </a:xfrm>
            <a:prstGeom prst="rect">
              <a:avLst/>
            </a:prstGeom>
          </p:spPr>
        </p:pic>
        <p:pic>
          <p:nvPicPr>
            <p:cNvPr id="220" name="Picture 219"/>
            <p:cNvPicPr>
              <a:picLocks noChangeAspect="1"/>
            </p:cNvPicPr>
            <p:nvPr/>
          </p:nvPicPr>
          <p:blipFill>
            <a:blip r:embed="rId3"/>
            <a:stretch>
              <a:fillRect/>
            </a:stretch>
          </p:blipFill>
          <p:spPr>
            <a:xfrm flipV="1">
              <a:off x="3781166" y="3679170"/>
              <a:ext cx="914400" cy="122852"/>
            </a:xfrm>
            <a:prstGeom prst="rect">
              <a:avLst/>
            </a:prstGeom>
          </p:spPr>
        </p:pic>
        <p:pic>
          <p:nvPicPr>
            <p:cNvPr id="221" name="Picture 220"/>
            <p:cNvPicPr>
              <a:picLocks noChangeAspect="1"/>
            </p:cNvPicPr>
            <p:nvPr/>
          </p:nvPicPr>
          <p:blipFill>
            <a:blip r:embed="rId3"/>
            <a:stretch>
              <a:fillRect/>
            </a:stretch>
          </p:blipFill>
          <p:spPr>
            <a:xfrm flipV="1">
              <a:off x="3781166" y="3802022"/>
              <a:ext cx="914400" cy="122852"/>
            </a:xfrm>
            <a:prstGeom prst="rect">
              <a:avLst/>
            </a:prstGeom>
          </p:spPr>
        </p:pic>
        <p:pic>
          <p:nvPicPr>
            <p:cNvPr id="222" name="Picture 221"/>
            <p:cNvPicPr>
              <a:picLocks noChangeAspect="1"/>
            </p:cNvPicPr>
            <p:nvPr/>
          </p:nvPicPr>
          <p:blipFill>
            <a:blip r:embed="rId3"/>
            <a:stretch>
              <a:fillRect/>
            </a:stretch>
          </p:blipFill>
          <p:spPr>
            <a:xfrm flipV="1">
              <a:off x="3781166" y="3924874"/>
              <a:ext cx="914400" cy="122852"/>
            </a:xfrm>
            <a:prstGeom prst="rect">
              <a:avLst/>
            </a:prstGeom>
          </p:spPr>
        </p:pic>
        <p:pic>
          <p:nvPicPr>
            <p:cNvPr id="223" name="Picture 222"/>
            <p:cNvPicPr>
              <a:picLocks noChangeAspect="1"/>
            </p:cNvPicPr>
            <p:nvPr/>
          </p:nvPicPr>
          <p:blipFill>
            <a:blip r:embed="rId3"/>
            <a:stretch>
              <a:fillRect/>
            </a:stretch>
          </p:blipFill>
          <p:spPr>
            <a:xfrm flipV="1">
              <a:off x="3781166" y="4047726"/>
              <a:ext cx="914400" cy="122852"/>
            </a:xfrm>
            <a:prstGeom prst="rect">
              <a:avLst/>
            </a:prstGeom>
          </p:spPr>
        </p:pic>
        <p:pic>
          <p:nvPicPr>
            <p:cNvPr id="224" name="Picture 223"/>
            <p:cNvPicPr>
              <a:picLocks noChangeAspect="1"/>
            </p:cNvPicPr>
            <p:nvPr/>
          </p:nvPicPr>
          <p:blipFill>
            <a:blip r:embed="rId3"/>
            <a:stretch>
              <a:fillRect/>
            </a:stretch>
          </p:blipFill>
          <p:spPr>
            <a:xfrm flipV="1">
              <a:off x="3781166" y="4170578"/>
              <a:ext cx="914400" cy="122852"/>
            </a:xfrm>
            <a:prstGeom prst="rect">
              <a:avLst/>
            </a:prstGeom>
          </p:spPr>
        </p:pic>
        <p:pic>
          <p:nvPicPr>
            <p:cNvPr id="225" name="Picture 224"/>
            <p:cNvPicPr>
              <a:picLocks noChangeAspect="1"/>
            </p:cNvPicPr>
            <p:nvPr/>
          </p:nvPicPr>
          <p:blipFill>
            <a:blip r:embed="rId3"/>
            <a:stretch>
              <a:fillRect/>
            </a:stretch>
          </p:blipFill>
          <p:spPr>
            <a:xfrm flipV="1">
              <a:off x="3781166" y="4293430"/>
              <a:ext cx="914400" cy="122852"/>
            </a:xfrm>
            <a:prstGeom prst="rect">
              <a:avLst/>
            </a:prstGeom>
          </p:spPr>
        </p:pic>
        <p:pic>
          <p:nvPicPr>
            <p:cNvPr id="226" name="Picture 225"/>
            <p:cNvPicPr>
              <a:picLocks noChangeAspect="1"/>
            </p:cNvPicPr>
            <p:nvPr/>
          </p:nvPicPr>
          <p:blipFill>
            <a:blip r:embed="rId3"/>
            <a:stretch>
              <a:fillRect/>
            </a:stretch>
          </p:blipFill>
          <p:spPr>
            <a:xfrm flipV="1">
              <a:off x="3781166" y="4416282"/>
              <a:ext cx="914400" cy="122852"/>
            </a:xfrm>
            <a:prstGeom prst="rect">
              <a:avLst/>
            </a:prstGeom>
          </p:spPr>
        </p:pic>
        <p:pic>
          <p:nvPicPr>
            <p:cNvPr id="227" name="Picture 226"/>
            <p:cNvPicPr>
              <a:picLocks noChangeAspect="1"/>
            </p:cNvPicPr>
            <p:nvPr/>
          </p:nvPicPr>
          <p:blipFill>
            <a:blip r:embed="rId3"/>
            <a:stretch>
              <a:fillRect/>
            </a:stretch>
          </p:blipFill>
          <p:spPr>
            <a:xfrm flipV="1">
              <a:off x="3781166" y="4539134"/>
              <a:ext cx="914400" cy="122852"/>
            </a:xfrm>
            <a:prstGeom prst="rect">
              <a:avLst/>
            </a:prstGeom>
          </p:spPr>
        </p:pic>
        <p:pic>
          <p:nvPicPr>
            <p:cNvPr id="228" name="Picture 227"/>
            <p:cNvPicPr>
              <a:picLocks noChangeAspect="1"/>
            </p:cNvPicPr>
            <p:nvPr/>
          </p:nvPicPr>
          <p:blipFill>
            <a:blip r:embed="rId3"/>
            <a:stretch>
              <a:fillRect/>
            </a:stretch>
          </p:blipFill>
          <p:spPr>
            <a:xfrm flipV="1">
              <a:off x="3779078" y="2191573"/>
              <a:ext cx="914400" cy="122852"/>
            </a:xfrm>
            <a:prstGeom prst="rect">
              <a:avLst/>
            </a:prstGeom>
          </p:spPr>
        </p:pic>
        <p:grpSp>
          <p:nvGrpSpPr>
            <p:cNvPr id="230" name="Group 229"/>
            <p:cNvGrpSpPr/>
            <p:nvPr/>
          </p:nvGrpSpPr>
          <p:grpSpPr>
            <a:xfrm>
              <a:off x="4165073" y="2210320"/>
              <a:ext cx="152400" cy="2417900"/>
              <a:chOff x="4131759" y="2214872"/>
              <a:chExt cx="152400" cy="2417900"/>
            </a:xfrm>
          </p:grpSpPr>
          <p:sp>
            <p:nvSpPr>
              <p:cNvPr id="252" name="Flowchart: Magnetic Disk 251"/>
              <p:cNvSpPr/>
              <p:nvPr/>
            </p:nvSpPr>
            <p:spPr bwMode="auto">
              <a:xfrm>
                <a:off x="4131759" y="233371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3" name="Flowchart: Magnetic Disk 252"/>
              <p:cNvSpPr/>
              <p:nvPr/>
            </p:nvSpPr>
            <p:spPr bwMode="auto">
              <a:xfrm>
                <a:off x="4131759" y="221487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4" name="Flowchart: Magnetic Disk 253"/>
              <p:cNvSpPr/>
              <p:nvPr/>
            </p:nvSpPr>
            <p:spPr bwMode="auto">
              <a:xfrm>
                <a:off x="4131759" y="2463751"/>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5" name="Flowchart: Magnetic Disk 254"/>
              <p:cNvSpPr/>
              <p:nvPr/>
            </p:nvSpPr>
            <p:spPr bwMode="auto">
              <a:xfrm>
                <a:off x="4131759" y="258608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6" name="Flowchart: Magnetic Disk 255"/>
              <p:cNvSpPr/>
              <p:nvPr/>
            </p:nvSpPr>
            <p:spPr bwMode="auto">
              <a:xfrm>
                <a:off x="4131759" y="270326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7" name="Flowchart: Magnetic Disk 256"/>
              <p:cNvSpPr/>
              <p:nvPr/>
            </p:nvSpPr>
            <p:spPr bwMode="auto">
              <a:xfrm>
                <a:off x="4131759" y="2831787"/>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Flowchart: Magnetic Disk 257"/>
              <p:cNvSpPr/>
              <p:nvPr/>
            </p:nvSpPr>
            <p:spPr bwMode="auto">
              <a:xfrm>
                <a:off x="4131759" y="294748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9" name="Flowchart: Magnetic Disk 258"/>
              <p:cNvSpPr/>
              <p:nvPr/>
            </p:nvSpPr>
            <p:spPr bwMode="auto">
              <a:xfrm>
                <a:off x="4131759" y="3071823"/>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0" name="Flowchart: Magnetic Disk 259"/>
              <p:cNvSpPr/>
              <p:nvPr/>
            </p:nvSpPr>
            <p:spPr bwMode="auto">
              <a:xfrm>
                <a:off x="4131759" y="31946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1" name="Flowchart: Magnetic Disk 260"/>
              <p:cNvSpPr/>
              <p:nvPr/>
            </p:nvSpPr>
            <p:spPr bwMode="auto">
              <a:xfrm>
                <a:off x="4131759" y="3318094"/>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2" name="Flowchart: Magnetic Disk 261"/>
              <p:cNvSpPr/>
              <p:nvPr/>
            </p:nvSpPr>
            <p:spPr bwMode="auto">
              <a:xfrm>
                <a:off x="4131759" y="3459686"/>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3" name="Flowchart: Magnetic Disk 262"/>
              <p:cNvSpPr/>
              <p:nvPr/>
            </p:nvSpPr>
            <p:spPr bwMode="auto">
              <a:xfrm>
                <a:off x="4131759" y="358253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4" name="Flowchart: Magnetic Disk 263"/>
              <p:cNvSpPr/>
              <p:nvPr/>
            </p:nvSpPr>
            <p:spPr bwMode="auto">
              <a:xfrm>
                <a:off x="4131759" y="370087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5" name="Flowchart: Magnetic Disk 264"/>
              <p:cNvSpPr/>
              <p:nvPr/>
            </p:nvSpPr>
            <p:spPr bwMode="auto">
              <a:xfrm>
                <a:off x="4131759" y="382490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6" name="Flowchart: Magnetic Disk 265"/>
              <p:cNvSpPr/>
              <p:nvPr/>
            </p:nvSpPr>
            <p:spPr bwMode="auto">
              <a:xfrm>
                <a:off x="4131759" y="3950828"/>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7" name="Flowchart: Magnetic Disk 266"/>
              <p:cNvSpPr/>
              <p:nvPr/>
            </p:nvSpPr>
            <p:spPr bwMode="auto">
              <a:xfrm>
                <a:off x="4131759" y="407368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8" name="Flowchart: Magnetic Disk 267"/>
              <p:cNvSpPr/>
              <p:nvPr/>
            </p:nvSpPr>
            <p:spPr bwMode="auto">
              <a:xfrm>
                <a:off x="4131759" y="4196532"/>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69" name="Flowchart: Magnetic Disk 268"/>
              <p:cNvSpPr/>
              <p:nvPr/>
            </p:nvSpPr>
            <p:spPr bwMode="auto">
              <a:xfrm>
                <a:off x="4131759" y="431545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0" name="Flowchart: Magnetic Disk 269"/>
              <p:cNvSpPr/>
              <p:nvPr/>
            </p:nvSpPr>
            <p:spPr bwMode="auto">
              <a:xfrm>
                <a:off x="4131759" y="4437135"/>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71" name="Flowchart: Magnetic Disk 270"/>
              <p:cNvSpPr/>
              <p:nvPr/>
            </p:nvSpPr>
            <p:spPr bwMode="auto">
              <a:xfrm>
                <a:off x="4131759" y="4553330"/>
                <a:ext cx="152400" cy="79442"/>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nvGrpSpPr>
            <p:cNvPr id="231" name="Group 230"/>
            <p:cNvGrpSpPr/>
            <p:nvPr/>
          </p:nvGrpSpPr>
          <p:grpSpPr>
            <a:xfrm>
              <a:off x="4082440" y="2212680"/>
              <a:ext cx="296479" cy="2431661"/>
              <a:chOff x="4082440" y="2212680"/>
              <a:chExt cx="296479" cy="2431661"/>
            </a:xfrm>
          </p:grpSpPr>
          <p:sp>
            <p:nvSpPr>
              <p:cNvPr id="232" name="Flowchart: Magnetic Disk 231"/>
              <p:cNvSpPr/>
              <p:nvPr/>
            </p:nvSpPr>
            <p:spPr bwMode="auto">
              <a:xfrm>
                <a:off x="4082440" y="221268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3" name="Flowchart: Magnetic Disk 232"/>
              <p:cNvSpPr/>
              <p:nvPr/>
            </p:nvSpPr>
            <p:spPr bwMode="auto">
              <a:xfrm>
                <a:off x="4082440" y="233610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4" name="Flowchart: Magnetic Disk 233"/>
              <p:cNvSpPr/>
              <p:nvPr/>
            </p:nvSpPr>
            <p:spPr bwMode="auto">
              <a:xfrm>
                <a:off x="4082440" y="245952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Flowchart: Magnetic Disk 234"/>
              <p:cNvSpPr/>
              <p:nvPr/>
            </p:nvSpPr>
            <p:spPr bwMode="auto">
              <a:xfrm>
                <a:off x="4082440" y="282978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6" name="Flowchart: Magnetic Disk 235"/>
              <p:cNvSpPr/>
              <p:nvPr/>
            </p:nvSpPr>
            <p:spPr bwMode="auto">
              <a:xfrm>
                <a:off x="4082440" y="258294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7" name="Flowchart: Magnetic Disk 236"/>
              <p:cNvSpPr/>
              <p:nvPr/>
            </p:nvSpPr>
            <p:spPr bwMode="auto">
              <a:xfrm>
                <a:off x="4082440" y="270636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Flowchart: Magnetic Disk 237"/>
              <p:cNvSpPr/>
              <p:nvPr/>
            </p:nvSpPr>
            <p:spPr bwMode="auto">
              <a:xfrm>
                <a:off x="4082440" y="295320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9" name="Flowchart: Magnetic Disk 238"/>
              <p:cNvSpPr/>
              <p:nvPr/>
            </p:nvSpPr>
            <p:spPr bwMode="auto">
              <a:xfrm>
                <a:off x="4082440" y="307662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0" name="Flowchart: Magnetic Disk 239"/>
              <p:cNvSpPr/>
              <p:nvPr/>
            </p:nvSpPr>
            <p:spPr bwMode="auto">
              <a:xfrm>
                <a:off x="4082440" y="320004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1" name="Flowchart: Magnetic Disk 240"/>
              <p:cNvSpPr/>
              <p:nvPr/>
            </p:nvSpPr>
            <p:spPr bwMode="auto">
              <a:xfrm>
                <a:off x="4082440" y="3323469"/>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2" name="Flowchart: Magnetic Disk 241"/>
              <p:cNvSpPr/>
              <p:nvPr/>
            </p:nvSpPr>
            <p:spPr bwMode="auto">
              <a:xfrm>
                <a:off x="4082440" y="344689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3" name="Flowchart: Magnetic Disk 242"/>
              <p:cNvSpPr/>
              <p:nvPr/>
            </p:nvSpPr>
            <p:spPr bwMode="auto">
              <a:xfrm>
                <a:off x="4082440" y="3570311"/>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4" name="Flowchart: Magnetic Disk 243"/>
              <p:cNvSpPr/>
              <p:nvPr/>
            </p:nvSpPr>
            <p:spPr bwMode="auto">
              <a:xfrm>
                <a:off x="4082440" y="3693732"/>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5" name="Flowchart: Magnetic Disk 244"/>
              <p:cNvSpPr/>
              <p:nvPr/>
            </p:nvSpPr>
            <p:spPr bwMode="auto">
              <a:xfrm>
                <a:off x="4082440" y="3940574"/>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6" name="Flowchart: Magnetic Disk 245"/>
              <p:cNvSpPr/>
              <p:nvPr/>
            </p:nvSpPr>
            <p:spPr bwMode="auto">
              <a:xfrm>
                <a:off x="4082440" y="3817153"/>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7" name="Flowchart: Magnetic Disk 246"/>
              <p:cNvSpPr/>
              <p:nvPr/>
            </p:nvSpPr>
            <p:spPr bwMode="auto">
              <a:xfrm>
                <a:off x="4082440" y="4063995"/>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8" name="Flowchart: Magnetic Disk 247"/>
              <p:cNvSpPr/>
              <p:nvPr/>
            </p:nvSpPr>
            <p:spPr bwMode="auto">
              <a:xfrm>
                <a:off x="4082440" y="4187416"/>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49" name="Flowchart: Magnetic Disk 248"/>
              <p:cNvSpPr/>
              <p:nvPr/>
            </p:nvSpPr>
            <p:spPr bwMode="auto">
              <a:xfrm>
                <a:off x="4082440" y="4310837"/>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0" name="Flowchart: Magnetic Disk 249"/>
              <p:cNvSpPr/>
              <p:nvPr/>
            </p:nvSpPr>
            <p:spPr bwMode="auto">
              <a:xfrm>
                <a:off x="4082440" y="4434258"/>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1" name="Flowchart: Magnetic Disk 250"/>
              <p:cNvSpPr/>
              <p:nvPr/>
            </p:nvSpPr>
            <p:spPr bwMode="auto">
              <a:xfrm>
                <a:off x="4082440" y="4557670"/>
                <a:ext cx="296479" cy="86671"/>
              </a:xfrm>
              <a:prstGeom prst="flowChartMagneticDisk">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6350" cap="flat" cmpd="sng" algn="ctr">
                <a:solidFill>
                  <a:schemeClr val="accent1">
                    <a:lumMod val="75000"/>
                  </a:schemeClr>
                </a:solidFill>
                <a:prstDash val="sysDot"/>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grpSp>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1121" y="937806"/>
            <a:ext cx="1085246" cy="573866"/>
          </a:xfrm>
          <a:prstGeom prst="rect">
            <a:avLst/>
          </a:prstGeom>
        </p:spPr>
      </p:pic>
      <p:sp>
        <p:nvSpPr>
          <p:cNvPr id="74" name="Content Placeholder 2"/>
          <p:cNvSpPr txBox="1">
            <a:spLocks/>
          </p:cNvSpPr>
          <p:nvPr/>
        </p:nvSpPr>
        <p:spPr bwMode="auto">
          <a:xfrm>
            <a:off x="5056777" y="1862571"/>
            <a:ext cx="2133600" cy="1727439"/>
          </a:xfrm>
          <a:prstGeom prst="rect">
            <a:avLst/>
          </a:prstGeom>
          <a:noFill/>
          <a:ln w="9525">
            <a:noFill/>
            <a:miter lim="800000"/>
            <a:headEnd/>
            <a:tailEnd/>
          </a:ln>
        </p:spPr>
        <p:txBody>
          <a:bodyPr vert="horz" wrap="square" lIns="91419" tIns="45710" rIns="91419" bIns="45710" numCol="1" anchor="t" anchorCtr="0" compatLnSpc="1">
            <a:prstTxWarp prst="textNoShape">
              <a:avLst/>
            </a:prstTxWarp>
            <a:noAutofit/>
          </a:bodyPr>
          <a:lstStyle>
            <a:lvl1pPr marL="233310" indent="-233310" algn="l" rtl="0" eaLnBrk="1" fontAlgn="base" hangingPunct="1">
              <a:lnSpc>
                <a:spcPct val="90000"/>
              </a:lnSpc>
              <a:spcBef>
                <a:spcPct val="0"/>
              </a:spcBef>
              <a:spcAft>
                <a:spcPts val="1200"/>
              </a:spcAft>
              <a:buClr>
                <a:schemeClr val="accent4"/>
              </a:buClr>
              <a:buFont typeface="Wingdings" charset="2"/>
              <a:buChar char="§"/>
              <a:defRPr sz="2400">
                <a:solidFill>
                  <a:schemeClr val="bg1"/>
                </a:solidFill>
                <a:latin typeface="+mn-lt"/>
                <a:ea typeface="+mn-ea"/>
                <a:cs typeface="+mn-cs"/>
              </a:defRPr>
            </a:lvl1pPr>
            <a:lvl2pPr marL="517525" indent="-233363" algn="l" rtl="0" eaLnBrk="1" fontAlgn="base" hangingPunct="1">
              <a:lnSpc>
                <a:spcPct val="90000"/>
              </a:lnSpc>
              <a:spcBef>
                <a:spcPct val="0"/>
              </a:spcBef>
              <a:spcAft>
                <a:spcPts val="1000"/>
              </a:spcAft>
              <a:buClr>
                <a:schemeClr val="accent4"/>
              </a:buClr>
              <a:buFont typeface="Arial" charset="0"/>
              <a:buChar char="–"/>
              <a:defRPr sz="2000">
                <a:solidFill>
                  <a:schemeClr val="bg1"/>
                </a:solidFill>
                <a:latin typeface="+mn-lt"/>
              </a:defRPr>
            </a:lvl2pPr>
            <a:lvl3pPr marL="688975" indent="-171450" algn="l" rtl="0" eaLnBrk="1" fontAlgn="base" hangingPunct="1">
              <a:lnSpc>
                <a:spcPct val="90000"/>
              </a:lnSpc>
              <a:spcBef>
                <a:spcPct val="0"/>
              </a:spcBef>
              <a:spcAft>
                <a:spcPts val="800"/>
              </a:spcAft>
              <a:buClr>
                <a:schemeClr val="accent4"/>
              </a:buClr>
              <a:buFont typeface="Wingdings" charset="2"/>
              <a:buChar char="§"/>
              <a:tabLst/>
              <a:defRPr sz="1600">
                <a:solidFill>
                  <a:schemeClr val="bg1"/>
                </a:solidFill>
                <a:latin typeface="+mn-lt"/>
              </a:defRPr>
            </a:lvl3pPr>
            <a:lvl4pPr marL="854075" indent="-165100" algn="l" rtl="0" eaLnBrk="1" fontAlgn="base" hangingPunct="1">
              <a:lnSpc>
                <a:spcPct val="90000"/>
              </a:lnSpc>
              <a:spcBef>
                <a:spcPct val="0"/>
              </a:spcBef>
              <a:spcAft>
                <a:spcPts val="600"/>
              </a:spcAft>
              <a:buClr>
                <a:schemeClr val="accent4"/>
              </a:buClr>
              <a:buChar char="–"/>
              <a:defRPr sz="1400">
                <a:solidFill>
                  <a:schemeClr val="bg1"/>
                </a:solidFill>
                <a:latin typeface="+mn-lt"/>
              </a:defRPr>
            </a:lvl4pPr>
            <a:lvl5pPr marL="974725" indent="-120650" algn="l" rtl="0" eaLnBrk="1" fontAlgn="base" hangingPunct="1">
              <a:lnSpc>
                <a:spcPct val="90000"/>
              </a:lnSpc>
              <a:spcBef>
                <a:spcPct val="0"/>
              </a:spcBef>
              <a:spcAft>
                <a:spcPts val="600"/>
              </a:spcAft>
              <a:buClr>
                <a:schemeClr val="accent4"/>
              </a:buClr>
              <a:buFont typeface="Lucida Grande"/>
              <a:buChar char="»"/>
              <a:defRPr sz="1200">
                <a:solidFill>
                  <a:schemeClr val="bg1"/>
                </a:solidFill>
                <a:latin typeface="+mn-lt"/>
              </a:defRPr>
            </a:lvl5pPr>
            <a:lvl6pPr marL="2118832"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6pPr>
            <a:lvl7pPr marL="2575927"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7pPr>
            <a:lvl8pPr marL="3033024"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8pPr>
            <a:lvl9pPr marL="3490120" indent="-228548" algn="l" rtl="0" eaLnBrk="1" fontAlgn="base" hangingPunct="1">
              <a:lnSpc>
                <a:spcPct val="95000"/>
              </a:lnSpc>
              <a:spcBef>
                <a:spcPct val="0"/>
              </a:spcBef>
              <a:spcAft>
                <a:spcPct val="35000"/>
              </a:spcAft>
              <a:buClr>
                <a:schemeClr val="bg2"/>
              </a:buClr>
              <a:buFont typeface="Arial" charset="0"/>
              <a:buChar char="◦"/>
              <a:defRPr sz="1200">
                <a:solidFill>
                  <a:schemeClr val="tx1"/>
                </a:solidFill>
                <a:latin typeface="+mn-lt"/>
              </a:defRPr>
            </a:lvl9pPr>
          </a:lstStyle>
          <a:p>
            <a:pPr marL="0" indent="0" algn="ctr">
              <a:buNone/>
            </a:pPr>
            <a:r>
              <a:rPr lang="en-US" sz="1600" kern="0" dirty="0"/>
              <a:t>Low-Latency, </a:t>
            </a:r>
            <a:br>
              <a:rPr lang="en-US" sz="1600" kern="0" dirty="0"/>
            </a:br>
            <a:r>
              <a:rPr lang="en-US" sz="1600" kern="0" dirty="0"/>
              <a:t>Thin-Provisioned, Logical </a:t>
            </a:r>
            <a:r>
              <a:rPr lang="en-US" sz="1600" kern="0" dirty="0" err="1"/>
              <a:t>NVMe</a:t>
            </a:r>
            <a:r>
              <a:rPr lang="en-US" sz="1600" kern="0" dirty="0"/>
              <a:t> Volumes presented on all MySQL Database Nodes over standard Ethernet Network</a:t>
            </a:r>
          </a:p>
          <a:p>
            <a:pPr lvl="1" algn="ctr"/>
            <a:endParaRPr lang="en-US" sz="1200" kern="0" dirty="0"/>
          </a:p>
        </p:txBody>
      </p:sp>
      <p:sp>
        <p:nvSpPr>
          <p:cNvPr id="9" name="Arc 8"/>
          <p:cNvSpPr/>
          <p:nvPr/>
        </p:nvSpPr>
        <p:spPr bwMode="auto">
          <a:xfrm>
            <a:off x="2944270" y="1220838"/>
            <a:ext cx="1981200" cy="2949278"/>
          </a:xfrm>
          <a:prstGeom prst="arc">
            <a:avLst>
              <a:gd name="adj1" fmla="val 16905930"/>
              <a:gd name="adj2" fmla="val 5540240"/>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sp>
        <p:nvSpPr>
          <p:cNvPr id="82" name="Arc 81"/>
          <p:cNvSpPr/>
          <p:nvPr/>
        </p:nvSpPr>
        <p:spPr bwMode="auto">
          <a:xfrm>
            <a:off x="2940000" y="1220838"/>
            <a:ext cx="1981200" cy="3288492"/>
          </a:xfrm>
          <a:prstGeom prst="arc">
            <a:avLst>
              <a:gd name="adj1" fmla="val 16905930"/>
              <a:gd name="adj2" fmla="val 5540240"/>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sp>
        <p:nvSpPr>
          <p:cNvPr id="83" name="Arc 82"/>
          <p:cNvSpPr/>
          <p:nvPr/>
        </p:nvSpPr>
        <p:spPr bwMode="auto">
          <a:xfrm>
            <a:off x="2910530" y="1187002"/>
            <a:ext cx="1981200" cy="3172048"/>
          </a:xfrm>
          <a:prstGeom prst="arc">
            <a:avLst>
              <a:gd name="adj1" fmla="val 16905930"/>
              <a:gd name="adj2" fmla="val 5462685"/>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sp>
        <p:nvSpPr>
          <p:cNvPr id="84" name="Arc 83"/>
          <p:cNvSpPr/>
          <p:nvPr/>
        </p:nvSpPr>
        <p:spPr bwMode="auto">
          <a:xfrm>
            <a:off x="3116901" y="1257388"/>
            <a:ext cx="1657914" cy="1716027"/>
          </a:xfrm>
          <a:prstGeom prst="arc">
            <a:avLst>
              <a:gd name="adj1" fmla="val 17289088"/>
              <a:gd name="adj2" fmla="val 5727967"/>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sp>
        <p:nvSpPr>
          <p:cNvPr id="85" name="Arc 84"/>
          <p:cNvSpPr/>
          <p:nvPr/>
        </p:nvSpPr>
        <p:spPr bwMode="auto">
          <a:xfrm>
            <a:off x="3314899" y="1235119"/>
            <a:ext cx="1111398" cy="361370"/>
          </a:xfrm>
          <a:prstGeom prst="arc">
            <a:avLst>
              <a:gd name="adj1" fmla="val 20368935"/>
              <a:gd name="adj2" fmla="val 6197300"/>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grpSp>
        <p:nvGrpSpPr>
          <p:cNvPr id="10" name="Group 9"/>
          <p:cNvGrpSpPr/>
          <p:nvPr/>
        </p:nvGrpSpPr>
        <p:grpSpPr>
          <a:xfrm>
            <a:off x="4362508" y="2060428"/>
            <a:ext cx="63459" cy="290390"/>
            <a:chOff x="4355677" y="1995944"/>
            <a:chExt cx="63459" cy="290390"/>
          </a:xfrm>
        </p:grpSpPr>
        <p:sp>
          <p:nvSpPr>
            <p:cNvPr id="87" name="Oval 86"/>
            <p:cNvSpPr/>
            <p:nvPr/>
          </p:nvSpPr>
          <p:spPr bwMode="auto">
            <a:xfrm flipH="1">
              <a:off x="4355677" y="1995944"/>
              <a:ext cx="63459" cy="6763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88" name="Oval 87"/>
            <p:cNvSpPr/>
            <p:nvPr/>
          </p:nvSpPr>
          <p:spPr bwMode="auto">
            <a:xfrm flipH="1">
              <a:off x="4355677" y="2102870"/>
              <a:ext cx="63459" cy="6763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89" name="Oval 88"/>
            <p:cNvSpPr/>
            <p:nvPr/>
          </p:nvSpPr>
          <p:spPr bwMode="auto">
            <a:xfrm flipH="1">
              <a:off x="4355677" y="2218697"/>
              <a:ext cx="63459" cy="6763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sp>
        <p:nvSpPr>
          <p:cNvPr id="90" name="Arc 89"/>
          <p:cNvSpPr/>
          <p:nvPr/>
        </p:nvSpPr>
        <p:spPr bwMode="auto">
          <a:xfrm>
            <a:off x="3467299" y="1272091"/>
            <a:ext cx="1002296" cy="499142"/>
          </a:xfrm>
          <a:prstGeom prst="arc">
            <a:avLst>
              <a:gd name="adj1" fmla="val 19095744"/>
              <a:gd name="adj2" fmla="val 6867797"/>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grpSp>
        <p:nvGrpSpPr>
          <p:cNvPr id="92" name="Group 91"/>
          <p:cNvGrpSpPr/>
          <p:nvPr/>
        </p:nvGrpSpPr>
        <p:grpSpPr>
          <a:xfrm>
            <a:off x="4406136" y="3226791"/>
            <a:ext cx="63459" cy="290390"/>
            <a:chOff x="4355677" y="1995944"/>
            <a:chExt cx="63459" cy="290390"/>
          </a:xfrm>
        </p:grpSpPr>
        <p:sp>
          <p:nvSpPr>
            <p:cNvPr id="93" name="Oval 92"/>
            <p:cNvSpPr/>
            <p:nvPr/>
          </p:nvSpPr>
          <p:spPr bwMode="auto">
            <a:xfrm flipH="1">
              <a:off x="4355677" y="1995944"/>
              <a:ext cx="63459" cy="6763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94" name="Oval 93"/>
            <p:cNvSpPr/>
            <p:nvPr/>
          </p:nvSpPr>
          <p:spPr bwMode="auto">
            <a:xfrm flipH="1">
              <a:off x="4355677" y="2107321"/>
              <a:ext cx="63459" cy="6763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95" name="Oval 94"/>
            <p:cNvSpPr/>
            <p:nvPr/>
          </p:nvSpPr>
          <p:spPr bwMode="auto">
            <a:xfrm flipH="1">
              <a:off x="4355677" y="2218697"/>
              <a:ext cx="63459" cy="6763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sp>
        <p:nvSpPr>
          <p:cNvPr id="96" name="Arc 95"/>
          <p:cNvSpPr/>
          <p:nvPr/>
        </p:nvSpPr>
        <p:spPr bwMode="auto">
          <a:xfrm>
            <a:off x="2971801" y="1209948"/>
            <a:ext cx="1825126" cy="1926007"/>
          </a:xfrm>
          <a:prstGeom prst="arc">
            <a:avLst>
              <a:gd name="adj1" fmla="val 17460892"/>
              <a:gd name="adj2" fmla="val 5545620"/>
            </a:avLst>
          </a:prstGeom>
          <a:noFill/>
          <a:ln w="19050" cap="flat" cmpd="sng" algn="ctr">
            <a:solidFill>
              <a:srgbClr val="60DF00"/>
            </a:solidFill>
            <a:prstDash val="solid"/>
            <a:round/>
            <a:headEnd type="none" w="med" len="med"/>
            <a:tailEnd type="triangle" w="med" len="med"/>
          </a:ln>
          <a:effectLst/>
        </p:spPr>
        <p:txBody>
          <a:bodyPr rtlCol="0" anchor="ctr"/>
          <a:lstStyle/>
          <a:p>
            <a:pPr algn="ctr"/>
            <a:endParaRPr lang="en-US"/>
          </a:p>
        </p:txBody>
      </p:sp>
      <p:sp>
        <p:nvSpPr>
          <p:cNvPr id="14" name="Title 13"/>
          <p:cNvSpPr>
            <a:spLocks noGrp="1"/>
          </p:cNvSpPr>
          <p:nvPr>
            <p:ph type="title"/>
          </p:nvPr>
        </p:nvSpPr>
        <p:spPr/>
        <p:txBody>
          <a:bodyPr/>
          <a:lstStyle/>
          <a:p>
            <a:endParaRPr lang="en-US" dirty="0"/>
          </a:p>
        </p:txBody>
      </p:sp>
    </p:spTree>
    <p:extLst>
      <p:ext uri="{BB962C8B-B14F-4D97-AF65-F5344CB8AC3E}">
        <p14:creationId xmlns:p14="http://schemas.microsoft.com/office/powerpoint/2010/main" val="835844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Current Storage Array Architectural Limitations</a:t>
            </a:r>
          </a:p>
        </p:txBody>
      </p:sp>
      <p:sp>
        <p:nvSpPr>
          <p:cNvPr id="3" name="Slide Number Placeholder 2"/>
          <p:cNvSpPr>
            <a:spLocks noGrp="1"/>
          </p:cNvSpPr>
          <p:nvPr>
            <p:ph type="sldNum" sz="quarter" idx="11"/>
          </p:nvPr>
        </p:nvSpPr>
        <p:spPr/>
        <p:txBody>
          <a:bodyPr/>
          <a:lstStyle/>
          <a:p>
            <a:pPr>
              <a:defRPr/>
            </a:pPr>
            <a:fld id="{46082381-925A-4C25-AB18-0C99AD89CFC0}" type="slidenum">
              <a:rPr lang="en-US" smtClean="0"/>
              <a:pPr>
                <a:defRPr/>
              </a:pPr>
              <a:t>8</a:t>
            </a:fld>
            <a:endParaRPr lang="en-US" dirty="0"/>
          </a:p>
        </p:txBody>
      </p:sp>
      <p:pic>
        <p:nvPicPr>
          <p:cNvPr id="7" name="Picture 6"/>
          <p:cNvPicPr>
            <a:picLocks noChangeAspect="1"/>
          </p:cNvPicPr>
          <p:nvPr/>
        </p:nvPicPr>
        <p:blipFill>
          <a:blip r:embed="rId2"/>
          <a:stretch>
            <a:fillRect/>
          </a:stretch>
        </p:blipFill>
        <p:spPr>
          <a:xfrm>
            <a:off x="346075" y="895350"/>
            <a:ext cx="1593850" cy="1558743"/>
          </a:xfrm>
          <a:prstGeom prst="rect">
            <a:avLst/>
          </a:prstGeom>
        </p:spPr>
      </p:pic>
      <p:sp>
        <p:nvSpPr>
          <p:cNvPr id="8" name="Right Arrow 7"/>
          <p:cNvSpPr/>
          <p:nvPr/>
        </p:nvSpPr>
        <p:spPr bwMode="auto">
          <a:xfrm>
            <a:off x="1939925" y="1065121"/>
            <a:ext cx="1682750" cy="1219200"/>
          </a:xfrm>
          <a:prstGeom prst="rightArrow">
            <a:avLst/>
          </a:prstGeom>
          <a:solidFill>
            <a:schemeClr val="accent3"/>
          </a:solid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9" name="TextBox 8"/>
          <p:cNvSpPr txBox="1"/>
          <p:nvPr/>
        </p:nvSpPr>
        <p:spPr bwMode="ltGray">
          <a:xfrm>
            <a:off x="2216150" y="1524759"/>
            <a:ext cx="914400" cy="914400"/>
          </a:xfrm>
          <a:prstGeom prst="rect">
            <a:avLst/>
          </a:prstGeom>
          <a:noFill/>
          <a:ln w="9525">
            <a:noFill/>
            <a:miter lim="800000"/>
            <a:headEnd/>
            <a:tailEnd/>
          </a:ln>
        </p:spPr>
        <p:txBody>
          <a:bodyPr wrap="none" lIns="91419" tIns="45710" rIns="91419" bIns="45710" rtlCol="0" anchor="t" anchorCtr="0">
            <a:noAutofit/>
          </a:bodyPr>
          <a:lstStyle/>
          <a:p>
            <a:pPr>
              <a:lnSpc>
                <a:spcPct val="90000"/>
              </a:lnSpc>
              <a:spcBef>
                <a:spcPts val="0"/>
              </a:spcBef>
              <a:spcAft>
                <a:spcPts val="800"/>
              </a:spcAft>
            </a:pPr>
            <a:r>
              <a:rPr lang="en-US" sz="2000" dirty="0">
                <a:solidFill>
                  <a:schemeClr val="bg1"/>
                </a:solidFill>
                <a:latin typeface="Calibri" pitchFamily="34" charset="0"/>
              </a:rPr>
              <a:t>40 </a:t>
            </a:r>
            <a:r>
              <a:rPr lang="en-US" sz="2000" dirty="0" err="1">
                <a:solidFill>
                  <a:schemeClr val="bg1"/>
                </a:solidFill>
                <a:latin typeface="Calibri" pitchFamily="34" charset="0"/>
              </a:rPr>
              <a:t>PCIe</a:t>
            </a:r>
            <a:r>
              <a:rPr lang="en-US" sz="2000" dirty="0">
                <a:solidFill>
                  <a:schemeClr val="bg1"/>
                </a:solidFill>
                <a:latin typeface="Calibri" pitchFamily="34" charset="0"/>
              </a:rPr>
              <a:t> Lanes</a:t>
            </a:r>
          </a:p>
        </p:txBody>
      </p:sp>
      <p:sp>
        <p:nvSpPr>
          <p:cNvPr id="10" name="TextBox 9"/>
          <p:cNvSpPr txBox="1"/>
          <p:nvPr/>
        </p:nvSpPr>
        <p:spPr bwMode="ltGray">
          <a:xfrm>
            <a:off x="3622674" y="922358"/>
            <a:ext cx="5521325" cy="3706791"/>
          </a:xfrm>
          <a:prstGeom prst="rect">
            <a:avLst/>
          </a:prstGeom>
          <a:noFill/>
          <a:ln w="9525">
            <a:noFill/>
            <a:miter lim="800000"/>
            <a:headEnd/>
            <a:tailEnd/>
          </a:ln>
        </p:spPr>
        <p:txBody>
          <a:bodyPr wrap="square" lIns="91419" tIns="45710" rIns="91419" bIns="45710" rtlCol="0" anchor="t" anchorCtr="0">
            <a:noAutofit/>
          </a:bodyPr>
          <a:lstStyle/>
          <a:p>
            <a:pPr marL="342900" indent="-342900" algn="l">
              <a:lnSpc>
                <a:spcPct val="90000"/>
              </a:lnSpc>
              <a:spcBef>
                <a:spcPts val="0"/>
              </a:spcBef>
              <a:spcAft>
                <a:spcPts val="800"/>
              </a:spcAft>
              <a:buFont typeface="Arial" charset="0"/>
              <a:buChar char="•"/>
            </a:pPr>
            <a:r>
              <a:rPr lang="en-US" sz="2000" dirty="0">
                <a:solidFill>
                  <a:schemeClr val="bg1"/>
                </a:solidFill>
                <a:latin typeface="Calibri" pitchFamily="34" charset="0"/>
              </a:rPr>
              <a:t>Ingress: Each 40G network port requires 8 lanes</a:t>
            </a:r>
          </a:p>
          <a:p>
            <a:pPr marL="342900" indent="-342900" algn="l">
              <a:lnSpc>
                <a:spcPct val="90000"/>
              </a:lnSpc>
              <a:spcBef>
                <a:spcPts val="0"/>
              </a:spcBef>
              <a:spcAft>
                <a:spcPts val="800"/>
              </a:spcAft>
              <a:buFont typeface="Arial" charset="0"/>
              <a:buChar char="•"/>
            </a:pPr>
            <a:r>
              <a:rPr lang="en-US" sz="2000" dirty="0">
                <a:solidFill>
                  <a:schemeClr val="bg1"/>
                </a:solidFill>
                <a:latin typeface="Calibri" pitchFamily="34" charset="0"/>
              </a:rPr>
              <a:t>Egress: Each </a:t>
            </a:r>
            <a:r>
              <a:rPr lang="en-US" sz="2000" dirty="0" err="1">
                <a:solidFill>
                  <a:schemeClr val="bg1"/>
                </a:solidFill>
                <a:latin typeface="Calibri" pitchFamily="34" charset="0"/>
              </a:rPr>
              <a:t>NVMe</a:t>
            </a:r>
            <a:r>
              <a:rPr lang="en-US" sz="2000" dirty="0">
                <a:solidFill>
                  <a:schemeClr val="bg1"/>
                </a:solidFill>
                <a:latin typeface="Calibri" pitchFamily="34" charset="0"/>
              </a:rPr>
              <a:t> drive requires 4 lanes</a:t>
            </a:r>
          </a:p>
          <a:p>
            <a:pPr marL="342900" indent="-342900" algn="l">
              <a:lnSpc>
                <a:spcPct val="90000"/>
              </a:lnSpc>
              <a:spcBef>
                <a:spcPts val="0"/>
              </a:spcBef>
              <a:spcAft>
                <a:spcPts val="800"/>
              </a:spcAft>
              <a:buFont typeface="Arial" charset="0"/>
              <a:buChar char="•"/>
            </a:pPr>
            <a:r>
              <a:rPr lang="en-US" sz="2000" dirty="0">
                <a:solidFill>
                  <a:schemeClr val="bg1"/>
                </a:solidFill>
                <a:latin typeface="Calibri" pitchFamily="34" charset="0"/>
              </a:rPr>
              <a:t>2 x 40G = 16 lanes</a:t>
            </a:r>
          </a:p>
          <a:p>
            <a:pPr marL="342900" indent="-342900" algn="l">
              <a:lnSpc>
                <a:spcPct val="90000"/>
              </a:lnSpc>
              <a:spcBef>
                <a:spcPts val="0"/>
              </a:spcBef>
              <a:spcAft>
                <a:spcPts val="800"/>
              </a:spcAft>
              <a:buFont typeface="Arial" charset="0"/>
              <a:buChar char="•"/>
            </a:pPr>
            <a:r>
              <a:rPr lang="en-US" sz="2000" dirty="0">
                <a:solidFill>
                  <a:schemeClr val="bg1"/>
                </a:solidFill>
                <a:latin typeface="Calibri" pitchFamily="34" charset="0"/>
              </a:rPr>
              <a:t>What is the maximum number of drives a CPU can drive?</a:t>
            </a:r>
          </a:p>
          <a:p>
            <a:pPr lvl="3" algn="l">
              <a:lnSpc>
                <a:spcPct val="90000"/>
              </a:lnSpc>
              <a:spcBef>
                <a:spcPts val="0"/>
              </a:spcBef>
              <a:spcAft>
                <a:spcPts val="800"/>
              </a:spcAft>
            </a:pPr>
            <a:r>
              <a:rPr lang="en-US" sz="2000" dirty="0">
                <a:solidFill>
                  <a:schemeClr val="bg1"/>
                </a:solidFill>
                <a:latin typeface="Calibri" pitchFamily="34" charset="0"/>
              </a:rPr>
              <a:t>ANS: 6 drives</a:t>
            </a:r>
          </a:p>
          <a:p>
            <a:pPr marL="342900" indent="-342900">
              <a:buFont typeface="Arial" panose="020B0604020202020204" pitchFamily="34" charset="0"/>
              <a:buChar char="•"/>
            </a:pPr>
            <a:r>
              <a:rPr lang="en-US" sz="2000" dirty="0">
                <a:solidFill>
                  <a:schemeClr val="bg1"/>
                </a:solidFill>
                <a:latin typeface="+mn-lt"/>
              </a:rPr>
              <a:t>How many drives can a quad CPU deal with?</a:t>
            </a:r>
          </a:p>
          <a:p>
            <a:pPr lvl="3" algn="l"/>
            <a:r>
              <a:rPr lang="en-US" sz="2000" dirty="0">
                <a:solidFill>
                  <a:schemeClr val="bg1"/>
                </a:solidFill>
                <a:latin typeface="+mn-lt"/>
              </a:rPr>
              <a:t>ANS: 6 x 4 = 24 drives</a:t>
            </a:r>
          </a:p>
          <a:p>
            <a:pPr marL="342900" indent="-342900">
              <a:buFont typeface="Arial" panose="020B0604020202020204" pitchFamily="34" charset="0"/>
              <a:buChar char="•"/>
            </a:pPr>
            <a:r>
              <a:rPr lang="en-US" sz="2000" dirty="0">
                <a:solidFill>
                  <a:schemeClr val="bg1"/>
                </a:solidFill>
                <a:latin typeface="+mn-lt"/>
              </a:rPr>
              <a:t>How many CPUs will you need for 72 drives?</a:t>
            </a:r>
          </a:p>
          <a:p>
            <a:pPr lvl="3" algn="l"/>
            <a:r>
              <a:rPr lang="en-US" sz="2000" dirty="0">
                <a:solidFill>
                  <a:schemeClr val="bg1"/>
                </a:solidFill>
                <a:latin typeface="+mn-lt"/>
              </a:rPr>
              <a:t>ANS: 72 x 6 = 12 CPUs!!</a:t>
            </a:r>
          </a:p>
          <a:p>
            <a:pPr algn="l">
              <a:lnSpc>
                <a:spcPct val="90000"/>
              </a:lnSpc>
              <a:spcBef>
                <a:spcPts val="0"/>
              </a:spcBef>
              <a:spcAft>
                <a:spcPts val="800"/>
              </a:spcAft>
            </a:pPr>
            <a:endParaRPr lang="en-US" sz="2000" dirty="0">
              <a:solidFill>
                <a:schemeClr val="bg1"/>
              </a:solidFill>
              <a:latin typeface="Calibri" pitchFamily="34" charset="0"/>
            </a:endParaRPr>
          </a:p>
        </p:txBody>
      </p:sp>
    </p:spTree>
    <p:extLst>
      <p:ext uri="{BB962C8B-B14F-4D97-AF65-F5344CB8AC3E}">
        <p14:creationId xmlns:p14="http://schemas.microsoft.com/office/powerpoint/2010/main" val="18354009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80</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314077303"/>
              </p:ext>
            </p:extLst>
          </p:nvPr>
        </p:nvGraphicFramePr>
        <p:xfrm>
          <a:off x="381000" y="965118"/>
          <a:ext cx="6934200" cy="3569609"/>
        </p:xfrm>
        <a:graphic>
          <a:graphicData uri="http://schemas.openxmlformats.org/drawingml/2006/table">
            <a:tbl>
              <a:tblPr firstRow="1" bandRow="1">
                <a:tableStyleId>{5DA37D80-6434-44D0-A028-1B22A696006F}</a:tableStyleId>
              </a:tblPr>
              <a:tblGrid>
                <a:gridCol w="3429000">
                  <a:extLst>
                    <a:ext uri="{9D8B030D-6E8A-4147-A177-3AD203B41FA5}">
                      <a16:colId xmlns:a16="http://schemas.microsoft.com/office/drawing/2014/main" val="20000"/>
                    </a:ext>
                  </a:extLst>
                </a:gridCol>
                <a:gridCol w="1558759">
                  <a:extLst>
                    <a:ext uri="{9D8B030D-6E8A-4147-A177-3AD203B41FA5}">
                      <a16:colId xmlns:a16="http://schemas.microsoft.com/office/drawing/2014/main" val="20001"/>
                    </a:ext>
                  </a:extLst>
                </a:gridCol>
                <a:gridCol w="1946441">
                  <a:extLst>
                    <a:ext uri="{9D8B030D-6E8A-4147-A177-3AD203B41FA5}">
                      <a16:colId xmlns:a16="http://schemas.microsoft.com/office/drawing/2014/main" val="20002"/>
                    </a:ext>
                  </a:extLst>
                </a:gridCol>
              </a:tblGrid>
              <a:tr h="509585">
                <a:tc>
                  <a:txBody>
                    <a:bodyPr/>
                    <a:lstStyle/>
                    <a:p>
                      <a:endParaRPr lang="en-US" sz="1600" dirty="0">
                        <a:solidFill>
                          <a:schemeClr val="bg1"/>
                        </a:solidFill>
                      </a:endParaRPr>
                    </a:p>
                  </a:txBody>
                  <a:tcPr/>
                </a:tc>
                <a:tc>
                  <a:txBody>
                    <a:bodyPr/>
                    <a:lstStyle/>
                    <a:p>
                      <a:pPr algn="ctr"/>
                      <a:r>
                        <a:rPr lang="en-US" sz="1400" dirty="0" err="1">
                          <a:solidFill>
                            <a:schemeClr val="bg1"/>
                          </a:solidFill>
                        </a:rPr>
                        <a:t>Apeiron</a:t>
                      </a:r>
                      <a:endParaRPr lang="en-US" sz="1400" dirty="0">
                        <a:solidFill>
                          <a:schemeClr val="bg1"/>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Pavilion</a:t>
                      </a:r>
                    </a:p>
                  </a:txBody>
                  <a:tcPr anchor="ctr"/>
                </a:tc>
                <a:extLst>
                  <a:ext uri="{0D108BD9-81ED-4DB2-BD59-A6C34878D82A}">
                    <a16:rowId xmlns:a16="http://schemas.microsoft.com/office/drawing/2014/main" val="10000"/>
                  </a:ext>
                </a:extLst>
              </a:tr>
              <a:tr h="643343">
                <a:tc>
                  <a:txBody>
                    <a:bodyPr/>
                    <a:lstStyle/>
                    <a:p>
                      <a:r>
                        <a:rPr lang="en-US" sz="1600" dirty="0">
                          <a:solidFill>
                            <a:schemeClr val="bg1"/>
                          </a:solidFill>
                        </a:rPr>
                        <a:t>Density &gt; 100 TB/Rack</a:t>
                      </a:r>
                      <a:r>
                        <a:rPr lang="en-US" sz="1600" baseline="0" dirty="0">
                          <a:solidFill>
                            <a:schemeClr val="bg1"/>
                          </a:solidFill>
                        </a:rPr>
                        <a:t> Unit</a:t>
                      </a:r>
                      <a:endParaRPr lang="en-US" sz="1600" dirty="0">
                        <a:solidFill>
                          <a:schemeClr val="bg1"/>
                        </a:solidFill>
                      </a:endParaRPr>
                    </a:p>
                  </a:txBody>
                  <a:tcPr anchor="ctr"/>
                </a:tc>
                <a:tc>
                  <a:txBody>
                    <a:bodyPr/>
                    <a:lstStyle/>
                    <a:p>
                      <a:pPr marL="0" indent="0" algn="ctr">
                        <a:buClr>
                          <a:srgbClr val="60DF00"/>
                        </a:buClr>
                        <a:buSzPct val="250000"/>
                        <a:buFont typeface="Wingdings" panose="05000000000000000000" pitchFamily="2" charset="2"/>
                        <a:buNone/>
                      </a:pPr>
                      <a:endParaRPr lang="en-US" sz="1600" kern="1200" dirty="0">
                        <a:solidFill>
                          <a:schemeClr val="bg1"/>
                        </a:solidFill>
                        <a:latin typeface="+mn-lt"/>
                        <a:ea typeface="+mn-ea"/>
                        <a:cs typeface="+mn-cs"/>
                      </a:endParaRP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endParaRPr lang="en-US" sz="2000" kern="1200" dirty="0">
                        <a:solidFill>
                          <a:schemeClr val="bg1"/>
                        </a:solidFill>
                        <a:latin typeface="+mn-lt"/>
                        <a:ea typeface="+mn-ea"/>
                        <a:cs typeface="+mn-cs"/>
                      </a:endParaRPr>
                    </a:p>
                  </a:txBody>
                  <a:tcPr anchor="ctr"/>
                </a:tc>
                <a:extLst>
                  <a:ext uri="{0D108BD9-81ED-4DB2-BD59-A6C34878D82A}">
                    <a16:rowId xmlns:a16="http://schemas.microsoft.com/office/drawing/2014/main" val="643139002"/>
                  </a:ext>
                </a:extLst>
              </a:tr>
              <a:tr h="643343">
                <a:tc>
                  <a:txBody>
                    <a:bodyPr/>
                    <a:lstStyle/>
                    <a:p>
                      <a:r>
                        <a:rPr lang="en-US" sz="1600" dirty="0">
                          <a:solidFill>
                            <a:schemeClr val="bg1"/>
                          </a:solidFill>
                        </a:rPr>
                        <a:t>Standard Network Adapter Support</a:t>
                      </a:r>
                    </a:p>
                  </a:txBody>
                  <a:tcPr anchor="ctr"/>
                </a:tc>
                <a:tc>
                  <a:txBody>
                    <a:bodyPr/>
                    <a:lstStyle/>
                    <a:p>
                      <a:pPr marL="0" indent="0" algn="ctr">
                        <a:buClr>
                          <a:srgbClr val="60DF00"/>
                        </a:buClr>
                        <a:buSzPct val="250000"/>
                        <a:buFont typeface="Wingdings" panose="05000000000000000000" pitchFamily="2" charset="2"/>
                        <a:buNone/>
                      </a:pPr>
                      <a:endParaRPr lang="en-US" sz="1600" kern="1200" dirty="0">
                        <a:solidFill>
                          <a:schemeClr val="bg1"/>
                        </a:solidFill>
                        <a:latin typeface="+mn-lt"/>
                        <a:ea typeface="+mn-ea"/>
                        <a:cs typeface="+mn-cs"/>
                      </a:endParaRP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2000" kern="1200" baseline="0" dirty="0">
                          <a:solidFill>
                            <a:schemeClr val="bg1"/>
                          </a:solidFill>
                          <a:latin typeface="+mn-lt"/>
                          <a:ea typeface="+mn-ea"/>
                          <a:cs typeface="+mn-cs"/>
                        </a:rPr>
                        <a:t> </a:t>
                      </a:r>
                      <a:endParaRPr lang="en-US" sz="2000" kern="1200" dirty="0">
                        <a:solidFill>
                          <a:schemeClr val="bg1"/>
                        </a:solidFill>
                        <a:latin typeface="+mn-lt"/>
                        <a:ea typeface="+mn-ea"/>
                        <a:cs typeface="+mn-cs"/>
                      </a:endParaRPr>
                    </a:p>
                  </a:txBody>
                  <a:tcPr anchor="ctr"/>
                </a:tc>
                <a:extLst>
                  <a:ext uri="{0D108BD9-81ED-4DB2-BD59-A6C34878D82A}">
                    <a16:rowId xmlns:a16="http://schemas.microsoft.com/office/drawing/2014/main" val="10002"/>
                  </a:ext>
                </a:extLst>
              </a:tr>
              <a:tr h="600454">
                <a:tc>
                  <a:txBody>
                    <a:bodyPr/>
                    <a:lstStyle/>
                    <a:p>
                      <a:r>
                        <a:rPr lang="en-US" sz="1600" baseline="0" dirty="0">
                          <a:solidFill>
                            <a:schemeClr val="bg1"/>
                          </a:solidFill>
                        </a:rPr>
                        <a:t>Standard Network Protocol Support (</a:t>
                      </a:r>
                      <a:r>
                        <a:rPr lang="en-US" sz="1600" baseline="0" dirty="0" err="1">
                          <a:solidFill>
                            <a:schemeClr val="bg1"/>
                          </a:solidFill>
                        </a:rPr>
                        <a:t>NVMe</a:t>
                      </a:r>
                      <a:r>
                        <a:rPr lang="en-US" sz="1600" baseline="0" dirty="0">
                          <a:solidFill>
                            <a:schemeClr val="bg1"/>
                          </a:solidFill>
                        </a:rPr>
                        <a:t> Over Fabrics)</a:t>
                      </a:r>
                      <a:endParaRPr lang="en-US" sz="1600" dirty="0">
                        <a:solidFill>
                          <a:schemeClr val="bg1"/>
                        </a:solidFill>
                      </a:endParaRPr>
                    </a:p>
                  </a:txBody>
                  <a:tcPr anchor="ctr"/>
                </a:tc>
                <a:tc>
                  <a:txBody>
                    <a:bodyPr/>
                    <a:lstStyle/>
                    <a:p>
                      <a:pPr algn="ctr"/>
                      <a:endParaRPr lang="en-US" sz="1600" kern="1200" dirty="0">
                        <a:solidFill>
                          <a:schemeClr val="bg1"/>
                        </a:solidFill>
                        <a:latin typeface="+mn-lt"/>
                        <a:ea typeface="+mn-ea"/>
                        <a:cs typeface="+mn-cs"/>
                      </a:endParaRPr>
                    </a:p>
                  </a:txBody>
                  <a:tcPr anchor="ctr"/>
                </a:tc>
                <a:tc>
                  <a:txBody>
                    <a:bodyPr/>
                    <a:lstStyle/>
                    <a:p>
                      <a:pPr algn="ctr"/>
                      <a:endParaRPr lang="en-US" sz="1200" b="0" i="0" dirty="0">
                        <a:solidFill>
                          <a:schemeClr val="bg1"/>
                        </a:solidFill>
                      </a:endParaRPr>
                    </a:p>
                  </a:txBody>
                  <a:tcPr anchor="ctr"/>
                </a:tc>
                <a:extLst>
                  <a:ext uri="{0D108BD9-81ED-4DB2-BD59-A6C34878D82A}">
                    <a16:rowId xmlns:a16="http://schemas.microsoft.com/office/drawing/2014/main" val="10003"/>
                  </a:ext>
                </a:extLst>
              </a:tr>
              <a:tr h="581507">
                <a:tc>
                  <a:txBody>
                    <a:bodyPr/>
                    <a:lstStyle/>
                    <a:p>
                      <a:r>
                        <a:rPr lang="en-US" sz="1600" dirty="0">
                          <a:solidFill>
                            <a:schemeClr val="bg1"/>
                          </a:solidFill>
                        </a:rPr>
                        <a:t>No</a:t>
                      </a:r>
                      <a:r>
                        <a:rPr lang="en-US" sz="1600" baseline="0" dirty="0">
                          <a:solidFill>
                            <a:schemeClr val="bg1"/>
                          </a:solidFill>
                        </a:rPr>
                        <a:t> Custom Client Hardware Required</a:t>
                      </a:r>
                      <a:endParaRPr lang="en-US" sz="1600" dirty="0">
                        <a:solidFill>
                          <a:schemeClr val="bg1"/>
                        </a:solidFill>
                      </a:endParaRPr>
                    </a:p>
                  </a:txBody>
                  <a:tcPr anchor="ctr"/>
                </a:tc>
                <a:tc>
                  <a:txBody>
                    <a:bodyPr/>
                    <a:lstStyle/>
                    <a:p>
                      <a:pPr algn="ctr"/>
                      <a:endParaRPr lang="en-US" sz="160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1" dirty="0">
                        <a:solidFill>
                          <a:srgbClr val="60AD00"/>
                        </a:solidFill>
                      </a:endParaRPr>
                    </a:p>
                  </a:txBody>
                  <a:tcPr anchor="ctr"/>
                </a:tc>
                <a:extLst>
                  <a:ext uri="{0D108BD9-81ED-4DB2-BD59-A6C34878D82A}">
                    <a16:rowId xmlns:a16="http://schemas.microsoft.com/office/drawing/2014/main" val="10005"/>
                  </a:ext>
                </a:extLst>
              </a:tr>
              <a:tr h="591377">
                <a:tc>
                  <a:txBody>
                    <a:bodyPr/>
                    <a:lstStyle/>
                    <a:p>
                      <a:r>
                        <a:rPr lang="en-US" sz="1600" dirty="0">
                          <a:solidFill>
                            <a:schemeClr val="bg1"/>
                          </a:solidFill>
                        </a:rPr>
                        <a:t>No Custom Client Software</a:t>
                      </a:r>
                      <a:r>
                        <a:rPr lang="en-US" sz="1600" baseline="0" dirty="0">
                          <a:solidFill>
                            <a:schemeClr val="bg1"/>
                          </a:solidFill>
                        </a:rPr>
                        <a:t> Required</a:t>
                      </a:r>
                      <a:endParaRPr lang="en-US" sz="1400" dirty="0">
                        <a:solidFill>
                          <a:schemeClr val="bg1"/>
                        </a:solidFill>
                      </a:endParaRPr>
                    </a:p>
                  </a:txBody>
                  <a:tcPr anchor="ctr"/>
                </a:tc>
                <a:tc>
                  <a:txBody>
                    <a:bodyPr/>
                    <a:lstStyle/>
                    <a:p>
                      <a:pPr algn="ctr"/>
                      <a:endParaRPr lang="en-US" sz="1600" b="0" i="0" kern="1200" dirty="0">
                        <a:solidFill>
                          <a:schemeClr val="bg1"/>
                        </a:solidFill>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b="1" i="1" dirty="0">
                        <a:solidFill>
                          <a:srgbClr val="60AD00"/>
                        </a:solidFill>
                      </a:endParaRP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153644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Converged or Disaggregated Shared Block Storage?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8829046"/>
              </p:ext>
            </p:extLst>
          </p:nvPr>
        </p:nvGraphicFramePr>
        <p:xfrm>
          <a:off x="266701" y="895133"/>
          <a:ext cx="8436083" cy="3581616"/>
        </p:xfrm>
        <a:graphic>
          <a:graphicData uri="http://schemas.openxmlformats.org/drawingml/2006/table">
            <a:tbl>
              <a:tblPr firstRow="1" bandRow="1">
                <a:tableStyleId>{5DA37D80-6434-44D0-A028-1B22A696006F}</a:tableStyleId>
              </a:tblPr>
              <a:tblGrid>
                <a:gridCol w="4831575">
                  <a:extLst>
                    <a:ext uri="{9D8B030D-6E8A-4147-A177-3AD203B41FA5}">
                      <a16:colId xmlns:a16="http://schemas.microsoft.com/office/drawing/2014/main" val="1884187641"/>
                    </a:ext>
                  </a:extLst>
                </a:gridCol>
                <a:gridCol w="1840600">
                  <a:extLst>
                    <a:ext uri="{9D8B030D-6E8A-4147-A177-3AD203B41FA5}">
                      <a16:colId xmlns:a16="http://schemas.microsoft.com/office/drawing/2014/main" val="844169019"/>
                    </a:ext>
                  </a:extLst>
                </a:gridCol>
                <a:gridCol w="1763908">
                  <a:extLst>
                    <a:ext uri="{9D8B030D-6E8A-4147-A177-3AD203B41FA5}">
                      <a16:colId xmlns:a16="http://schemas.microsoft.com/office/drawing/2014/main" val="362848577"/>
                    </a:ext>
                  </a:extLst>
                </a:gridCol>
              </a:tblGrid>
              <a:tr h="596936">
                <a:tc>
                  <a:txBody>
                    <a:bodyPr/>
                    <a:lstStyle/>
                    <a:p>
                      <a:endParaRPr lang="en-US" dirty="0">
                        <a:solidFill>
                          <a:schemeClr val="bg1"/>
                        </a:solidFill>
                      </a:endParaRPr>
                    </a:p>
                  </a:txBody>
                  <a:tcPr/>
                </a:tc>
                <a:tc>
                  <a:txBody>
                    <a:bodyPr/>
                    <a:lstStyle/>
                    <a:p>
                      <a:r>
                        <a:rPr lang="en-US" dirty="0">
                          <a:solidFill>
                            <a:schemeClr val="bg1"/>
                          </a:solidFill>
                        </a:rPr>
                        <a:t>Converged</a:t>
                      </a:r>
                    </a:p>
                  </a:txBody>
                  <a:tcPr/>
                </a:tc>
                <a:tc>
                  <a:txBody>
                    <a:bodyPr/>
                    <a:lstStyle/>
                    <a:p>
                      <a:r>
                        <a:rPr lang="en-US" dirty="0">
                          <a:solidFill>
                            <a:schemeClr val="bg1"/>
                          </a:solidFill>
                        </a:rPr>
                        <a:t>Disaggregated</a:t>
                      </a:r>
                    </a:p>
                  </a:txBody>
                  <a:tcPr/>
                </a:tc>
                <a:extLst>
                  <a:ext uri="{0D108BD9-81ED-4DB2-BD59-A6C34878D82A}">
                    <a16:rowId xmlns:a16="http://schemas.microsoft.com/office/drawing/2014/main" val="4248469488"/>
                  </a:ext>
                </a:extLst>
              </a:tr>
              <a:tr h="596936">
                <a:tc>
                  <a:txBody>
                    <a:bodyPr/>
                    <a:lstStyle/>
                    <a:p>
                      <a:r>
                        <a:rPr lang="en-US" dirty="0">
                          <a:solidFill>
                            <a:schemeClr val="bg1"/>
                          </a:solidFill>
                        </a:rPr>
                        <a:t>Scale Compute and Storage Independently</a:t>
                      </a: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extLst>
                  <a:ext uri="{0D108BD9-81ED-4DB2-BD59-A6C34878D82A}">
                    <a16:rowId xmlns:a16="http://schemas.microsoft.com/office/drawing/2014/main" val="199074027"/>
                  </a:ext>
                </a:extLst>
              </a:tr>
              <a:tr h="596936">
                <a:tc>
                  <a:txBody>
                    <a:bodyPr/>
                    <a:lstStyle/>
                    <a:p>
                      <a:r>
                        <a:rPr lang="en-US" dirty="0">
                          <a:solidFill>
                            <a:schemeClr val="bg1"/>
                          </a:solidFill>
                        </a:rPr>
                        <a:t>Uses Commodity Storage Components</a:t>
                      </a: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extLst>
                  <a:ext uri="{0D108BD9-81ED-4DB2-BD59-A6C34878D82A}">
                    <a16:rowId xmlns:a16="http://schemas.microsoft.com/office/drawing/2014/main" val="1215416711"/>
                  </a:ext>
                </a:extLst>
              </a:tr>
              <a:tr h="596936">
                <a:tc>
                  <a:txBody>
                    <a:bodyPr/>
                    <a:lstStyle/>
                    <a:p>
                      <a:r>
                        <a:rPr lang="en-US" dirty="0">
                          <a:solidFill>
                            <a:schemeClr val="bg1"/>
                          </a:solidFill>
                        </a:rPr>
                        <a:t>No Host Application CPU Overhead</a:t>
                      </a:r>
                    </a:p>
                  </a:txBody>
                  <a:tcPr/>
                </a:tc>
                <a:tc>
                  <a:txBody>
                    <a:bodyPr/>
                    <a:lstStyle/>
                    <a:p>
                      <a:endParaRPr lang="en-US" dirty="0">
                        <a:solidFill>
                          <a:schemeClr val="bg1"/>
                        </a:solidFill>
                      </a:endParaRPr>
                    </a:p>
                  </a:txBody>
                  <a:tcPr/>
                </a:tc>
                <a:tc>
                  <a:txBody>
                    <a:bodyPr/>
                    <a:lstStyle/>
                    <a:p>
                      <a:endParaRPr lang="en-US">
                        <a:solidFill>
                          <a:schemeClr val="bg1"/>
                        </a:solidFill>
                      </a:endParaRPr>
                    </a:p>
                  </a:txBody>
                  <a:tcPr/>
                </a:tc>
                <a:extLst>
                  <a:ext uri="{0D108BD9-81ED-4DB2-BD59-A6C34878D82A}">
                    <a16:rowId xmlns:a16="http://schemas.microsoft.com/office/drawing/2014/main" val="3165015186"/>
                  </a:ext>
                </a:extLst>
              </a:tr>
              <a:tr h="596936">
                <a:tc>
                  <a:txBody>
                    <a:bodyPr/>
                    <a:lstStyle/>
                    <a:p>
                      <a:r>
                        <a:rPr lang="en-US" dirty="0">
                          <a:solidFill>
                            <a:schemeClr val="bg1"/>
                          </a:solidFill>
                        </a:rPr>
                        <a:t>No Custom Software Required on Hosts</a:t>
                      </a: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extLst>
                  <a:ext uri="{0D108BD9-81ED-4DB2-BD59-A6C34878D82A}">
                    <a16:rowId xmlns:a16="http://schemas.microsoft.com/office/drawing/2014/main" val="3206066638"/>
                  </a:ext>
                </a:extLst>
              </a:tr>
              <a:tr h="596936">
                <a:tc>
                  <a:txBody>
                    <a:bodyPr/>
                    <a:lstStyle/>
                    <a:p>
                      <a:r>
                        <a:rPr lang="en-US" dirty="0">
                          <a:solidFill>
                            <a:schemeClr val="bg1"/>
                          </a:solidFill>
                        </a:rPr>
                        <a:t>Latency and Performance of Local SSDs</a:t>
                      </a:r>
                    </a:p>
                  </a:txBody>
                  <a:tcPr/>
                </a:tc>
                <a:tc>
                  <a:txBody>
                    <a:bodyPr/>
                    <a:lstStyle/>
                    <a:p>
                      <a:endParaRPr lang="en-US" dirty="0">
                        <a:solidFill>
                          <a:schemeClr val="bg1"/>
                        </a:solidFill>
                      </a:endParaRPr>
                    </a:p>
                  </a:txBody>
                  <a:tcPr/>
                </a:tc>
                <a:tc>
                  <a:txBody>
                    <a:bodyPr/>
                    <a:lstStyle/>
                    <a:p>
                      <a:endParaRPr lang="en-US" dirty="0">
                        <a:solidFill>
                          <a:schemeClr val="bg1"/>
                        </a:solidFill>
                      </a:endParaRPr>
                    </a:p>
                  </a:txBody>
                  <a:tcPr/>
                </a:tc>
                <a:extLst>
                  <a:ext uri="{0D108BD9-81ED-4DB2-BD59-A6C34878D82A}">
                    <a16:rowId xmlns:a16="http://schemas.microsoft.com/office/drawing/2014/main" val="1892755198"/>
                  </a:ext>
                </a:extLst>
              </a:tr>
            </a:tbl>
          </a:graphicData>
        </a:graphic>
      </p:graphicFrame>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81</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3325" y="1580933"/>
            <a:ext cx="457634" cy="45763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383" y="1580933"/>
            <a:ext cx="457634" cy="45763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533" y="3329543"/>
            <a:ext cx="457634" cy="457634"/>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275" y="2791285"/>
            <a:ext cx="457634" cy="45763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858" y="2163754"/>
            <a:ext cx="457634" cy="45763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583" y="2186109"/>
            <a:ext cx="457634" cy="45763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2858" y="2766974"/>
            <a:ext cx="457634" cy="457634"/>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1650" y="3378682"/>
            <a:ext cx="457634" cy="457634"/>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5008" y="3927442"/>
            <a:ext cx="457634" cy="457634"/>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0917" y="3898221"/>
            <a:ext cx="457634" cy="457634"/>
          </a:xfrm>
          <a:prstGeom prst="rect">
            <a:avLst/>
          </a:prstGeom>
        </p:spPr>
      </p:pic>
    </p:spTree>
    <p:extLst>
      <p:ext uri="{BB962C8B-B14F-4D97-AF65-F5344CB8AC3E}">
        <p14:creationId xmlns:p14="http://schemas.microsoft.com/office/powerpoint/2010/main" val="22885670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Pavilion and </a:t>
            </a:r>
            <a:r>
              <a:rPr lang="en-US" dirty="0" err="1"/>
              <a:t>Excelero</a:t>
            </a:r>
            <a:r>
              <a:rPr lang="en-US" dirty="0"/>
              <a:t> 2U-24 Storage Server</a:t>
            </a:r>
          </a:p>
        </p:txBody>
      </p:sp>
      <p:sp>
        <p:nvSpPr>
          <p:cNvPr id="3" name="Content Placeholder 2"/>
          <p:cNvSpPr>
            <a:spLocks noGrp="1"/>
          </p:cNvSpPr>
          <p:nvPr>
            <p:ph idx="1"/>
          </p:nvPr>
        </p:nvSpPr>
        <p:spPr>
          <a:xfrm>
            <a:off x="272414" y="895350"/>
            <a:ext cx="8871585" cy="1433623"/>
          </a:xfrm>
        </p:spPr>
        <p:txBody>
          <a:bodyPr>
            <a:normAutofit lnSpcReduction="10000"/>
          </a:bodyPr>
          <a:lstStyle/>
          <a:p>
            <a:r>
              <a:rPr lang="en-US" sz="1800" dirty="0"/>
              <a:t>Theoretical Limit of a 2U-24 Storage Server with a 100 Gbe Port is 2.5 million 4K Read IOPS</a:t>
            </a:r>
          </a:p>
          <a:p>
            <a:r>
              <a:rPr lang="en-US" sz="1800" dirty="0"/>
              <a:t>To match local </a:t>
            </a:r>
            <a:r>
              <a:rPr lang="en-US" sz="1800" dirty="0" err="1"/>
              <a:t>NVMe</a:t>
            </a:r>
            <a:r>
              <a:rPr lang="en-US" sz="1800" dirty="0"/>
              <a:t> SSD performance in servers, the storage server can support at most 4 clients since an individual </a:t>
            </a:r>
            <a:r>
              <a:rPr lang="en-US" sz="1800" dirty="0" err="1"/>
              <a:t>NVMe</a:t>
            </a:r>
            <a:r>
              <a:rPr lang="en-US" sz="1800" dirty="0"/>
              <a:t> SSD can support 700K IOPS</a:t>
            </a:r>
          </a:p>
          <a:p>
            <a:r>
              <a:rPr lang="en-US" sz="1800" dirty="0"/>
              <a:t>Pavilion offers 12X more performance density</a:t>
            </a:r>
          </a:p>
          <a:p>
            <a:endParaRPr lang="en-US" sz="1800" dirty="0"/>
          </a:p>
        </p:txBody>
      </p:sp>
      <p:sp>
        <p:nvSpPr>
          <p:cNvPr id="4" name="Slide Number Placeholder 3"/>
          <p:cNvSpPr>
            <a:spLocks noGrp="1"/>
          </p:cNvSpPr>
          <p:nvPr>
            <p:ph type="sldNum" sz="quarter" idx="11"/>
          </p:nvPr>
        </p:nvSpPr>
        <p:spPr/>
        <p:txBody>
          <a:bodyPr/>
          <a:lstStyle/>
          <a:p>
            <a:pPr>
              <a:defRPr/>
            </a:pPr>
            <a:fld id="{446C9BED-6FD4-4BA4-B6B0-4A26058AC9EF}" type="slidenum">
              <a:rPr lang="en-US" smtClean="0"/>
              <a:pPr>
                <a:defRPr/>
              </a:pPr>
              <a:t>82</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1990146551"/>
              </p:ext>
            </p:extLst>
          </p:nvPr>
        </p:nvGraphicFramePr>
        <p:xfrm>
          <a:off x="228600" y="2190750"/>
          <a:ext cx="8839200" cy="2407870"/>
        </p:xfrm>
        <a:graphic>
          <a:graphicData uri="http://schemas.openxmlformats.org/drawingml/2006/table">
            <a:tbl>
              <a:tblPr firstRow="1" bandRow="1">
                <a:tableStyleId>{5DA37D80-6434-44D0-A028-1B22A696006F}</a:tableStyleId>
              </a:tblPr>
              <a:tblGrid>
                <a:gridCol w="57912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66800">
                  <a:extLst>
                    <a:ext uri="{9D8B030D-6E8A-4147-A177-3AD203B41FA5}">
                      <a16:colId xmlns:a16="http://schemas.microsoft.com/office/drawing/2014/main" val="190461851"/>
                    </a:ext>
                  </a:extLst>
                </a:gridCol>
              </a:tblGrid>
              <a:tr h="398009">
                <a:tc>
                  <a:txBody>
                    <a:bodyPr/>
                    <a:lstStyle/>
                    <a:p>
                      <a:endParaRPr lang="en-US" sz="1600" dirty="0">
                        <a:solidFill>
                          <a:schemeClr val="bg1"/>
                        </a:solidFill>
                      </a:endParaRPr>
                    </a:p>
                  </a:txBody>
                  <a:tcPr/>
                </a:tc>
                <a:tc>
                  <a:txBody>
                    <a:bodyPr/>
                    <a:lstStyle/>
                    <a:p>
                      <a:pPr algn="ctr"/>
                      <a:r>
                        <a:rPr lang="en-US" sz="1400" dirty="0" err="1">
                          <a:solidFill>
                            <a:schemeClr val="bg1"/>
                          </a:solidFill>
                        </a:rPr>
                        <a:t>Excelero</a:t>
                      </a:r>
                      <a:r>
                        <a:rPr lang="en-US" sz="1400" dirty="0">
                          <a:solidFill>
                            <a:schemeClr val="bg1"/>
                          </a:solidFill>
                        </a:rPr>
                        <a:t> w/ 2U-24</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Pavilion</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Pavilion Advantage</a:t>
                      </a:r>
                    </a:p>
                  </a:txBody>
                  <a:tcPr anchor="ctr"/>
                </a:tc>
                <a:extLst>
                  <a:ext uri="{0D108BD9-81ED-4DB2-BD59-A6C34878D82A}">
                    <a16:rowId xmlns:a16="http://schemas.microsoft.com/office/drawing/2014/main" val="10000"/>
                  </a:ext>
                </a:extLst>
              </a:tr>
              <a:tr h="377942">
                <a:tc>
                  <a:txBody>
                    <a:bodyPr/>
                    <a:lstStyle/>
                    <a:p>
                      <a:r>
                        <a:rPr lang="en-US" sz="1600" dirty="0">
                          <a:solidFill>
                            <a:schemeClr val="bg1"/>
                          </a:solidFill>
                        </a:rPr>
                        <a:t>Max Performance – Single System (4K Read IOPS)</a:t>
                      </a:r>
                    </a:p>
                  </a:txBody>
                  <a:tcPr anchor="ctr"/>
                </a:tc>
                <a:tc>
                  <a:txBody>
                    <a:bodyPr/>
                    <a:lstStyle/>
                    <a:p>
                      <a:pPr marL="0" indent="0" algn="ctr">
                        <a:buClr>
                          <a:srgbClr val="60DF00"/>
                        </a:buClr>
                        <a:buSzPct val="250000"/>
                        <a:buFont typeface="Wingdings" panose="05000000000000000000" pitchFamily="2" charset="2"/>
                        <a:buNone/>
                      </a:pPr>
                      <a:r>
                        <a:rPr lang="en-US" sz="1600" kern="1200" dirty="0">
                          <a:solidFill>
                            <a:schemeClr val="bg1"/>
                          </a:solidFill>
                          <a:latin typeface="+mn-lt"/>
                          <a:ea typeface="+mn-ea"/>
                          <a:cs typeface="+mn-cs"/>
                        </a:rPr>
                        <a:t>2.5 M</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600" kern="1200" dirty="0">
                          <a:solidFill>
                            <a:schemeClr val="bg1"/>
                          </a:solidFill>
                          <a:latin typeface="+mn-lt"/>
                          <a:ea typeface="+mn-ea"/>
                          <a:cs typeface="+mn-cs"/>
                        </a:rPr>
                        <a:t>20 M</a:t>
                      </a:r>
                    </a:p>
                  </a:txBody>
                  <a:tcPr anchor="ctr"/>
                </a:tc>
                <a:tc>
                  <a:txBody>
                    <a:bodyPr/>
                    <a:lstStyle/>
                    <a:p>
                      <a:pPr marL="0" marR="0" lvl="0" indent="0" algn="ctr" defTabSz="914192" rtl="0" eaLnBrk="1" fontAlgn="auto" latinLnBrk="0" hangingPunct="1">
                        <a:lnSpc>
                          <a:spcPct val="100000"/>
                        </a:lnSpc>
                        <a:spcBef>
                          <a:spcPts val="0"/>
                        </a:spcBef>
                        <a:spcAft>
                          <a:spcPts val="0"/>
                        </a:spcAft>
                        <a:buClr>
                          <a:srgbClr val="60DF00"/>
                        </a:buClr>
                        <a:buSzPct val="250000"/>
                        <a:buFont typeface="Wingdings" panose="05000000000000000000" pitchFamily="2" charset="2"/>
                        <a:buNone/>
                        <a:tabLst/>
                        <a:defRPr/>
                      </a:pPr>
                      <a:r>
                        <a:rPr lang="en-US" sz="1600" b="1" i="1" kern="1200" dirty="0">
                          <a:solidFill>
                            <a:schemeClr val="bg1"/>
                          </a:solidFill>
                          <a:latin typeface="+mn-lt"/>
                          <a:ea typeface="+mn-ea"/>
                          <a:cs typeface="+mn-cs"/>
                        </a:rPr>
                        <a:t>8X</a:t>
                      </a:r>
                    </a:p>
                  </a:txBody>
                  <a:tcPr anchor="ctr"/>
                </a:tc>
                <a:extLst>
                  <a:ext uri="{0D108BD9-81ED-4DB2-BD59-A6C34878D82A}">
                    <a16:rowId xmlns:a16="http://schemas.microsoft.com/office/drawing/2014/main" val="643139002"/>
                  </a:ext>
                </a:extLst>
              </a:tr>
              <a:tr h="377942">
                <a:tc>
                  <a:txBody>
                    <a:bodyPr/>
                    <a:lstStyle/>
                    <a:p>
                      <a:r>
                        <a:rPr lang="en-US" sz="1600" baseline="0" dirty="0">
                          <a:solidFill>
                            <a:schemeClr val="bg1"/>
                          </a:solidFill>
                        </a:rPr>
                        <a:t>Application Host CPU Overhead (# CPU Cores)</a:t>
                      </a:r>
                      <a:endParaRPr lang="en-US" sz="1600" dirty="0">
                        <a:solidFill>
                          <a:schemeClr val="bg1"/>
                        </a:solidFill>
                      </a:endParaRPr>
                    </a:p>
                  </a:txBody>
                  <a:tcPr anchor="ctr"/>
                </a:tc>
                <a:tc>
                  <a:txBody>
                    <a:bodyPr/>
                    <a:lstStyle/>
                    <a:p>
                      <a:pPr algn="ctr"/>
                      <a:r>
                        <a:rPr lang="en-US" sz="1600" kern="1200" dirty="0">
                          <a:solidFill>
                            <a:schemeClr val="bg1"/>
                          </a:solidFill>
                          <a:latin typeface="+mn-lt"/>
                          <a:ea typeface="+mn-ea"/>
                          <a:cs typeface="+mn-cs"/>
                        </a:rPr>
                        <a:t>32?</a:t>
                      </a:r>
                    </a:p>
                  </a:txBody>
                  <a:tcPr anchor="ctr"/>
                </a:tc>
                <a:tc>
                  <a:txBody>
                    <a:bodyPr/>
                    <a:lstStyle/>
                    <a:p>
                      <a:pPr algn="ctr"/>
                      <a:r>
                        <a:rPr lang="en-US" sz="1600" b="0" i="0" dirty="0">
                          <a:solidFill>
                            <a:schemeClr val="bg1"/>
                          </a:solidFill>
                        </a:rPr>
                        <a:t>0</a:t>
                      </a:r>
                    </a:p>
                  </a:txBody>
                  <a:tcPr anchor="ctr"/>
                </a:tc>
                <a:tc>
                  <a:txBody>
                    <a:bodyPr/>
                    <a:lstStyle/>
                    <a:p>
                      <a:pPr algn="ctr"/>
                      <a:r>
                        <a:rPr lang="en-US" sz="1600" b="1" i="1" dirty="0">
                          <a:solidFill>
                            <a:schemeClr val="bg1"/>
                          </a:solidFill>
                        </a:rPr>
                        <a:t>??</a:t>
                      </a:r>
                    </a:p>
                  </a:txBody>
                  <a:tcPr anchor="ctr"/>
                </a:tc>
                <a:extLst>
                  <a:ext uri="{0D108BD9-81ED-4DB2-BD59-A6C34878D82A}">
                    <a16:rowId xmlns:a16="http://schemas.microsoft.com/office/drawing/2014/main" val="10002"/>
                  </a:ext>
                </a:extLst>
              </a:tr>
              <a:tr h="377942">
                <a:tc>
                  <a:txBody>
                    <a:bodyPr/>
                    <a:lstStyle/>
                    <a:p>
                      <a:r>
                        <a:rPr lang="en-US" sz="1600" dirty="0">
                          <a:solidFill>
                            <a:schemeClr val="bg1"/>
                          </a:solidFill>
                        </a:rPr>
                        <a:t>Application Rack Units Required to Hit Max Performance</a:t>
                      </a:r>
                    </a:p>
                  </a:txBody>
                  <a:tcPr anchor="ctr"/>
                </a:tc>
                <a:tc>
                  <a:txBody>
                    <a:bodyPr/>
                    <a:lstStyle/>
                    <a:p>
                      <a:pPr algn="ctr"/>
                      <a:r>
                        <a:rPr lang="en-US" sz="1600" kern="1200" dirty="0">
                          <a:solidFill>
                            <a:schemeClr val="bg1"/>
                          </a:solidFill>
                          <a:latin typeface="+mn-lt"/>
                          <a:ea typeface="+mn-ea"/>
                          <a:cs typeface="+mn-cs"/>
                        </a:rPr>
                        <a:t>4</a:t>
                      </a:r>
                    </a:p>
                  </a:txBody>
                  <a:tcPr anchor="ctr"/>
                </a:tc>
                <a:tc>
                  <a:txBody>
                    <a:bodyPr/>
                    <a:lstStyle/>
                    <a:p>
                      <a:pPr algn="ctr"/>
                      <a:r>
                        <a:rPr lang="en-US" sz="1600" b="0" i="0" dirty="0">
                          <a:solidFill>
                            <a:schemeClr val="bg1"/>
                          </a:solidFill>
                        </a:rPr>
                        <a:t>0</a:t>
                      </a:r>
                    </a:p>
                  </a:txBody>
                  <a:tcPr anchor="ctr"/>
                </a:tc>
                <a:tc>
                  <a:txBody>
                    <a:bodyPr/>
                    <a:lstStyle/>
                    <a:p>
                      <a:pPr algn="ctr"/>
                      <a:r>
                        <a:rPr lang="en-US" sz="1600" b="1" i="1" dirty="0">
                          <a:solidFill>
                            <a:schemeClr val="bg1"/>
                          </a:solidFill>
                        </a:rPr>
                        <a:t>8X</a:t>
                      </a:r>
                    </a:p>
                  </a:txBody>
                  <a:tcPr anchor="ctr"/>
                </a:tc>
                <a:extLst>
                  <a:ext uri="{0D108BD9-81ED-4DB2-BD59-A6C34878D82A}">
                    <a16:rowId xmlns:a16="http://schemas.microsoft.com/office/drawing/2014/main" val="10003"/>
                  </a:ext>
                </a:extLst>
              </a:tr>
              <a:tr h="377942">
                <a:tc>
                  <a:txBody>
                    <a:bodyPr/>
                    <a:lstStyle/>
                    <a:p>
                      <a:r>
                        <a:rPr lang="en-US" sz="1600" dirty="0">
                          <a:solidFill>
                            <a:schemeClr val="bg1"/>
                          </a:solidFill>
                        </a:rPr>
                        <a:t>Total Rack Units Required to Hit Max Performance</a:t>
                      </a:r>
                    </a:p>
                  </a:txBody>
                  <a:tcPr anchor="ctr"/>
                </a:tc>
                <a:tc>
                  <a:txBody>
                    <a:bodyPr/>
                    <a:lstStyle/>
                    <a:p>
                      <a:pPr algn="ctr"/>
                      <a:r>
                        <a:rPr lang="en-US" sz="1600" kern="1200" dirty="0">
                          <a:solidFill>
                            <a:schemeClr val="bg1"/>
                          </a:solidFill>
                          <a:latin typeface="+mn-lt"/>
                          <a:ea typeface="+mn-ea"/>
                          <a:cs typeface="+mn-cs"/>
                        </a:rPr>
                        <a:t>6</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rPr>
                        <a:t>4</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rPr>
                        <a:t>2.5X</a:t>
                      </a:r>
                    </a:p>
                  </a:txBody>
                  <a:tcPr anchor="ctr"/>
                </a:tc>
                <a:extLst>
                  <a:ext uri="{0D108BD9-81ED-4DB2-BD59-A6C34878D82A}">
                    <a16:rowId xmlns:a16="http://schemas.microsoft.com/office/drawing/2014/main" val="10005"/>
                  </a:ext>
                </a:extLst>
              </a:tr>
              <a:tr h="377942">
                <a:tc>
                  <a:txBody>
                    <a:bodyPr/>
                    <a:lstStyle/>
                    <a:p>
                      <a:r>
                        <a:rPr lang="en-US" sz="1600" dirty="0">
                          <a:solidFill>
                            <a:schemeClr val="bg1"/>
                          </a:solidFill>
                        </a:rPr>
                        <a:t>IOPS/Rack Unit</a:t>
                      </a:r>
                      <a:endParaRPr lang="en-US" sz="1400" dirty="0">
                        <a:solidFill>
                          <a:schemeClr val="bg1"/>
                        </a:solidFill>
                      </a:endParaRPr>
                    </a:p>
                  </a:txBody>
                  <a:tcPr anchor="ctr"/>
                </a:tc>
                <a:tc>
                  <a:txBody>
                    <a:bodyPr/>
                    <a:lstStyle/>
                    <a:p>
                      <a:pPr algn="ctr"/>
                      <a:r>
                        <a:rPr lang="en-US" sz="1600" b="0" i="0" kern="1200" dirty="0">
                          <a:solidFill>
                            <a:schemeClr val="bg1"/>
                          </a:solidFill>
                          <a:latin typeface="+mn-lt"/>
                          <a:ea typeface="+mn-ea"/>
                          <a:cs typeface="+mn-cs"/>
                        </a:rPr>
                        <a:t>410K</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rPr>
                        <a:t>5 M</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1" dirty="0">
                          <a:solidFill>
                            <a:schemeClr val="bg1"/>
                          </a:solidFill>
                        </a:rPr>
                        <a:t>12X</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4955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7150"/>
            <a:ext cx="8686800" cy="756666"/>
          </a:xfrm>
        </p:spPr>
        <p:txBody>
          <a:bodyPr/>
          <a:lstStyle/>
          <a:p>
            <a:r>
              <a:rPr lang="en-US" dirty="0"/>
              <a:t>Storage Array Designed Like a Switch</a:t>
            </a:r>
          </a:p>
        </p:txBody>
      </p:sp>
      <p:sp>
        <p:nvSpPr>
          <p:cNvPr id="3" name="Slide Number Placeholder 2"/>
          <p:cNvSpPr>
            <a:spLocks noGrp="1"/>
          </p:cNvSpPr>
          <p:nvPr>
            <p:ph type="sldNum" sz="quarter" idx="11"/>
          </p:nvPr>
        </p:nvSpPr>
        <p:spPr>
          <a:xfrm>
            <a:off x="8630121" y="4781550"/>
            <a:ext cx="153888" cy="115416"/>
          </a:xfrm>
        </p:spPr>
        <p:txBody>
          <a:bodyPr/>
          <a:lstStyle/>
          <a:p>
            <a:pPr>
              <a:defRPr/>
            </a:pPr>
            <a:fld id="{446C9BED-6FD4-4BA4-B6B0-4A26058AC9EF}" type="slidenum">
              <a:rPr lang="en-US" smtClean="0"/>
              <a:pPr>
                <a:defRPr/>
              </a:pPr>
              <a:t>9</a:t>
            </a:fld>
            <a:endParaRPr lang="en-US" dirty="0"/>
          </a:p>
        </p:txBody>
      </p:sp>
      <p:sp>
        <p:nvSpPr>
          <p:cNvPr id="150" name="Rectangle 149"/>
          <p:cNvSpPr/>
          <p:nvPr/>
        </p:nvSpPr>
        <p:spPr bwMode="auto">
          <a:xfrm>
            <a:off x="1219200" y="922399"/>
            <a:ext cx="6400800" cy="3746992"/>
          </a:xfrm>
          <a:prstGeom prst="rect">
            <a:avLst/>
          </a:prstGeom>
          <a:solidFill>
            <a:schemeClr val="accent1">
              <a:lumMod val="20000"/>
              <a:lumOff val="80000"/>
            </a:schemeClr>
          </a:solidFill>
          <a:ln w="190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grpSp>
        <p:nvGrpSpPr>
          <p:cNvPr id="155" name="Group 154"/>
          <p:cNvGrpSpPr/>
          <p:nvPr/>
        </p:nvGrpSpPr>
        <p:grpSpPr>
          <a:xfrm>
            <a:off x="2964163" y="4014507"/>
            <a:ext cx="774738" cy="378522"/>
            <a:chOff x="5576301" y="2667712"/>
            <a:chExt cx="549108" cy="265997"/>
          </a:xfrm>
        </p:grpSpPr>
        <p:sp>
          <p:nvSpPr>
            <p:cNvPr id="237" name="Rectangle 236"/>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8" name="Rounded Rectangle 237"/>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9" name="Rounded Rectangle 238"/>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6" name="Group 155"/>
          <p:cNvGrpSpPr/>
          <p:nvPr/>
        </p:nvGrpSpPr>
        <p:grpSpPr>
          <a:xfrm>
            <a:off x="2961478" y="3547933"/>
            <a:ext cx="774738" cy="378522"/>
            <a:chOff x="5576301" y="2667712"/>
            <a:chExt cx="549108" cy="265997"/>
          </a:xfrm>
        </p:grpSpPr>
        <p:sp>
          <p:nvSpPr>
            <p:cNvPr id="234" name="Rectangle 233"/>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5" name="Rounded Rectangle 234"/>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6" name="Rounded Rectangle 235"/>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57" name="Group 156"/>
          <p:cNvGrpSpPr/>
          <p:nvPr/>
        </p:nvGrpSpPr>
        <p:grpSpPr>
          <a:xfrm>
            <a:off x="2961358" y="3076652"/>
            <a:ext cx="774738" cy="378522"/>
            <a:chOff x="5576301" y="2667712"/>
            <a:chExt cx="549108" cy="265997"/>
          </a:xfrm>
        </p:grpSpPr>
        <p:sp>
          <p:nvSpPr>
            <p:cNvPr id="231" name="Rectangle 23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32" name="Rounded Rectangle 23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33" name="Rounded Rectangle 23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sp>
        <p:nvSpPr>
          <p:cNvPr id="159" name="Content Placeholder 2"/>
          <p:cNvSpPr txBox="1">
            <a:spLocks/>
          </p:cNvSpPr>
          <p:nvPr/>
        </p:nvSpPr>
        <p:spPr>
          <a:xfrm>
            <a:off x="2253035" y="2521099"/>
            <a:ext cx="1159829" cy="29476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u="sng" dirty="0">
                <a:solidFill>
                  <a:schemeClr val="bg1"/>
                </a:solidFill>
              </a:rPr>
              <a:t>10 Line Cards </a:t>
            </a:r>
            <a:br>
              <a:rPr lang="en-US" sz="1000" b="1" i="1" dirty="0">
                <a:solidFill>
                  <a:schemeClr val="bg1"/>
                </a:solidFill>
              </a:rPr>
            </a:br>
            <a:r>
              <a:rPr lang="en-US" sz="1000" b="1" i="1" dirty="0">
                <a:solidFill>
                  <a:schemeClr val="bg1"/>
                </a:solidFill>
              </a:rPr>
              <a:t>4 ports each</a:t>
            </a:r>
            <a:br>
              <a:rPr lang="en-US" sz="1000" b="1" i="1" dirty="0">
                <a:solidFill>
                  <a:schemeClr val="bg1"/>
                </a:solidFill>
              </a:rPr>
            </a:br>
            <a:r>
              <a:rPr lang="en-US" sz="1000" b="1" i="1" dirty="0">
                <a:solidFill>
                  <a:schemeClr val="bg1"/>
                </a:solidFill>
              </a:rPr>
              <a:t>20 I/O Controllers</a:t>
            </a:r>
            <a:br>
              <a:rPr lang="en-US" sz="1000" b="1" i="1" dirty="0">
                <a:solidFill>
                  <a:schemeClr val="bg1"/>
                </a:solidFill>
              </a:rPr>
            </a:br>
            <a:endParaRPr lang="en-US" sz="1000" b="1" i="1" dirty="0">
              <a:solidFill>
                <a:schemeClr val="bg1"/>
              </a:solidFill>
            </a:endParaRPr>
          </a:p>
          <a:p>
            <a:pPr>
              <a:buClr>
                <a:srgbClr val="60AD00"/>
              </a:buClr>
              <a:buFont typeface="Wingdings" panose="05000000000000000000" pitchFamily="2" charset="2"/>
              <a:buChar char="ü"/>
            </a:pPr>
            <a:endParaRPr lang="en-US" sz="1050" dirty="0">
              <a:solidFill>
                <a:schemeClr val="bg1"/>
              </a:solidFill>
            </a:endParaRPr>
          </a:p>
          <a:p>
            <a:pPr lvl="1">
              <a:buClr>
                <a:srgbClr val="60AD00"/>
              </a:buClr>
              <a:buFont typeface="Wingdings" panose="05000000000000000000" pitchFamily="2" charset="2"/>
              <a:buChar char="ü"/>
            </a:pPr>
            <a:endParaRPr lang="en-US" sz="1000" dirty="0">
              <a:solidFill>
                <a:schemeClr val="bg1"/>
              </a:solidFill>
            </a:endParaRPr>
          </a:p>
        </p:txBody>
      </p:sp>
      <p:grpSp>
        <p:nvGrpSpPr>
          <p:cNvPr id="160" name="Group 159"/>
          <p:cNvGrpSpPr/>
          <p:nvPr/>
        </p:nvGrpSpPr>
        <p:grpSpPr>
          <a:xfrm flipH="1">
            <a:off x="3327612" y="2578625"/>
            <a:ext cx="64505" cy="256517"/>
            <a:chOff x="1076638" y="2434336"/>
            <a:chExt cx="48801" cy="382326"/>
          </a:xfrm>
        </p:grpSpPr>
        <p:sp>
          <p:nvSpPr>
            <p:cNvPr id="228" name="Oval 227"/>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29" name="Oval 228"/>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230" name="Oval 229"/>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170" name="Group 169"/>
          <p:cNvGrpSpPr/>
          <p:nvPr/>
        </p:nvGrpSpPr>
        <p:grpSpPr>
          <a:xfrm>
            <a:off x="2961358" y="1992038"/>
            <a:ext cx="774738" cy="378522"/>
            <a:chOff x="5576301" y="2667712"/>
            <a:chExt cx="549108" cy="265997"/>
          </a:xfrm>
        </p:grpSpPr>
        <p:sp>
          <p:nvSpPr>
            <p:cNvPr id="225" name="Rectangle 22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6" name="Rounded Rectangle 22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7" name="Rounded Rectangle 22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3" name="Group 172"/>
          <p:cNvGrpSpPr/>
          <p:nvPr/>
        </p:nvGrpSpPr>
        <p:grpSpPr>
          <a:xfrm>
            <a:off x="2957841" y="1510089"/>
            <a:ext cx="774738" cy="378522"/>
            <a:chOff x="5576301" y="2667712"/>
            <a:chExt cx="549108" cy="265997"/>
          </a:xfrm>
        </p:grpSpPr>
        <p:sp>
          <p:nvSpPr>
            <p:cNvPr id="222" name="Rectangle 221"/>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23" name="Rounded Rectangle 22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224" name="Rounded Rectangle 22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74" name="Group 173"/>
          <p:cNvGrpSpPr/>
          <p:nvPr/>
        </p:nvGrpSpPr>
        <p:grpSpPr>
          <a:xfrm>
            <a:off x="2689669" y="1561627"/>
            <a:ext cx="206158" cy="333119"/>
            <a:chOff x="5552609" y="1039882"/>
            <a:chExt cx="146118" cy="234091"/>
          </a:xfrm>
        </p:grpSpPr>
        <p:cxnSp>
          <p:nvCxnSpPr>
            <p:cNvPr id="218" name="Straight Arrow Connector 21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9" name="Straight Arrow Connector 21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0" name="Straight Arrow Connector 21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21" name="Straight Arrow Connector 22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5" name="Group 174"/>
          <p:cNvGrpSpPr/>
          <p:nvPr/>
        </p:nvGrpSpPr>
        <p:grpSpPr>
          <a:xfrm>
            <a:off x="2685088" y="2040403"/>
            <a:ext cx="206158" cy="333119"/>
            <a:chOff x="5552609" y="1039882"/>
            <a:chExt cx="146118" cy="234091"/>
          </a:xfrm>
        </p:grpSpPr>
        <p:cxnSp>
          <p:nvCxnSpPr>
            <p:cNvPr id="214" name="Straight Arrow Connector 213"/>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5" name="Straight Arrow Connector 214"/>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6" name="Straight Arrow Connector 215"/>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7" name="Straight Arrow Connector 216"/>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6" name="Group 175"/>
          <p:cNvGrpSpPr/>
          <p:nvPr/>
        </p:nvGrpSpPr>
        <p:grpSpPr>
          <a:xfrm>
            <a:off x="2676324" y="3122055"/>
            <a:ext cx="206158" cy="333119"/>
            <a:chOff x="5552609" y="1039882"/>
            <a:chExt cx="146118" cy="234091"/>
          </a:xfrm>
        </p:grpSpPr>
        <p:cxnSp>
          <p:nvCxnSpPr>
            <p:cNvPr id="210" name="Straight Arrow Connector 209"/>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1" name="Straight Arrow Connector 210"/>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2" name="Straight Arrow Connector 211"/>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13" name="Straight Arrow Connector 212"/>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7" name="Group 176"/>
          <p:cNvGrpSpPr/>
          <p:nvPr/>
        </p:nvGrpSpPr>
        <p:grpSpPr>
          <a:xfrm>
            <a:off x="2674782" y="3605711"/>
            <a:ext cx="206158" cy="333119"/>
            <a:chOff x="5552609" y="1039882"/>
            <a:chExt cx="146118" cy="234091"/>
          </a:xfrm>
        </p:grpSpPr>
        <p:cxnSp>
          <p:nvCxnSpPr>
            <p:cNvPr id="206" name="Straight Arrow Connector 205"/>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7" name="Straight Arrow Connector 206"/>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8" name="Straight Arrow Connector 207"/>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9" name="Straight Arrow Connector 208"/>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6" name="Group 185"/>
          <p:cNvGrpSpPr/>
          <p:nvPr/>
        </p:nvGrpSpPr>
        <p:grpSpPr>
          <a:xfrm>
            <a:off x="2674782" y="4079734"/>
            <a:ext cx="206158" cy="333119"/>
            <a:chOff x="5552609" y="1039882"/>
            <a:chExt cx="146118" cy="234091"/>
          </a:xfrm>
        </p:grpSpPr>
        <p:cxnSp>
          <p:nvCxnSpPr>
            <p:cNvPr id="202" name="Straight Arrow Connector 201"/>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3" name="Straight Arrow Connector 202"/>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4" name="Straight Arrow Connector 203"/>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5" name="Straight Arrow Connector 204"/>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sp>
        <p:nvSpPr>
          <p:cNvPr id="194" name="Left Brace 193"/>
          <p:cNvSpPr/>
          <p:nvPr/>
        </p:nvSpPr>
        <p:spPr bwMode="auto">
          <a:xfrm>
            <a:off x="2166212" y="1510089"/>
            <a:ext cx="215021" cy="2990480"/>
          </a:xfrm>
          <a:prstGeom prst="leftBrace">
            <a:avLst>
              <a:gd name="adj1" fmla="val 8333"/>
              <a:gd name="adj2" fmla="val 50534"/>
            </a:avLst>
          </a:prstGeom>
          <a:noFill/>
          <a:ln w="635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196" name="Content Placeholder 2"/>
          <p:cNvSpPr txBox="1">
            <a:spLocks/>
          </p:cNvSpPr>
          <p:nvPr/>
        </p:nvSpPr>
        <p:spPr>
          <a:xfrm>
            <a:off x="1298482" y="2620515"/>
            <a:ext cx="1132820" cy="4281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40 x </a:t>
            </a:r>
            <a:br>
              <a:rPr lang="en-US" sz="1400" b="1" i="1" dirty="0">
                <a:solidFill>
                  <a:schemeClr val="bg1"/>
                </a:solidFill>
              </a:rPr>
            </a:br>
            <a:r>
              <a:rPr lang="en-US" sz="1400" b="1" i="1" dirty="0">
                <a:solidFill>
                  <a:schemeClr val="bg1"/>
                </a:solidFill>
              </a:rPr>
              <a:t>40 Gbe</a:t>
            </a:r>
            <a:br>
              <a:rPr lang="en-US" sz="1400" b="1" i="1" dirty="0">
                <a:solidFill>
                  <a:schemeClr val="bg1"/>
                </a:solidFill>
              </a:rPr>
            </a:br>
            <a:r>
              <a:rPr lang="en-US" sz="1400" b="1" i="1" dirty="0">
                <a:solidFill>
                  <a:schemeClr val="bg1"/>
                </a:solidFill>
              </a:rPr>
              <a:t>Ports</a:t>
            </a:r>
          </a:p>
          <a:p>
            <a:pPr>
              <a:buClr>
                <a:srgbClr val="60AD00"/>
              </a:buClr>
              <a:buFont typeface="Wingdings" panose="05000000000000000000" pitchFamily="2" charset="2"/>
              <a:buChar char="ü"/>
            </a:pP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
        <p:nvSpPr>
          <p:cNvPr id="199" name="Content Placeholder 2"/>
          <p:cNvSpPr txBox="1">
            <a:spLocks/>
          </p:cNvSpPr>
          <p:nvPr/>
        </p:nvSpPr>
        <p:spPr>
          <a:xfrm>
            <a:off x="2276443" y="1070833"/>
            <a:ext cx="4898483"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Storing and Retrieving Data At A Terabit Per Second</a:t>
            </a:r>
            <a:endParaRPr lang="en-US" sz="1600" dirty="0">
              <a:solidFill>
                <a:schemeClr val="bg1"/>
              </a:solidFill>
            </a:endParaRPr>
          </a:p>
        </p:txBody>
      </p:sp>
      <p:sp>
        <p:nvSpPr>
          <p:cNvPr id="5" name="Rectangle: Rounded Corners 4"/>
          <p:cNvSpPr/>
          <p:nvPr/>
        </p:nvSpPr>
        <p:spPr bwMode="auto">
          <a:xfrm>
            <a:off x="3864521" y="1510089"/>
            <a:ext cx="1371600" cy="2902272"/>
          </a:xfrm>
          <a:prstGeom prst="roundRect">
            <a:avLst/>
          </a:prstGeom>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cxnSp>
        <p:nvCxnSpPr>
          <p:cNvPr id="100" name="Straight Arrow Connector 99"/>
          <p:cNvCxnSpPr/>
          <p:nvPr/>
        </p:nvCxnSpPr>
        <p:spPr bwMode="auto">
          <a:xfrm flipV="1">
            <a:off x="4238070" y="2019365"/>
            <a:ext cx="616836" cy="1904347"/>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sp>
        <p:nvSpPr>
          <p:cNvPr id="8" name="Arc 7"/>
          <p:cNvSpPr/>
          <p:nvPr/>
        </p:nvSpPr>
        <p:spPr bwMode="auto">
          <a:xfrm rot="17291947">
            <a:off x="4850027" y="1959148"/>
            <a:ext cx="228600" cy="249737"/>
          </a:xfrm>
          <a:prstGeom prst="arc">
            <a:avLst>
              <a:gd name="adj1" fmla="val 16200000"/>
              <a:gd name="adj2" fmla="val 20858784"/>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04" name="Arc 103"/>
          <p:cNvSpPr/>
          <p:nvPr/>
        </p:nvSpPr>
        <p:spPr bwMode="auto">
          <a:xfrm rot="6624117">
            <a:off x="4014992" y="3740601"/>
            <a:ext cx="228600" cy="249737"/>
          </a:xfrm>
          <a:prstGeom prst="arc">
            <a:avLst>
              <a:gd name="adj1" fmla="val 16200000"/>
              <a:gd name="adj2" fmla="val 20341727"/>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10" name="Straight Arrow Connector 9"/>
          <p:cNvCxnSpPr/>
          <p:nvPr/>
        </p:nvCxnSpPr>
        <p:spPr bwMode="auto">
          <a:xfrm>
            <a:off x="5029891" y="1961160"/>
            <a:ext cx="141073"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08" name="Straight Arrow Connector 107"/>
          <p:cNvCxnSpPr/>
          <p:nvPr/>
        </p:nvCxnSpPr>
        <p:spPr bwMode="auto">
          <a:xfrm flipH="1">
            <a:off x="3899491" y="3990504"/>
            <a:ext cx="145839" cy="1261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1" name="Straight Arrow Connector 110"/>
          <p:cNvCxnSpPr>
            <a:endCxn id="112" idx="2"/>
          </p:cNvCxnSpPr>
          <p:nvPr/>
        </p:nvCxnSpPr>
        <p:spPr bwMode="auto">
          <a:xfrm flipH="1" flipV="1">
            <a:off x="4320872" y="2093133"/>
            <a:ext cx="473932" cy="1828762"/>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sp>
        <p:nvSpPr>
          <p:cNvPr id="112" name="Arc 111"/>
          <p:cNvSpPr/>
          <p:nvPr/>
        </p:nvSpPr>
        <p:spPr bwMode="auto">
          <a:xfrm rot="21369969">
            <a:off x="4102453" y="1999191"/>
            <a:ext cx="222308" cy="250160"/>
          </a:xfrm>
          <a:prstGeom prst="arc">
            <a:avLst>
              <a:gd name="adj1" fmla="val 16200000"/>
              <a:gd name="adj2" fmla="val 20858784"/>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sp>
        <p:nvSpPr>
          <p:cNvPr id="113" name="Arc 112"/>
          <p:cNvSpPr/>
          <p:nvPr/>
        </p:nvSpPr>
        <p:spPr bwMode="auto">
          <a:xfrm rot="10385137">
            <a:off x="4780871" y="3733944"/>
            <a:ext cx="228600" cy="249737"/>
          </a:xfrm>
          <a:prstGeom prst="arc">
            <a:avLst>
              <a:gd name="adj1" fmla="val 16200000"/>
              <a:gd name="adj2" fmla="val 20341727"/>
            </a:avLst>
          </a:prstGeom>
          <a:noFill/>
          <a:ln w="57150" cap="flat" cmpd="sng" algn="ctr">
            <a:solidFill>
              <a:schemeClr val="tx1"/>
            </a:solidFill>
            <a:prstDash val="solid"/>
            <a:round/>
            <a:headEnd type="none" w="med" len="med"/>
            <a:tailEnd type="none" w="med" len="med"/>
          </a:ln>
          <a:effectLst/>
        </p:spPr>
        <p:txBody>
          <a:bodyPr rtlCol="0" anchor="ctr"/>
          <a:lstStyle/>
          <a:p>
            <a:pPr algn="ctr"/>
            <a:endParaRPr lang="en-US"/>
          </a:p>
        </p:txBody>
      </p:sp>
      <p:cxnSp>
        <p:nvCxnSpPr>
          <p:cNvPr id="114" name="Straight Arrow Connector 113"/>
          <p:cNvCxnSpPr/>
          <p:nvPr/>
        </p:nvCxnSpPr>
        <p:spPr bwMode="auto">
          <a:xfrm>
            <a:off x="5004371" y="3997052"/>
            <a:ext cx="141073"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5" name="Straight Arrow Connector 114"/>
          <p:cNvCxnSpPr/>
          <p:nvPr/>
        </p:nvCxnSpPr>
        <p:spPr bwMode="auto">
          <a:xfrm flipH="1">
            <a:off x="3932141" y="1972744"/>
            <a:ext cx="145839" cy="12611"/>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cxnSp>
        <p:nvCxnSpPr>
          <p:cNvPr id="119" name="Straight Arrow Connector 118"/>
          <p:cNvCxnSpPr/>
          <p:nvPr/>
        </p:nvCxnSpPr>
        <p:spPr bwMode="auto">
          <a:xfrm flipH="1" flipV="1">
            <a:off x="4950838" y="1966225"/>
            <a:ext cx="122641" cy="13038"/>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23" name="Straight Arrow Connector 122"/>
          <p:cNvCxnSpPr>
            <a:stCxn id="112" idx="0"/>
          </p:cNvCxnSpPr>
          <p:nvPr/>
        </p:nvCxnSpPr>
        <p:spPr bwMode="auto">
          <a:xfrm flipH="1" flipV="1">
            <a:off x="4096286" y="1990439"/>
            <a:ext cx="108958" cy="9032"/>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29" name="Straight Arrow Connector 128"/>
          <p:cNvCxnSpPr/>
          <p:nvPr/>
        </p:nvCxnSpPr>
        <p:spPr bwMode="auto">
          <a:xfrm flipH="1" flipV="1">
            <a:off x="4895171" y="3981472"/>
            <a:ext cx="108958" cy="9032"/>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cxnSp>
        <p:nvCxnSpPr>
          <p:cNvPr id="130" name="Straight Arrow Connector 129"/>
          <p:cNvCxnSpPr/>
          <p:nvPr/>
        </p:nvCxnSpPr>
        <p:spPr bwMode="auto">
          <a:xfrm flipH="1" flipV="1">
            <a:off x="4045330" y="3971842"/>
            <a:ext cx="111056" cy="4516"/>
          </a:xfrm>
          <a:prstGeom prst="straightConnector1">
            <a:avLst/>
          </a:prstGeom>
          <a:solidFill>
            <a:schemeClr val="accent1"/>
          </a:solidFill>
          <a:ln w="57150" cap="flat" cmpd="sng" algn="ctr">
            <a:solidFill>
              <a:schemeClr val="tx1"/>
            </a:solidFill>
            <a:prstDash val="solid"/>
            <a:round/>
            <a:headEnd type="none" w="med" len="med"/>
            <a:tailEnd type="none" w="med" len="med"/>
          </a:ln>
          <a:effectLst/>
        </p:spPr>
      </p:cxnSp>
      <p:grpSp>
        <p:nvGrpSpPr>
          <p:cNvPr id="26" name="Group 25"/>
          <p:cNvGrpSpPr/>
          <p:nvPr/>
        </p:nvGrpSpPr>
        <p:grpSpPr>
          <a:xfrm>
            <a:off x="5358664" y="1527904"/>
            <a:ext cx="1065388" cy="2881295"/>
            <a:chOff x="5358664" y="1527904"/>
            <a:chExt cx="1065388" cy="2881295"/>
          </a:xfrm>
        </p:grpSpPr>
        <p:grpSp>
          <p:nvGrpSpPr>
            <p:cNvPr id="132" name="Group 131"/>
            <p:cNvGrpSpPr/>
            <p:nvPr/>
          </p:nvGrpSpPr>
          <p:grpSpPr>
            <a:xfrm>
              <a:off x="5361741" y="1527904"/>
              <a:ext cx="774738" cy="378522"/>
              <a:chOff x="5576301" y="2667712"/>
              <a:chExt cx="549108" cy="265997"/>
            </a:xfrm>
          </p:grpSpPr>
          <p:sp>
            <p:nvSpPr>
              <p:cNvPr id="133" name="Rectangle 132"/>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4" name="Rounded Rectangle 222"/>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35" name="Rounded Rectangle 223"/>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36" name="Group 135"/>
            <p:cNvGrpSpPr/>
            <p:nvPr/>
          </p:nvGrpSpPr>
          <p:grpSpPr>
            <a:xfrm>
              <a:off x="5361469" y="4012569"/>
              <a:ext cx="774738" cy="378522"/>
              <a:chOff x="5576301" y="2667712"/>
              <a:chExt cx="549108" cy="265997"/>
            </a:xfrm>
          </p:grpSpPr>
          <p:sp>
            <p:nvSpPr>
              <p:cNvPr id="137" name="Rectangle 136"/>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38" name="Rounded Rectangle 237"/>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39" name="Rounded Rectangle 238"/>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40" name="Group 139"/>
            <p:cNvGrpSpPr/>
            <p:nvPr/>
          </p:nvGrpSpPr>
          <p:grpSpPr>
            <a:xfrm>
              <a:off x="5358784" y="3545995"/>
              <a:ext cx="774738" cy="378522"/>
              <a:chOff x="5576301" y="2667712"/>
              <a:chExt cx="549108" cy="265997"/>
            </a:xfrm>
          </p:grpSpPr>
          <p:sp>
            <p:nvSpPr>
              <p:cNvPr id="141" name="Rectangle 140"/>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2" name="Rounded Rectangle 234"/>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43" name="Rounded Rectangle 235"/>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44" name="Group 143"/>
            <p:cNvGrpSpPr/>
            <p:nvPr/>
          </p:nvGrpSpPr>
          <p:grpSpPr>
            <a:xfrm>
              <a:off x="5358664" y="3074714"/>
              <a:ext cx="774738" cy="378522"/>
              <a:chOff x="5576301" y="2667712"/>
              <a:chExt cx="549108" cy="265997"/>
            </a:xfrm>
          </p:grpSpPr>
          <p:sp>
            <p:nvSpPr>
              <p:cNvPr id="145" name="Rectangle 144"/>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46" name="Rounded Rectangle 231"/>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47" name="Rounded Rectangle 232"/>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48" name="Group 147"/>
            <p:cNvGrpSpPr/>
            <p:nvPr/>
          </p:nvGrpSpPr>
          <p:grpSpPr>
            <a:xfrm flipH="1">
              <a:off x="5724918" y="2576687"/>
              <a:ext cx="64505" cy="256517"/>
              <a:chOff x="1076638" y="2434336"/>
              <a:chExt cx="48801" cy="382326"/>
            </a:xfrm>
          </p:grpSpPr>
          <p:sp>
            <p:nvSpPr>
              <p:cNvPr id="149" name="Oval 148"/>
              <p:cNvSpPr/>
              <p:nvPr/>
            </p:nvSpPr>
            <p:spPr bwMode="auto">
              <a:xfrm>
                <a:off x="1076638" y="2434336"/>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153" name="Oval 152"/>
              <p:cNvSpPr/>
              <p:nvPr/>
            </p:nvSpPr>
            <p:spPr bwMode="auto">
              <a:xfrm>
                <a:off x="1076638" y="2592171"/>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sp>
            <p:nvSpPr>
              <p:cNvPr id="161" name="Oval 160"/>
              <p:cNvSpPr/>
              <p:nvPr/>
            </p:nvSpPr>
            <p:spPr bwMode="auto">
              <a:xfrm>
                <a:off x="1076638" y="2761055"/>
                <a:ext cx="48801" cy="55607"/>
              </a:xfrm>
              <a:prstGeom prst="ellipse">
                <a:avLst/>
              </a:prstGeom>
              <a:solidFill>
                <a:schemeClr val="bg1"/>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1000" i="0" u="none" strike="noStrike" cap="none" normalizeH="0" baseline="0" dirty="0" err="1">
                  <a:ln>
                    <a:noFill/>
                  </a:ln>
                  <a:effectLst/>
                  <a:latin typeface="+mn-lt"/>
                </a:endParaRPr>
              </a:p>
            </p:txBody>
          </p:sp>
        </p:grpSp>
        <p:grpSp>
          <p:nvGrpSpPr>
            <p:cNvPr id="162" name="Group 161"/>
            <p:cNvGrpSpPr/>
            <p:nvPr/>
          </p:nvGrpSpPr>
          <p:grpSpPr>
            <a:xfrm>
              <a:off x="5358664" y="1990100"/>
              <a:ext cx="774738" cy="378522"/>
              <a:chOff x="5576301" y="2667712"/>
              <a:chExt cx="549108" cy="265997"/>
            </a:xfrm>
          </p:grpSpPr>
          <p:sp>
            <p:nvSpPr>
              <p:cNvPr id="163" name="Rectangle 162"/>
              <p:cNvSpPr/>
              <p:nvPr/>
            </p:nvSpPr>
            <p:spPr bwMode="auto">
              <a:xfrm>
                <a:off x="5576301" y="2667712"/>
                <a:ext cx="549108" cy="265997"/>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164" name="Rounded Rectangle 225"/>
              <p:cNvSpPr/>
              <p:nvPr/>
            </p:nvSpPr>
            <p:spPr>
              <a:xfrm>
                <a:off x="5818014" y="2688842"/>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sp>
            <p:nvSpPr>
              <p:cNvPr id="165" name="Rounded Rectangle 226"/>
              <p:cNvSpPr/>
              <p:nvPr/>
            </p:nvSpPr>
            <p:spPr>
              <a:xfrm>
                <a:off x="5818014" y="2809890"/>
                <a:ext cx="104234" cy="87009"/>
              </a:xfrm>
              <a:prstGeom prst="roundRect">
                <a:avLst>
                  <a:gd name="adj" fmla="val 12483"/>
                </a:avLst>
              </a:prstGeom>
              <a:solidFill>
                <a:schemeClr val="tx2">
                  <a:lumMod val="40000"/>
                  <a:lumOff val="60000"/>
                </a:schemeClr>
              </a:solidFill>
              <a:ln>
                <a:solidFill>
                  <a:srgbClr val="60AD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4500" b="1" dirty="0"/>
              </a:p>
            </p:txBody>
          </p:sp>
        </p:grpSp>
        <p:grpSp>
          <p:nvGrpSpPr>
            <p:cNvPr id="166" name="Group 165"/>
            <p:cNvGrpSpPr/>
            <p:nvPr/>
          </p:nvGrpSpPr>
          <p:grpSpPr>
            <a:xfrm>
              <a:off x="6217894" y="1557973"/>
              <a:ext cx="206158" cy="333119"/>
              <a:chOff x="5552609" y="1039882"/>
              <a:chExt cx="146118" cy="234091"/>
            </a:xfrm>
          </p:grpSpPr>
          <p:cxnSp>
            <p:nvCxnSpPr>
              <p:cNvPr id="167" name="Straight Arrow Connector 166"/>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68" name="Straight Arrow Connector 167"/>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69" name="Straight Arrow Connector 168"/>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71" name="Straight Arrow Connector 17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72" name="Group 171"/>
            <p:cNvGrpSpPr/>
            <p:nvPr/>
          </p:nvGrpSpPr>
          <p:grpSpPr>
            <a:xfrm>
              <a:off x="6213313" y="2036749"/>
              <a:ext cx="206158" cy="333119"/>
              <a:chOff x="5552609" y="1039882"/>
              <a:chExt cx="146118" cy="234091"/>
            </a:xfrm>
          </p:grpSpPr>
          <p:cxnSp>
            <p:nvCxnSpPr>
              <p:cNvPr id="178" name="Straight Arrow Connector 177"/>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79" name="Straight Arrow Connector 178"/>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0" name="Straight Arrow Connector 179"/>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1" name="Straight Arrow Connector 18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2" name="Group 181"/>
            <p:cNvGrpSpPr/>
            <p:nvPr/>
          </p:nvGrpSpPr>
          <p:grpSpPr>
            <a:xfrm>
              <a:off x="6204549" y="3118401"/>
              <a:ext cx="206158" cy="333119"/>
              <a:chOff x="5552609" y="1039882"/>
              <a:chExt cx="146118" cy="234091"/>
            </a:xfrm>
          </p:grpSpPr>
          <p:cxnSp>
            <p:nvCxnSpPr>
              <p:cNvPr id="183" name="Straight Arrow Connector 182"/>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4" name="Straight Arrow Connector 183"/>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5" name="Straight Arrow Connector 184"/>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87" name="Straight Arrow Connector 186"/>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88" name="Group 187"/>
            <p:cNvGrpSpPr/>
            <p:nvPr/>
          </p:nvGrpSpPr>
          <p:grpSpPr>
            <a:xfrm>
              <a:off x="6203007" y="3602057"/>
              <a:ext cx="206158" cy="333119"/>
              <a:chOff x="5552609" y="1039882"/>
              <a:chExt cx="146118" cy="234091"/>
            </a:xfrm>
          </p:grpSpPr>
          <p:cxnSp>
            <p:nvCxnSpPr>
              <p:cNvPr id="189" name="Straight Arrow Connector 188"/>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90" name="Straight Arrow Connector 189"/>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91" name="Straight Arrow Connector 190"/>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192" name="Straight Arrow Connector 191"/>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nvGrpSpPr>
            <p:cNvPr id="193" name="Group 192"/>
            <p:cNvGrpSpPr/>
            <p:nvPr/>
          </p:nvGrpSpPr>
          <p:grpSpPr>
            <a:xfrm>
              <a:off x="6203007" y="4076080"/>
              <a:ext cx="206158" cy="333119"/>
              <a:chOff x="5552609" y="1039882"/>
              <a:chExt cx="146118" cy="234091"/>
            </a:xfrm>
          </p:grpSpPr>
          <p:cxnSp>
            <p:nvCxnSpPr>
              <p:cNvPr id="195" name="Straight Arrow Connector 194"/>
              <p:cNvCxnSpPr/>
              <p:nvPr/>
            </p:nvCxnSpPr>
            <p:spPr bwMode="auto">
              <a:xfrm>
                <a:off x="5552609" y="1039882"/>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0" name="Straight Arrow Connector 199"/>
              <p:cNvCxnSpPr/>
              <p:nvPr/>
            </p:nvCxnSpPr>
            <p:spPr bwMode="auto">
              <a:xfrm>
                <a:off x="5558503" y="1115828"/>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01" name="Straight Arrow Connector 200"/>
              <p:cNvCxnSpPr/>
              <p:nvPr/>
            </p:nvCxnSpPr>
            <p:spPr bwMode="auto">
              <a:xfrm>
                <a:off x="5552609" y="1197681"/>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cxnSp>
            <p:nvCxnSpPr>
              <p:cNvPr id="251" name="Straight Arrow Connector 250"/>
              <p:cNvCxnSpPr/>
              <p:nvPr/>
            </p:nvCxnSpPr>
            <p:spPr bwMode="auto">
              <a:xfrm>
                <a:off x="5558503" y="1273627"/>
                <a:ext cx="140224" cy="346"/>
              </a:xfrm>
              <a:prstGeom prst="straightConnector1">
                <a:avLst/>
              </a:prstGeom>
              <a:solidFill>
                <a:schemeClr val="accent1"/>
              </a:solidFill>
              <a:ln w="0" cap="flat" cmpd="sng" algn="ctr">
                <a:solidFill>
                  <a:schemeClr val="bg1"/>
                </a:solidFill>
                <a:prstDash val="solid"/>
                <a:round/>
                <a:headEnd type="stealth" w="sm" len="sm"/>
                <a:tailEnd type="stealth" w="sm" len="sm"/>
              </a:ln>
              <a:effectLst/>
            </p:spPr>
          </p:cxnSp>
        </p:grpSp>
      </p:grpSp>
      <p:sp>
        <p:nvSpPr>
          <p:cNvPr id="252" name="Rounded Rectangle 151"/>
          <p:cNvSpPr/>
          <p:nvPr/>
        </p:nvSpPr>
        <p:spPr bwMode="auto">
          <a:xfrm>
            <a:off x="5319753" y="1377831"/>
            <a:ext cx="2143848" cy="3166788"/>
          </a:xfrm>
          <a:prstGeom prst="roundRect">
            <a:avLst/>
          </a:prstGeom>
          <a:solidFill>
            <a:schemeClr val="tx2">
              <a:lumMod val="40000"/>
              <a:lumOff val="60000"/>
            </a:schemeClr>
          </a:solidFill>
          <a:ln w="1905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endParaRPr kumimoji="0" lang="en-US" sz="2400" i="0" u="none" strike="noStrike" cap="none" normalizeH="0" baseline="0" dirty="0" err="1">
              <a:ln>
                <a:noFill/>
              </a:ln>
              <a:effectLst/>
              <a:latin typeface="+mn-lt"/>
            </a:endParaRPr>
          </a:p>
        </p:txBody>
      </p:sp>
      <p:sp>
        <p:nvSpPr>
          <p:cNvPr id="258" name="Content Placeholder 2"/>
          <p:cNvSpPr txBox="1">
            <a:spLocks/>
          </p:cNvSpPr>
          <p:nvPr/>
        </p:nvSpPr>
        <p:spPr>
          <a:xfrm>
            <a:off x="5764632" y="2327432"/>
            <a:ext cx="1329085" cy="14608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800" b="1" i="1" dirty="0" err="1">
                <a:solidFill>
                  <a:schemeClr val="bg1"/>
                </a:solidFill>
              </a:rPr>
              <a:t>NVMe</a:t>
            </a:r>
            <a:r>
              <a:rPr lang="en-US" sz="1800" b="1" i="1" dirty="0">
                <a:solidFill>
                  <a:schemeClr val="bg1"/>
                </a:solidFill>
              </a:rPr>
              <a:t> </a:t>
            </a:r>
            <a:br>
              <a:rPr lang="en-US" sz="1800" b="1" i="1" dirty="0">
                <a:solidFill>
                  <a:schemeClr val="bg1"/>
                </a:solidFill>
              </a:rPr>
            </a:br>
            <a:r>
              <a:rPr lang="en-US" sz="1800" b="1" i="1" dirty="0">
                <a:solidFill>
                  <a:schemeClr val="bg1"/>
                </a:solidFill>
              </a:rPr>
              <a:t>Drive </a:t>
            </a:r>
            <a:br>
              <a:rPr lang="en-US" sz="1800" b="1" i="1" dirty="0">
                <a:solidFill>
                  <a:schemeClr val="bg1"/>
                </a:solidFill>
              </a:rPr>
            </a:br>
            <a:r>
              <a:rPr lang="en-US" sz="1800" b="1" i="1" dirty="0">
                <a:solidFill>
                  <a:schemeClr val="bg1"/>
                </a:solidFill>
              </a:rPr>
              <a:t>Array</a:t>
            </a:r>
          </a:p>
          <a:p>
            <a:pPr>
              <a:buClr>
                <a:srgbClr val="60AD00"/>
              </a:buClr>
              <a:buFont typeface="Wingdings" panose="05000000000000000000" pitchFamily="2" charset="2"/>
              <a:buChar char="ü"/>
            </a:pPr>
            <a:endParaRPr lang="en-US" sz="2000" dirty="0">
              <a:solidFill>
                <a:schemeClr val="bg1"/>
              </a:solidFill>
            </a:endParaRPr>
          </a:p>
          <a:p>
            <a:pPr lvl="1">
              <a:buClr>
                <a:srgbClr val="60AD00"/>
              </a:buClr>
              <a:buFont typeface="Wingdings" panose="05000000000000000000" pitchFamily="2" charset="2"/>
              <a:buChar char="ü"/>
            </a:pPr>
            <a:endParaRPr lang="en-US" sz="1800" dirty="0">
              <a:solidFill>
                <a:schemeClr val="bg1"/>
              </a:solidFill>
            </a:endParaRPr>
          </a:p>
        </p:txBody>
      </p:sp>
      <p:sp>
        <p:nvSpPr>
          <p:cNvPr id="125" name="Content Placeholder 2"/>
          <p:cNvSpPr txBox="1">
            <a:spLocks/>
          </p:cNvSpPr>
          <p:nvPr/>
        </p:nvSpPr>
        <p:spPr>
          <a:xfrm>
            <a:off x="7674934" y="2261302"/>
            <a:ext cx="1211839" cy="137673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000" b="1" i="1" u="sng" dirty="0">
                <a:solidFill>
                  <a:schemeClr val="bg1"/>
                </a:solidFill>
              </a:rPr>
              <a:t>Patented 8,966,172 B2 </a:t>
            </a:r>
            <a:endParaRPr lang="en-US" sz="1600" u="sng" dirty="0">
              <a:solidFill>
                <a:schemeClr val="bg1"/>
              </a:solidFill>
            </a:endParaRPr>
          </a:p>
          <a:p>
            <a:pPr lvl="1">
              <a:buClr>
                <a:srgbClr val="60AD00"/>
              </a:buClr>
              <a:buFont typeface="Wingdings" panose="05000000000000000000" pitchFamily="2" charset="2"/>
              <a:buChar char="ü"/>
            </a:pPr>
            <a:endParaRPr lang="en-US" sz="1400" u="sng" dirty="0">
              <a:solidFill>
                <a:schemeClr val="bg1"/>
              </a:solidFill>
            </a:endParaRPr>
          </a:p>
        </p:txBody>
      </p:sp>
      <p:sp>
        <p:nvSpPr>
          <p:cNvPr id="126" name="Content Placeholder 2"/>
          <p:cNvSpPr txBox="1">
            <a:spLocks/>
          </p:cNvSpPr>
          <p:nvPr/>
        </p:nvSpPr>
        <p:spPr>
          <a:xfrm>
            <a:off x="2183918" y="1069495"/>
            <a:ext cx="5165502" cy="4442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00946D"/>
              </a:buClr>
              <a:buFont typeface="Wingdings" charset="2"/>
              <a:buChar char="§"/>
              <a:defRPr sz="2400" kern="1200">
                <a:solidFill>
                  <a:schemeClr val="tx2"/>
                </a:solidFill>
                <a:latin typeface="+mn-lt"/>
                <a:ea typeface="+mn-ea"/>
                <a:cs typeface="+mn-cs"/>
              </a:defRPr>
            </a:lvl1pPr>
            <a:lvl2pPr marL="742950" indent="-285750" algn="l" defTabSz="457200" rtl="0" eaLnBrk="1" latinLnBrk="0" hangingPunct="1">
              <a:spcBef>
                <a:spcPct val="20000"/>
              </a:spcBef>
              <a:buClr>
                <a:srgbClr val="00946D"/>
              </a:buClr>
              <a:buFont typeface="Wingdings" charset="2"/>
              <a:buChar char="§"/>
              <a:defRPr sz="2000" kern="1200">
                <a:solidFill>
                  <a:schemeClr val="tx2"/>
                </a:solidFill>
                <a:latin typeface="+mn-lt"/>
                <a:ea typeface="+mn-ea"/>
                <a:cs typeface="+mn-cs"/>
              </a:defRPr>
            </a:lvl2pPr>
            <a:lvl3pPr marL="1143000" indent="-228600" algn="l" defTabSz="457200" rtl="0" eaLnBrk="1" latinLnBrk="0" hangingPunct="1">
              <a:spcBef>
                <a:spcPct val="20000"/>
              </a:spcBef>
              <a:buClr>
                <a:srgbClr val="00946D"/>
              </a:buClr>
              <a:buFont typeface="Wingdings" charset="2"/>
              <a:buChar char="§"/>
              <a:defRPr sz="1800" kern="1200">
                <a:solidFill>
                  <a:schemeClr val="tx2"/>
                </a:solidFill>
                <a:latin typeface="+mn-lt"/>
                <a:ea typeface="+mn-ea"/>
                <a:cs typeface="+mn-cs"/>
              </a:defRPr>
            </a:lvl3pPr>
            <a:lvl4pPr marL="16002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4pPr>
            <a:lvl5pPr marL="2057400" indent="-228600" algn="l" defTabSz="457200" rtl="0" eaLnBrk="1" latinLnBrk="0" hangingPunct="1">
              <a:spcBef>
                <a:spcPct val="20000"/>
              </a:spcBef>
              <a:buClr>
                <a:srgbClr val="00946D"/>
              </a:buClr>
              <a:buFont typeface="Wingdings" charset="2"/>
              <a:buChar char="§"/>
              <a:defRPr sz="16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60AD00"/>
              </a:buClr>
              <a:buSzPct val="150000"/>
              <a:buNone/>
            </a:pPr>
            <a:r>
              <a:rPr lang="en-US" sz="1400" b="1" i="1" dirty="0">
                <a:solidFill>
                  <a:schemeClr val="bg1"/>
                </a:solidFill>
              </a:rPr>
              <a:t>Switch Traffic Processed At A Terabit per Second</a:t>
            </a:r>
            <a:endParaRPr lang="en-US" sz="1600" dirty="0">
              <a:solidFill>
                <a:schemeClr val="bg1"/>
              </a:solidFill>
            </a:endParaRPr>
          </a:p>
          <a:p>
            <a:pPr lvl="1">
              <a:buClr>
                <a:srgbClr val="60AD00"/>
              </a:buClr>
              <a:buFont typeface="Wingdings" panose="05000000000000000000" pitchFamily="2" charset="2"/>
              <a:buChar char="ü"/>
            </a:pPr>
            <a:endParaRPr lang="en-US" sz="1400" dirty="0">
              <a:solidFill>
                <a:schemeClr val="bg1"/>
              </a:solidFill>
            </a:endParaRPr>
          </a:p>
        </p:txBody>
      </p:sp>
    </p:spTree>
    <p:extLst>
      <p:ext uri="{BB962C8B-B14F-4D97-AF65-F5344CB8AC3E}">
        <p14:creationId xmlns:p14="http://schemas.microsoft.com/office/powerpoint/2010/main" val="77991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126"/>
                                        </p:tgtEl>
                                        <p:attrNameLst>
                                          <p:attrName>style.visibility</p:attrName>
                                        </p:attrNameLst>
                                      </p:cBhvr>
                                      <p:to>
                                        <p:strVal val="hidden"/>
                                      </p:to>
                                    </p:se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258"/>
                                        </p:tgtEl>
                                        <p:attrNameLst>
                                          <p:attrName>style.visibility</p:attrName>
                                        </p:attrNameLst>
                                      </p:cBhvr>
                                      <p:to>
                                        <p:strVal val="visible"/>
                                      </p:to>
                                    </p:set>
                                    <p:animEffect transition="in" filter="dissolve">
                                      <p:cBhvr>
                                        <p:cTn id="13" dur="500"/>
                                        <p:tgtEl>
                                          <p:spTgt spid="25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52"/>
                                        </p:tgtEl>
                                        <p:attrNameLst>
                                          <p:attrName>style.visibility</p:attrName>
                                        </p:attrNameLst>
                                      </p:cBhvr>
                                      <p:to>
                                        <p:strVal val="visible"/>
                                      </p:to>
                                    </p:set>
                                    <p:animEffect transition="in" filter="dissolve">
                                      <p:cBhvr>
                                        <p:cTn id="16" dur="500"/>
                                        <p:tgtEl>
                                          <p:spTgt spid="25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5"/>
                                        </p:tgtEl>
                                        <p:attrNameLst>
                                          <p:attrName>style.visibility</p:attrName>
                                        </p:attrNameLst>
                                      </p:cBhvr>
                                      <p:to>
                                        <p:strVal val="visible"/>
                                      </p:to>
                                    </p:set>
                                    <p:animEffect transition="in" filter="dissolve">
                                      <p:cBhvr>
                                        <p:cTn id="19" dur="500"/>
                                        <p:tgtEl>
                                          <p:spTgt spid="12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99"/>
                                        </p:tgtEl>
                                        <p:attrNameLst>
                                          <p:attrName>style.visibility</p:attrName>
                                        </p:attrNameLst>
                                      </p:cBhvr>
                                      <p:to>
                                        <p:strVal val="visible"/>
                                      </p:to>
                                    </p:set>
                                    <p:animEffect transition="in" filter="dissolve">
                                      <p:cBhvr>
                                        <p:cTn id="22"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p:bldP spid="252" grpId="0" animBg="1"/>
      <p:bldP spid="258" grpId="0"/>
      <p:bldP spid="125" grpId="0"/>
      <p:bldP spid="12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PavilionWhite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theme>
</file>

<file path=ppt/theme/theme2.xml><?xml version="1.0" encoding="utf-8"?>
<a:theme xmlns:a="http://schemas.openxmlformats.org/drawingml/2006/main" name="PavilionBlack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PavilionWhite16x9" id="{EC458EED-53EE-4A61-8868-432211058A19}" vid="{F5321C73-BA4E-4296-9A9B-19FE777A76ED}"/>
    </a:ext>
  </a:extLst>
</a:theme>
</file>

<file path=ppt/theme/theme3.xml><?xml version="1.0" encoding="utf-8"?>
<a:theme xmlns:a="http://schemas.openxmlformats.org/drawingml/2006/main" name="1_PavilionWhite16x9">
  <a:themeElements>
    <a:clrScheme name="PavilionPallete">
      <a:dk1>
        <a:sysClr val="windowText" lastClr="000000"/>
      </a:dk1>
      <a:lt1>
        <a:sysClr val="window" lastClr="FFFFFF"/>
      </a:lt1>
      <a:dk2>
        <a:srgbClr val="000000"/>
      </a:dk2>
      <a:lt2>
        <a:srgbClr val="9A918C"/>
      </a:lt2>
      <a:accent1>
        <a:srgbClr val="5482AB"/>
      </a:accent1>
      <a:accent2>
        <a:srgbClr val="EEB500"/>
      </a:accent2>
      <a:accent3>
        <a:srgbClr val="8E9300"/>
      </a:accent3>
      <a:accent4>
        <a:srgbClr val="D3001D"/>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cap="flat" cmpd="sng" algn="ctr">
          <a:solidFill>
            <a:schemeClr val="accent1"/>
          </a:solidFill>
          <a:prstDash val="solid"/>
          <a:round/>
          <a:headEnd type="none" w="med" len="med"/>
          <a:tailEnd type="none" w="med" len="med"/>
        </a:ln>
        <a:effectLst/>
        <a:scene3d>
          <a:camera prst="orthographicFront"/>
          <a:lightRig rig="threePt" dir="t"/>
        </a:scene3d>
        <a:sp3d>
          <a:bevelT/>
        </a:sp3d>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sz="2400" i="0" u="none" strike="noStrike" cap="none" normalizeH="0" baseline="0" dirty="0" err="1" smtClean="0">
            <a:ln>
              <a:noFill/>
            </a:ln>
            <a:effectLst/>
            <a:latin typeface="+mn-lt"/>
          </a:defRPr>
        </a:defPPr>
      </a:lstStyle>
    </a:spDef>
    <a:lnDef>
      <a:spPr bwMode="auto">
        <a:solidFill>
          <a:schemeClr val="accent1"/>
        </a:solidFill>
        <a:ln w="19050" cap="flat" cmpd="sng" algn="ctr">
          <a:solidFill>
            <a:schemeClr val="tx2"/>
          </a:solidFill>
          <a:prstDash val="solid"/>
          <a:round/>
          <a:headEnd type="none" w="med" len="med"/>
          <a:tailEnd type="none" w="med" len="med"/>
        </a:ln>
        <a:effectLst/>
      </a:spPr>
      <a:bodyPr/>
      <a:lstStyle/>
    </a:lnDef>
    <a:txDef>
      <a:spPr bwMode="ltGray">
        <a:noFill/>
        <a:ln w="9525">
          <a:noFill/>
          <a:miter lim="800000"/>
          <a:headEnd/>
          <a:tailEnd/>
        </a:ln>
      </a:spPr>
      <a:bodyPr wrap="square" lIns="91419" tIns="45710" rIns="91419" bIns="45710" rtlCol="0" anchor="t" anchorCtr="0">
        <a:noAutofit/>
      </a:bodyPr>
      <a:lstStyle>
        <a:defPPr>
          <a:lnSpc>
            <a:spcPct val="90000"/>
          </a:lnSpc>
          <a:spcBef>
            <a:spcPts val="0"/>
          </a:spcBef>
          <a:spcAft>
            <a:spcPts val="800"/>
          </a:spcAft>
          <a:defRPr sz="2000" dirty="0" err="1" smtClean="0">
            <a:latin typeface="Calibri" pitchFamily="34" charset="0"/>
          </a:defRPr>
        </a:defPPr>
      </a:lstStyle>
    </a:txDef>
  </a:objectDefaults>
  <a:extraClrSchemeLst>
    <a:extraClrScheme>
      <a:clrScheme name="Symantec Color Scheme">
        <a:dk1>
          <a:srgbClr val="000000"/>
        </a:dk1>
        <a:lt1>
          <a:srgbClr val="FFFFFF"/>
        </a:lt1>
        <a:dk2>
          <a:srgbClr val="000000"/>
        </a:dk2>
        <a:lt2>
          <a:srgbClr val="8C919A"/>
        </a:lt2>
        <a:accent1>
          <a:srgbClr val="848561"/>
        </a:accent1>
        <a:accent2>
          <a:srgbClr val="E6BA00"/>
        </a:accent2>
        <a:accent3>
          <a:srgbClr val="4D6883"/>
        </a:accent3>
        <a:accent4>
          <a:srgbClr val="F27F1A"/>
        </a:accent4>
        <a:accent5>
          <a:srgbClr val="A30609"/>
        </a:accent5>
        <a:accent6>
          <a:srgbClr val="7F6377"/>
        </a:accent6>
        <a:hlink>
          <a:srgbClr val="4D6883"/>
        </a:hlink>
        <a:folHlink>
          <a:srgbClr val="F27F1A"/>
        </a:folHlink>
      </a:clrScheme>
      <a:clrMap bg1="lt1" tx1="dk1" bg2="lt2" tx2="dk2" accent1="accent1" accent2="accent2" accent3="accent3" accent4="accent4" accent5="accent5" accent6="accent6" hlink="hlink" folHlink="folHlink"/>
    </a:extraClrScheme>
  </a:extraClrSchemeLst>
  <a:custClrLst>
    <a:custClr name="Red">
      <a:srgbClr val="B32317"/>
    </a:custClr>
    <a:custClr name="Blue">
      <a:srgbClr val="3B3B69"/>
    </a:custClr>
    <a:custClr name="Yellow">
      <a:srgbClr val="E0991A"/>
    </a:custClr>
    <a:custClr name="Taupe">
      <a:srgbClr val="867C50"/>
    </a:custClr>
    <a:custClr name="Teal">
      <a:srgbClr val="31565D"/>
    </a:custClr>
  </a:custClrLst>
  <a:extLst>
    <a:ext uri="{05A4C25C-085E-4340-85A3-A5531E510DB2}">
      <thm15:themeFamily xmlns:thm15="http://schemas.microsoft.com/office/thememl/2012/main" name="PavilionWhite16x9" id="{124898C9-A897-45F3-8304-54D2AD449AE7}" vid="{35DA1415-2E42-4218-BCE3-2DEC8E606BE8}"/>
    </a:ext>
  </a:extLst>
</a:theme>
</file>

<file path=ppt/theme/theme4.xml><?xml version="1.0" encoding="utf-8"?>
<a:theme xmlns:a="http://schemas.openxmlformats.org/drawingml/2006/main" name="Office Theme">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ymantec_Color_Theme_Black_v3">
      <a:dk1>
        <a:sysClr val="windowText" lastClr="000000"/>
      </a:dk1>
      <a:lt1>
        <a:sysClr val="window" lastClr="FFFFFF"/>
      </a:lt1>
      <a:dk2>
        <a:srgbClr val="000000"/>
      </a:dk2>
      <a:lt2>
        <a:srgbClr val="9A918C"/>
      </a:lt2>
      <a:accent1>
        <a:srgbClr val="5482AB"/>
      </a:accent1>
      <a:accent2>
        <a:srgbClr val="FDBB30"/>
      </a:accent2>
      <a:accent3>
        <a:srgbClr val="8E9300"/>
      </a:accent3>
      <a:accent4>
        <a:srgbClr val="E84920"/>
      </a:accent4>
      <a:accent5>
        <a:srgbClr val="7CA295"/>
      </a:accent5>
      <a:accent6>
        <a:srgbClr val="E98306"/>
      </a:accent6>
      <a:hlink>
        <a:srgbClr val="FDBB30"/>
      </a:hlink>
      <a:folHlink>
        <a:srgbClr val="E983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9B9917FF4EF148815DA2E3966501D1" ma:contentTypeVersion="0" ma:contentTypeDescription="Create a new document." ma:contentTypeScope="" ma:versionID="44625cb8f3939115d33cd7e5508336c5">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913986-C2F5-468A-A8AA-60B1B45BEB53}"/>
</file>

<file path=customXml/itemProps2.xml><?xml version="1.0" encoding="utf-8"?>
<ds:datastoreItem xmlns:ds="http://schemas.openxmlformats.org/officeDocument/2006/customXml" ds:itemID="{F1A4A198-B428-4B9A-BAC3-AD6A5FC42B61}"/>
</file>

<file path=customXml/itemProps3.xml><?xml version="1.0" encoding="utf-8"?>
<ds:datastoreItem xmlns:ds="http://schemas.openxmlformats.org/officeDocument/2006/customXml" ds:itemID="{D5B40DD5-34C2-429D-A1E0-5E778EC2242C}"/>
</file>

<file path=docProps/app.xml><?xml version="1.0" encoding="utf-8"?>
<Properties xmlns="http://schemas.openxmlformats.org/officeDocument/2006/extended-properties" xmlns:vt="http://schemas.openxmlformats.org/officeDocument/2006/docPropsVTypes">
  <Template>PavilionWhite16x9.potx</Template>
  <TotalTime>0</TotalTime>
  <Words>4999</Words>
  <Application>Microsoft Office PowerPoint</Application>
  <PresentationFormat>On-screen Show (16:9)</PresentationFormat>
  <Paragraphs>1086</Paragraphs>
  <Slides>82</Slides>
  <Notes>41</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82</vt:i4>
      </vt:variant>
    </vt:vector>
  </HeadingPairs>
  <TitlesOfParts>
    <vt:vector size="93" baseType="lpstr">
      <vt:lpstr>ＭＳ Ｐゴシック</vt:lpstr>
      <vt:lpstr>Arial</vt:lpstr>
      <vt:lpstr>Arial Black</vt:lpstr>
      <vt:lpstr>Bradley Hand ITC</vt:lpstr>
      <vt:lpstr>Calibri</vt:lpstr>
      <vt:lpstr>Lucida Grande</vt:lpstr>
      <vt:lpstr>Verdana</vt:lpstr>
      <vt:lpstr>Wingdings</vt:lpstr>
      <vt:lpstr>PavilionWhite16x9</vt:lpstr>
      <vt:lpstr>PavilionBlack16x9</vt:lpstr>
      <vt:lpstr>1_PavilionWhite16x9</vt:lpstr>
      <vt:lpstr>Pavilion Data Systems Internal Sales Training </vt:lpstr>
      <vt:lpstr>Table of Contents</vt:lpstr>
      <vt:lpstr>Company Overview and Strategy </vt:lpstr>
      <vt:lpstr>Company Overview</vt:lpstr>
      <vt:lpstr>My Background (I’m old I realized after making this slide)</vt:lpstr>
      <vt:lpstr>The next step in Performance Storage (R)Evolution…</vt:lpstr>
      <vt:lpstr>What is wrong with storage systems?</vt:lpstr>
      <vt:lpstr>Current Storage Array Architectural Limitations</vt:lpstr>
      <vt:lpstr>Storage Array Designed Like a Switch</vt:lpstr>
      <vt:lpstr>Pavilion Delivers Low Latency AND High Density</vt:lpstr>
      <vt:lpstr>Pavilion Delivers Performance Without Compromise</vt:lpstr>
      <vt:lpstr>Goal: Democratizing Low Latency Storage</vt:lpstr>
      <vt:lpstr>Storage Product Evolution – History is Repeating …</vt:lpstr>
      <vt:lpstr>Market Penetration Strategy</vt:lpstr>
      <vt:lpstr>Product Overview </vt:lpstr>
      <vt:lpstr>NVMe Basics</vt:lpstr>
      <vt:lpstr>A New Kind of All-Memory Shared Storage Array</vt:lpstr>
      <vt:lpstr>Pavilion Product Family</vt:lpstr>
      <vt:lpstr>Key Features</vt:lpstr>
      <vt:lpstr>Storage Array Designed Like a Switch</vt:lpstr>
      <vt:lpstr>Only NVMe Array with Symmetric Active-Active Controllers</vt:lpstr>
      <vt:lpstr>Existing Designs can’t deliver value of today’s media</vt:lpstr>
      <vt:lpstr>Hardware Overview</vt:lpstr>
      <vt:lpstr>Pay-as-You-Grow Linear Scalability</vt:lpstr>
      <vt:lpstr>Low Cost Of Ownership + Enterprise Reliability</vt:lpstr>
      <vt:lpstr>High Speed Data Copies Increase Productivity</vt:lpstr>
      <vt:lpstr>Enterprise Management</vt:lpstr>
      <vt:lpstr>Pavilion: Next-Generation Storage</vt:lpstr>
      <vt:lpstr>Target Applications </vt:lpstr>
      <vt:lpstr>The Problem: Digital Business Puts Pressure on Storage</vt:lpstr>
      <vt:lpstr>Pavilion Benefits for Applications</vt:lpstr>
      <vt:lpstr>Target Applications for Shared, Low Latency Block Storage</vt:lpstr>
      <vt:lpstr>PowerPoint Presentation</vt:lpstr>
      <vt:lpstr>Business Demands Challenge Traditional Approaches</vt:lpstr>
      <vt:lpstr>Replace DAS in Scale Out Database Deployments</vt:lpstr>
      <vt:lpstr>Pavilion Lowers HyperScale DB CAPEX + OPEX by 72%</vt:lpstr>
      <vt:lpstr>Sustained Mixed Performance</vt:lpstr>
      <vt:lpstr>PowerPoint Presentation</vt:lpstr>
      <vt:lpstr>Top 5 markets – Fast Data (IDC)</vt:lpstr>
      <vt:lpstr>SIEM  Requires Fast + Big Data</vt:lpstr>
      <vt:lpstr>Accelerate Splunk with Pavilion </vt:lpstr>
      <vt:lpstr>Analytics &amp; ETL:  The Problem</vt:lpstr>
      <vt:lpstr>ETL Process</vt:lpstr>
      <vt:lpstr>Solution: Pavilion Drives Continuous ETL and Lower Cost</vt:lpstr>
      <vt:lpstr>Traditional Database</vt:lpstr>
      <vt:lpstr>Scale Oracle RAC on Pavilion</vt:lpstr>
      <vt:lpstr>Pavilion Lowers Delivery Cost of Traditional Databases</vt:lpstr>
      <vt:lpstr>Configurations, Schedule, Roadmap, Launch Planning, Pricing </vt:lpstr>
      <vt:lpstr>System Configurations</vt:lpstr>
      <vt:lpstr>Client Operating System Support</vt:lpstr>
      <vt:lpstr>Product Schedule</vt:lpstr>
      <vt:lpstr>Roadmap … “Under Construction”</vt:lpstr>
      <vt:lpstr>Launch Plan </vt:lpstr>
      <vt:lpstr>Other Logistics</vt:lpstr>
      <vt:lpstr>Competition </vt:lpstr>
      <vt:lpstr>3 Categories of Competitors</vt:lpstr>
      <vt:lpstr>1. Shared-Nothing DAS SSD-based Clusters</vt:lpstr>
      <vt:lpstr>1. Replace DAS in Scale Out Database Deployments</vt:lpstr>
      <vt:lpstr>Objection Handling vs. Direct-Attached SSDs</vt:lpstr>
      <vt:lpstr>PowerPoint Presentation</vt:lpstr>
      <vt:lpstr>Storage Product Evolution – History is Repeating …</vt:lpstr>
      <vt:lpstr>Frictionless Deployment</vt:lpstr>
      <vt:lpstr>Only Low Latency Array with ZERO Host Footprint</vt:lpstr>
      <vt:lpstr>Pavilion vs. JBOFs</vt:lpstr>
      <vt:lpstr>Pavilion vs. EMC DSSD D5</vt:lpstr>
      <vt:lpstr>PowerPoint Presentation</vt:lpstr>
      <vt:lpstr>Pavilion Delivers A New Class of Storage</vt:lpstr>
      <vt:lpstr>Objection Handling vs. AFAs</vt:lpstr>
      <vt:lpstr>Pavilion vs. Pure Storage FlashBlade</vt:lpstr>
      <vt:lpstr>PowerPoint Presentation</vt:lpstr>
      <vt:lpstr>Why Do We Need A New Storage System? Application &lt;-&gt; Data Gap is Growing</vt:lpstr>
      <vt:lpstr>A New Kind of All-Memory Shared Storage Array</vt:lpstr>
      <vt:lpstr>System Overview</vt:lpstr>
      <vt:lpstr>Pavilion vs. Apeiron </vt:lpstr>
      <vt:lpstr>ETL (Extract, Transform, Load) As-A-Service</vt:lpstr>
      <vt:lpstr>PowerPoint Presentation</vt:lpstr>
      <vt:lpstr>DSSD Buzz feed…</vt:lpstr>
      <vt:lpstr>Tentative System Configurations and Specifications</vt:lpstr>
      <vt:lpstr>PowerPoint Presentation</vt:lpstr>
      <vt:lpstr>PowerPoint Presentation</vt:lpstr>
      <vt:lpstr>Converged or Disaggregated Shared Block Storage?</vt:lpstr>
      <vt:lpstr>Comparing Pavilion and Excelero 2U-24 Storage Server</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2013-02-08T16:24:09Z</dcterms:created>
  <dcterms:modified xsi:type="dcterms:W3CDTF">2017-03-27T23:19:08Z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0x0101005B9B9917FF4EF148815DA2E3966501D1</vt:lpwstr>
  </property>
</Properties>
</file>