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s/slide5.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slideLayouts/slideLayout3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9.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16.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notesSlides/notesSlide2.xml" ContentType="application/vnd.openxmlformats-officedocument.presentationml.notesSlide+xml"/>
  <Override PartName="/ppt/slideLayouts/slideLayout4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charts/chart2.xml" ContentType="application/vnd.openxmlformats-officedocument.drawingml.chart+xml"/>
  <Override PartName="/ppt/charts/colors2.xml" ContentType="application/vnd.ms-office.chartcolorstyle+xml"/>
  <Override PartName="/ppt/charts/style2.xml" ContentType="application/vnd.ms-office.chartstyle+xml"/>
  <Override PartName="/ppt/charts/style3.xml" ContentType="application/vnd.ms-office.chartstyle+xml"/>
  <Override PartName="/ppt/charts/chart3.xml" ContentType="application/vnd.openxmlformats-officedocument.drawingml.chart+xml"/>
  <Override PartName="/ppt/theme/themeOverride1.xml" ContentType="application/vnd.openxmlformats-officedocument.themeOverride+xml"/>
  <Override PartName="/ppt/charts/colors3.xml" ContentType="application/vnd.ms-office.chartcolor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9" r:id="rId1"/>
    <p:sldMasterId id="2147483855" r:id="rId2"/>
    <p:sldMasterId id="2147483871" r:id="rId3"/>
  </p:sldMasterIdLst>
  <p:notesMasterIdLst>
    <p:notesMasterId r:id="rId29"/>
  </p:notesMasterIdLst>
  <p:handoutMasterIdLst>
    <p:handoutMasterId r:id="rId30"/>
  </p:handoutMasterIdLst>
  <p:sldIdLst>
    <p:sldId id="319" r:id="rId4"/>
    <p:sldId id="460" r:id="rId5"/>
    <p:sldId id="515" r:id="rId6"/>
    <p:sldId id="562" r:id="rId7"/>
    <p:sldId id="554" r:id="rId8"/>
    <p:sldId id="560" r:id="rId9"/>
    <p:sldId id="544" r:id="rId10"/>
    <p:sldId id="499" r:id="rId11"/>
    <p:sldId id="525" r:id="rId12"/>
    <p:sldId id="529" r:id="rId13"/>
    <p:sldId id="516" r:id="rId14"/>
    <p:sldId id="325" r:id="rId15"/>
    <p:sldId id="563" r:id="rId16"/>
    <p:sldId id="549" r:id="rId17"/>
    <p:sldId id="513" r:id="rId18"/>
    <p:sldId id="551" r:id="rId19"/>
    <p:sldId id="552" r:id="rId20"/>
    <p:sldId id="519" r:id="rId21"/>
    <p:sldId id="488" r:id="rId22"/>
    <p:sldId id="508" r:id="rId23"/>
    <p:sldId id="553" r:id="rId24"/>
    <p:sldId id="472" r:id="rId25"/>
    <p:sldId id="511" r:id="rId26"/>
    <p:sldId id="509" r:id="rId27"/>
    <p:sldId id="512" r:id="rId28"/>
  </p:sldIdLst>
  <p:sldSz cx="9144000" cy="5143500" type="screen16x9"/>
  <p:notesSz cx="7010400" cy="9296400"/>
  <p:custDataLst>
    <p:tags r:id="rId31"/>
  </p:custDataLst>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096" algn="ctr" rtl="0" fontAlgn="base">
      <a:spcBef>
        <a:spcPct val="0"/>
      </a:spcBef>
      <a:spcAft>
        <a:spcPct val="0"/>
      </a:spcAft>
      <a:defRPr sz="2400" kern="1200">
        <a:solidFill>
          <a:schemeClr val="tx1"/>
        </a:solidFill>
        <a:latin typeface="Arial" charset="0"/>
        <a:ea typeface="+mn-ea"/>
        <a:cs typeface="+mn-cs"/>
      </a:defRPr>
    </a:lvl2pPr>
    <a:lvl3pPr marL="914192" algn="ctr" rtl="0" fontAlgn="base">
      <a:spcBef>
        <a:spcPct val="0"/>
      </a:spcBef>
      <a:spcAft>
        <a:spcPct val="0"/>
      </a:spcAft>
      <a:defRPr sz="2400" kern="1200">
        <a:solidFill>
          <a:schemeClr val="tx1"/>
        </a:solidFill>
        <a:latin typeface="Arial" charset="0"/>
        <a:ea typeface="+mn-ea"/>
        <a:cs typeface="+mn-cs"/>
      </a:defRPr>
    </a:lvl3pPr>
    <a:lvl4pPr marL="1371288" algn="ctr" rtl="0" fontAlgn="base">
      <a:spcBef>
        <a:spcPct val="0"/>
      </a:spcBef>
      <a:spcAft>
        <a:spcPct val="0"/>
      </a:spcAft>
      <a:defRPr sz="2400" kern="1200">
        <a:solidFill>
          <a:schemeClr val="tx1"/>
        </a:solidFill>
        <a:latin typeface="Arial" charset="0"/>
        <a:ea typeface="+mn-ea"/>
        <a:cs typeface="+mn-cs"/>
      </a:defRPr>
    </a:lvl4pPr>
    <a:lvl5pPr marL="1828385" algn="ctr" rtl="0" fontAlgn="base">
      <a:spcBef>
        <a:spcPct val="0"/>
      </a:spcBef>
      <a:spcAft>
        <a:spcPct val="0"/>
      </a:spcAft>
      <a:defRPr sz="2400" kern="1200">
        <a:solidFill>
          <a:schemeClr val="tx1"/>
        </a:solidFill>
        <a:latin typeface="Arial" charset="0"/>
        <a:ea typeface="+mn-ea"/>
        <a:cs typeface="+mn-cs"/>
      </a:defRPr>
    </a:lvl5pPr>
    <a:lvl6pPr marL="2285480" algn="l" defTabSz="914192" rtl="0" eaLnBrk="1" latinLnBrk="0" hangingPunct="1">
      <a:defRPr sz="2400" kern="1200">
        <a:solidFill>
          <a:schemeClr val="tx1"/>
        </a:solidFill>
        <a:latin typeface="Arial" charset="0"/>
        <a:ea typeface="+mn-ea"/>
        <a:cs typeface="+mn-cs"/>
      </a:defRPr>
    </a:lvl6pPr>
    <a:lvl7pPr marL="2742577" algn="l" defTabSz="914192" rtl="0" eaLnBrk="1" latinLnBrk="0" hangingPunct="1">
      <a:defRPr sz="2400" kern="1200">
        <a:solidFill>
          <a:schemeClr val="tx1"/>
        </a:solidFill>
        <a:latin typeface="Arial" charset="0"/>
        <a:ea typeface="+mn-ea"/>
        <a:cs typeface="+mn-cs"/>
      </a:defRPr>
    </a:lvl7pPr>
    <a:lvl8pPr marL="3199673" algn="l" defTabSz="914192" rtl="0" eaLnBrk="1" latinLnBrk="0" hangingPunct="1">
      <a:defRPr sz="2400" kern="1200">
        <a:solidFill>
          <a:schemeClr val="tx1"/>
        </a:solidFill>
        <a:latin typeface="Arial" charset="0"/>
        <a:ea typeface="+mn-ea"/>
        <a:cs typeface="+mn-cs"/>
      </a:defRPr>
    </a:lvl8pPr>
    <a:lvl9pPr marL="3656769" algn="l" defTabSz="914192"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19">
          <p15:clr>
            <a:srgbClr val="A4A3A4"/>
          </p15:clr>
        </p15:guide>
        <p15:guide id="2" orient="horz" pos="144">
          <p15:clr>
            <a:srgbClr val="A4A3A4"/>
          </p15:clr>
        </p15:guide>
        <p15:guide id="3" orient="horz" pos="576">
          <p15:clr>
            <a:srgbClr val="A4A3A4"/>
          </p15:clr>
        </p15:guide>
        <p15:guide id="4" orient="horz" pos="2918">
          <p15:clr>
            <a:srgbClr val="A4A3A4"/>
          </p15:clr>
        </p15:guide>
        <p15:guide id="5" pos="2882">
          <p15:clr>
            <a:srgbClr val="A4A3A4"/>
          </p15:clr>
        </p15:guide>
        <p15:guide id="6" pos="240">
          <p15:clr>
            <a:srgbClr val="A4A3A4"/>
          </p15:clr>
        </p15:guide>
        <p15:guide id="7" pos="5520">
          <p15:clr>
            <a:srgbClr val="A4A3A4"/>
          </p15:clr>
        </p15:guide>
      </p15:sldGuideLst>
    </p:ext>
    <p:ext uri="{2D200454-40CA-4A62-9FC3-DE9A4176ACB9}">
      <p15:notesGuideLst xmlns:p15="http://schemas.microsoft.com/office/powerpoint/2012/main">
        <p15:guide id="1" orient="horz" pos="2928" userDrawn="1">
          <p15:clr>
            <a:srgbClr val="A4A3A4"/>
          </p15:clr>
        </p15:guide>
        <p15:guide id="2" orient="horz" pos="182" userDrawn="1">
          <p15:clr>
            <a:srgbClr val="A4A3A4"/>
          </p15:clr>
        </p15:guide>
        <p15:guide id="3" pos="2208" userDrawn="1">
          <p15:clr>
            <a:srgbClr val="A4A3A4"/>
          </p15:clr>
        </p15:guide>
        <p15:guide id="4" pos="209" userDrawn="1">
          <p15:clr>
            <a:srgbClr val="A4A3A4"/>
          </p15:clr>
        </p15:guide>
        <p15:guide id="5" pos="42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9800"/>
    <a:srgbClr val="60AD00"/>
    <a:srgbClr val="60DF00"/>
    <a:srgbClr val="F1BF00"/>
    <a:srgbClr val="F1BF29"/>
    <a:srgbClr val="DB1E2C"/>
    <a:srgbClr val="339900"/>
    <a:srgbClr val="008040"/>
    <a:srgbClr val="CAAE55"/>
    <a:srgbClr val="DB1E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833802-FEF1-4C79-8D5D-14CF1EAF98D9}">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0673" autoAdjust="0"/>
    <p:restoredTop sz="94888" autoAdjust="0"/>
  </p:normalViewPr>
  <p:slideViewPr>
    <p:cSldViewPr>
      <p:cViewPr varScale="1">
        <p:scale>
          <a:sx n="143" d="100"/>
          <a:sy n="143" d="100"/>
        </p:scale>
        <p:origin x="282" y="102"/>
      </p:cViewPr>
      <p:guideLst>
        <p:guide orient="horz" pos="1619"/>
        <p:guide orient="horz" pos="144"/>
        <p:guide orient="horz" pos="576"/>
        <p:guide orient="horz" pos="2918"/>
        <p:guide pos="2882"/>
        <p:guide pos="240"/>
        <p:guide pos="5520"/>
      </p:guideLst>
    </p:cSldViewPr>
  </p:slideViewPr>
  <p:notesTextViewPr>
    <p:cViewPr>
      <p:scale>
        <a:sx n="3" d="2"/>
        <a:sy n="3" d="2"/>
      </p:scale>
      <p:origin x="0" y="0"/>
    </p:cViewPr>
  </p:notesTextViewPr>
  <p:sorterViewPr>
    <p:cViewPr varScale="1">
      <p:scale>
        <a:sx n="1" d="1"/>
        <a:sy n="1" d="1"/>
      </p:scale>
      <p:origin x="0" y="-1698"/>
    </p:cViewPr>
  </p:sorterViewPr>
  <p:notesViewPr>
    <p:cSldViewPr>
      <p:cViewPr varScale="1">
        <p:scale>
          <a:sx n="59" d="100"/>
          <a:sy n="59" d="100"/>
        </p:scale>
        <p:origin x="-2630" y="-82"/>
      </p:cViewPr>
      <p:guideLst>
        <p:guide orient="horz" pos="2928"/>
        <p:guide orient="horz" pos="182"/>
        <p:guide pos="2208"/>
        <p:guide pos="209"/>
        <p:guide pos="4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effSosa\Documents\Box%20Sync\SystemBandwidt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1" u="none" strike="noStrike" kern="1200" spc="0" baseline="0">
                <a:solidFill>
                  <a:schemeClr val="bg1"/>
                </a:solidFill>
                <a:latin typeface="+mn-lt"/>
                <a:ea typeface="+mn-ea"/>
                <a:cs typeface="+mn-cs"/>
              </a:defRPr>
            </a:pPr>
            <a:r>
              <a:rPr lang="en-US" b="1" i="1" dirty="0"/>
              <a:t>System Throughput (MB/s)</a:t>
            </a:r>
          </a:p>
        </c:rich>
      </c:tx>
      <c:overlay val="0"/>
      <c:spPr>
        <a:noFill/>
        <a:ln>
          <a:noFill/>
        </a:ln>
        <a:effectLst/>
      </c:spPr>
      <c:txPr>
        <a:bodyPr rot="0" spcFirstLastPara="1" vertOverflow="ellipsis" vert="horz" wrap="square" anchor="ctr" anchorCtr="1"/>
        <a:lstStyle/>
        <a:p>
          <a:pPr>
            <a:defRPr sz="1400" b="1" i="1"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Sheet2!$B$4</c:f>
              <c:strCache>
                <c:ptCount val="1"/>
                <c:pt idx="0">
                  <c:v>RF140-72 (40 X 40G)</c:v>
                </c:pt>
              </c:strCache>
            </c:strRef>
          </c:tx>
          <c:spPr>
            <a:ln w="28575" cap="rnd">
              <a:solidFill>
                <a:schemeClr val="accent1"/>
              </a:solidFill>
              <a:round/>
            </a:ln>
            <a:effectLst/>
          </c:spPr>
          <c:marker>
            <c:symbol val="none"/>
          </c:marker>
          <c:cat>
            <c:strRef>
              <c:f>Sheet2!$C$3:$G$3</c:f>
              <c:strCache>
                <c:ptCount val="5"/>
                <c:pt idx="0">
                  <c:v>4K</c:v>
                </c:pt>
                <c:pt idx="1">
                  <c:v>16K</c:v>
                </c:pt>
                <c:pt idx="2">
                  <c:v>64K</c:v>
                </c:pt>
                <c:pt idx="3">
                  <c:v>256K</c:v>
                </c:pt>
                <c:pt idx="4">
                  <c:v>1M</c:v>
                </c:pt>
              </c:strCache>
            </c:strRef>
          </c:cat>
          <c:val>
            <c:numRef>
              <c:f>Sheet2!$C$4:$G$4</c:f>
              <c:numCache>
                <c:formatCode>0.00</c:formatCode>
                <c:ptCount val="5"/>
                <c:pt idx="0">
                  <c:v>90</c:v>
                </c:pt>
                <c:pt idx="1">
                  <c:v>120</c:v>
                </c:pt>
                <c:pt idx="2">
                  <c:v>120</c:v>
                </c:pt>
                <c:pt idx="3">
                  <c:v>120</c:v>
                </c:pt>
                <c:pt idx="4">
                  <c:v>120</c:v>
                </c:pt>
              </c:numCache>
            </c:numRef>
          </c:val>
          <c:smooth val="0"/>
          <c:extLst>
            <c:ext xmlns:c16="http://schemas.microsoft.com/office/drawing/2014/chart" uri="{C3380CC4-5D6E-409C-BE32-E72D297353CC}">
              <c16:uniqueId val="{00000000-4FB1-4FAA-AEED-317F74E7237B}"/>
            </c:ext>
          </c:extLst>
        </c:ser>
        <c:ser>
          <c:idx val="1"/>
          <c:order val="1"/>
          <c:tx>
            <c:strRef>
              <c:f>Sheet2!$B$5</c:f>
              <c:strCache>
                <c:ptCount val="1"/>
                <c:pt idx="0">
                  <c:v>RF 120-36 (20 X 40G)</c:v>
                </c:pt>
              </c:strCache>
            </c:strRef>
          </c:tx>
          <c:spPr>
            <a:ln w="28575" cap="rnd">
              <a:solidFill>
                <a:schemeClr val="accent2"/>
              </a:solidFill>
              <a:round/>
            </a:ln>
            <a:effectLst/>
          </c:spPr>
          <c:marker>
            <c:symbol val="none"/>
          </c:marker>
          <c:cat>
            <c:strRef>
              <c:f>Sheet2!$C$3:$G$3</c:f>
              <c:strCache>
                <c:ptCount val="5"/>
                <c:pt idx="0">
                  <c:v>4K</c:v>
                </c:pt>
                <c:pt idx="1">
                  <c:v>16K</c:v>
                </c:pt>
                <c:pt idx="2">
                  <c:v>64K</c:v>
                </c:pt>
                <c:pt idx="3">
                  <c:v>256K</c:v>
                </c:pt>
                <c:pt idx="4">
                  <c:v>1M</c:v>
                </c:pt>
              </c:strCache>
            </c:strRef>
          </c:cat>
          <c:val>
            <c:numRef>
              <c:f>Sheet2!$C$5:$G$5</c:f>
              <c:numCache>
                <c:formatCode>0.00</c:formatCode>
                <c:ptCount val="5"/>
                <c:pt idx="0">
                  <c:v>45</c:v>
                </c:pt>
                <c:pt idx="1">
                  <c:v>60</c:v>
                </c:pt>
                <c:pt idx="2">
                  <c:v>60</c:v>
                </c:pt>
                <c:pt idx="3">
                  <c:v>60</c:v>
                </c:pt>
                <c:pt idx="4">
                  <c:v>60</c:v>
                </c:pt>
              </c:numCache>
            </c:numRef>
          </c:val>
          <c:smooth val="0"/>
          <c:extLst>
            <c:ext xmlns:c16="http://schemas.microsoft.com/office/drawing/2014/chart" uri="{C3380CC4-5D6E-409C-BE32-E72D297353CC}">
              <c16:uniqueId val="{00000001-4FB1-4FAA-AEED-317F74E7237B}"/>
            </c:ext>
          </c:extLst>
        </c:ser>
        <c:ser>
          <c:idx val="2"/>
          <c:order val="2"/>
          <c:tx>
            <c:strRef>
              <c:f>Sheet2!$B$6</c:f>
              <c:strCache>
                <c:ptCount val="1"/>
                <c:pt idx="0">
                  <c:v>Limited Config (6 x 40G)</c:v>
                </c:pt>
              </c:strCache>
            </c:strRef>
          </c:tx>
          <c:spPr>
            <a:ln w="28575" cap="rnd">
              <a:solidFill>
                <a:schemeClr val="accent3"/>
              </a:solidFill>
              <a:round/>
            </a:ln>
            <a:effectLst/>
          </c:spPr>
          <c:marker>
            <c:symbol val="none"/>
          </c:marker>
          <c:cat>
            <c:strRef>
              <c:f>Sheet2!$C$3:$G$3</c:f>
              <c:strCache>
                <c:ptCount val="5"/>
                <c:pt idx="0">
                  <c:v>4K</c:v>
                </c:pt>
                <c:pt idx="1">
                  <c:v>16K</c:v>
                </c:pt>
                <c:pt idx="2">
                  <c:v>64K</c:v>
                </c:pt>
                <c:pt idx="3">
                  <c:v>256K</c:v>
                </c:pt>
                <c:pt idx="4">
                  <c:v>1M</c:v>
                </c:pt>
              </c:strCache>
            </c:strRef>
          </c:cat>
          <c:val>
            <c:numRef>
              <c:f>Sheet2!$C$6:$G$6</c:f>
              <c:numCache>
                <c:formatCode>0.00</c:formatCode>
                <c:ptCount val="5"/>
                <c:pt idx="0">
                  <c:v>13</c:v>
                </c:pt>
                <c:pt idx="1">
                  <c:v>18</c:v>
                </c:pt>
                <c:pt idx="2">
                  <c:v>18</c:v>
                </c:pt>
                <c:pt idx="3">
                  <c:v>18</c:v>
                </c:pt>
                <c:pt idx="4">
                  <c:v>18</c:v>
                </c:pt>
              </c:numCache>
            </c:numRef>
          </c:val>
          <c:smooth val="0"/>
          <c:extLst>
            <c:ext xmlns:c16="http://schemas.microsoft.com/office/drawing/2014/chart" uri="{C3380CC4-5D6E-409C-BE32-E72D297353CC}">
              <c16:uniqueId val="{00000002-4FB1-4FAA-AEED-317F74E7237B}"/>
            </c:ext>
          </c:extLst>
        </c:ser>
        <c:ser>
          <c:idx val="3"/>
          <c:order val="3"/>
          <c:tx>
            <c:strRef>
              <c:f>Sheet2!$B$7</c:f>
              <c:strCache>
                <c:ptCount val="1"/>
                <c:pt idx="0">
                  <c:v>Traditional AFA (Pure, XtremIO, etc)</c:v>
                </c:pt>
              </c:strCache>
            </c:strRef>
          </c:tx>
          <c:spPr>
            <a:ln w="28575" cap="rnd">
              <a:solidFill>
                <a:schemeClr val="accent4"/>
              </a:solidFill>
              <a:round/>
            </a:ln>
            <a:effectLst/>
          </c:spPr>
          <c:marker>
            <c:symbol val="none"/>
          </c:marker>
          <c:cat>
            <c:strRef>
              <c:f>Sheet2!$C$3:$G$3</c:f>
              <c:strCache>
                <c:ptCount val="5"/>
                <c:pt idx="0">
                  <c:v>4K</c:v>
                </c:pt>
                <c:pt idx="1">
                  <c:v>16K</c:v>
                </c:pt>
                <c:pt idx="2">
                  <c:v>64K</c:v>
                </c:pt>
                <c:pt idx="3">
                  <c:v>256K</c:v>
                </c:pt>
                <c:pt idx="4">
                  <c:v>1M</c:v>
                </c:pt>
              </c:strCache>
            </c:strRef>
          </c:cat>
          <c:val>
            <c:numRef>
              <c:f>Sheet2!$C$7:$G$7</c:f>
              <c:numCache>
                <c:formatCode>0.00</c:formatCode>
                <c:ptCount val="5"/>
                <c:pt idx="0">
                  <c:v>0.5</c:v>
                </c:pt>
                <c:pt idx="1">
                  <c:v>0.5</c:v>
                </c:pt>
                <c:pt idx="2">
                  <c:v>1</c:v>
                </c:pt>
                <c:pt idx="3">
                  <c:v>1.5</c:v>
                </c:pt>
                <c:pt idx="4">
                  <c:v>2</c:v>
                </c:pt>
              </c:numCache>
            </c:numRef>
          </c:val>
          <c:smooth val="0"/>
          <c:extLst>
            <c:ext xmlns:c16="http://schemas.microsoft.com/office/drawing/2014/chart" uri="{C3380CC4-5D6E-409C-BE32-E72D297353CC}">
              <c16:uniqueId val="{00000003-4FB1-4FAA-AEED-317F74E7237B}"/>
            </c:ext>
          </c:extLst>
        </c:ser>
        <c:dLbls>
          <c:showLegendKey val="0"/>
          <c:showVal val="0"/>
          <c:showCatName val="0"/>
          <c:showSerName val="0"/>
          <c:showPercent val="0"/>
          <c:showBubbleSize val="0"/>
        </c:dLbls>
        <c:smooth val="0"/>
        <c:axId val="333532744"/>
        <c:axId val="333526184"/>
      </c:lineChart>
      <c:catAx>
        <c:axId val="333532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33526184"/>
        <c:crosses val="autoZero"/>
        <c:auto val="1"/>
        <c:lblAlgn val="ctr"/>
        <c:lblOffset val="100"/>
        <c:noMultiLvlLbl val="0"/>
      </c:catAx>
      <c:valAx>
        <c:axId val="3335261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33532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strRef>
              <c:f>HyperScale!$L$14</c:f>
              <c:strCache>
                <c:ptCount val="1"/>
                <c:pt idx="0">
                  <c:v>Server Cost</c:v>
                </c:pt>
              </c:strCache>
            </c:strRef>
          </c:tx>
          <c:spPr>
            <a:solidFill>
              <a:schemeClr val="accent4">
                <a:tint val="86000"/>
              </a:schemeClr>
            </a:solidFill>
            <a:ln>
              <a:noFill/>
            </a:ln>
            <a:effectLst/>
          </c:spPr>
          <c:invertIfNegative val="0"/>
          <c:cat>
            <c:strRef>
              <c:f>HyperScale!$M$12:$N$12</c:f>
              <c:strCache>
                <c:ptCount val="2"/>
                <c:pt idx="0">
                  <c:v>DAS (1 Copy)</c:v>
                </c:pt>
                <c:pt idx="1">
                  <c:v>Pavilion (3 Copies)</c:v>
                </c:pt>
              </c:strCache>
            </c:strRef>
          </c:cat>
          <c:val>
            <c:numRef>
              <c:f>HyperScale!$M$14:$N$14</c:f>
              <c:numCache>
                <c:formatCode>_("$"* #,##0_);_("$"* \(#,##0\);_("$"* "-"??_);_(@_)</c:formatCode>
                <c:ptCount val="2"/>
                <c:pt idx="0">
                  <c:v>144000</c:v>
                </c:pt>
                <c:pt idx="1">
                  <c:v>100800</c:v>
                </c:pt>
              </c:numCache>
            </c:numRef>
          </c:val>
          <c:extLst>
            <c:ext xmlns:c16="http://schemas.microsoft.com/office/drawing/2014/chart" uri="{C3380CC4-5D6E-409C-BE32-E72D297353CC}">
              <c16:uniqueId val="{00000000-5990-4F32-BCD4-7A7BC8BF8714}"/>
            </c:ext>
          </c:extLst>
        </c:ser>
        <c:ser>
          <c:idx val="2"/>
          <c:order val="1"/>
          <c:tx>
            <c:strRef>
              <c:f>HyperScale!$L$15</c:f>
              <c:strCache>
                <c:ptCount val="1"/>
                <c:pt idx="0">
                  <c:v>Storage Cost</c:v>
                </c:pt>
              </c:strCache>
            </c:strRef>
          </c:tx>
          <c:spPr>
            <a:solidFill>
              <a:schemeClr val="accent4">
                <a:shade val="86000"/>
              </a:schemeClr>
            </a:solidFill>
            <a:ln>
              <a:noFill/>
            </a:ln>
            <a:effectLst/>
          </c:spPr>
          <c:invertIfNegative val="0"/>
          <c:cat>
            <c:strRef>
              <c:f>HyperScale!$M$12:$N$12</c:f>
              <c:strCache>
                <c:ptCount val="2"/>
                <c:pt idx="0">
                  <c:v>DAS (1 Copy)</c:v>
                </c:pt>
                <c:pt idx="1">
                  <c:v>Pavilion (3 Copies)</c:v>
                </c:pt>
              </c:strCache>
            </c:strRef>
          </c:cat>
          <c:val>
            <c:numRef>
              <c:f>HyperScale!$M$15:$N$15</c:f>
              <c:numCache>
                <c:formatCode>_("$"* #,##0_);_("$"* \(#,##0\);_("$"* "-"??_);_(@_)</c:formatCode>
                <c:ptCount val="2"/>
                <c:pt idx="0">
                  <c:v>109440</c:v>
                </c:pt>
                <c:pt idx="1">
                  <c:v>56472</c:v>
                </c:pt>
              </c:numCache>
            </c:numRef>
          </c:val>
          <c:extLst>
            <c:ext xmlns:c16="http://schemas.microsoft.com/office/drawing/2014/chart" uri="{C3380CC4-5D6E-409C-BE32-E72D297353CC}">
              <c16:uniqueId val="{00000001-5990-4F32-BCD4-7A7BC8BF8714}"/>
            </c:ext>
          </c:extLst>
        </c:ser>
        <c:ser>
          <c:idx val="3"/>
          <c:order val="2"/>
          <c:tx>
            <c:strRef>
              <c:f>HyperScale!$L$16</c:f>
              <c:strCache>
                <c:ptCount val="1"/>
                <c:pt idx="0">
                  <c:v>Annual IT Management Cost</c:v>
                </c:pt>
              </c:strCache>
            </c:strRef>
          </c:tx>
          <c:spPr>
            <a:solidFill>
              <a:schemeClr val="accent4">
                <a:shade val="58000"/>
              </a:schemeClr>
            </a:solidFill>
            <a:ln>
              <a:noFill/>
            </a:ln>
            <a:effectLst/>
          </c:spPr>
          <c:invertIfNegative val="0"/>
          <c:cat>
            <c:strRef>
              <c:f>HyperScale!$M$12:$N$12</c:f>
              <c:strCache>
                <c:ptCount val="2"/>
                <c:pt idx="0">
                  <c:v>DAS (1 Copy)</c:v>
                </c:pt>
                <c:pt idx="1">
                  <c:v>Pavilion (3 Copies)</c:v>
                </c:pt>
              </c:strCache>
            </c:strRef>
          </c:cat>
          <c:val>
            <c:numRef>
              <c:f>HyperScale!$M$16:$N$16</c:f>
              <c:numCache>
                <c:formatCode>_("$"* #,##0_);_("$"* \(#,##0\);_("$"* "-"??_);_(@_)</c:formatCode>
                <c:ptCount val="2"/>
                <c:pt idx="0">
                  <c:v>1075200</c:v>
                </c:pt>
                <c:pt idx="1">
                  <c:v>212889.60000000001</c:v>
                </c:pt>
              </c:numCache>
            </c:numRef>
          </c:val>
          <c:extLst>
            <c:ext xmlns:c16="http://schemas.microsoft.com/office/drawing/2014/chart" uri="{C3380CC4-5D6E-409C-BE32-E72D297353CC}">
              <c16:uniqueId val="{00000002-5990-4F32-BCD4-7A7BC8BF8714}"/>
            </c:ext>
          </c:extLst>
        </c:ser>
        <c:dLbls>
          <c:showLegendKey val="0"/>
          <c:showVal val="0"/>
          <c:showCatName val="0"/>
          <c:showSerName val="0"/>
          <c:showPercent val="0"/>
          <c:showBubbleSize val="0"/>
        </c:dLbls>
        <c:gapWidth val="95"/>
        <c:overlap val="100"/>
        <c:axId val="424527808"/>
        <c:axId val="424520920"/>
      </c:barChart>
      <c:catAx>
        <c:axId val="424527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4520920"/>
        <c:crosses val="autoZero"/>
        <c:auto val="1"/>
        <c:lblAlgn val="ctr"/>
        <c:lblOffset val="100"/>
        <c:noMultiLvlLbl val="0"/>
      </c:catAx>
      <c:valAx>
        <c:axId val="424520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Year-1</a:t>
                </a:r>
                <a:r>
                  <a:rPr lang="en-US" sz="1400" b="1" baseline="0"/>
                  <a:t> Cost/Rack</a:t>
                </a:r>
                <a:endParaRPr lang="en-US" sz="1400" b="1"/>
              </a:p>
            </c:rich>
          </c:tx>
          <c:layout>
            <c:manualLayout>
              <c:xMode val="edge"/>
              <c:yMode val="edge"/>
              <c:x val="8.4278350515463896E-2"/>
              <c:y val="0.22337642544748407"/>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45278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Oracle!$A$5</c:f>
              <c:strCache>
                <c:ptCount val="1"/>
                <c:pt idx="0">
                  <c:v>DBA &amp; Operational Support</c:v>
                </c:pt>
              </c:strCache>
            </c:strRef>
          </c:tx>
          <c:spPr>
            <a:solidFill>
              <a:schemeClr val="accent2">
                <a:tint val="50000"/>
              </a:schemeClr>
            </a:solidFill>
            <a:ln>
              <a:noFill/>
            </a:ln>
            <a:effectLst/>
          </c:spPr>
          <c:invertIfNegative val="0"/>
          <c:cat>
            <c:strRef>
              <c:f>Oracle!$B$4:$D$4</c:f>
              <c:strCache>
                <c:ptCount val="3"/>
                <c:pt idx="0">
                  <c:v>Hybrid Array (5ms) &amp; 1 Copy</c:v>
                </c:pt>
                <c:pt idx="1">
                  <c:v>AFA with Dre (1.5 ms) &amp; 2 Copies</c:v>
                </c:pt>
                <c:pt idx="2">
                  <c:v>Pavilion (0.15 ms) &amp; 4 Copies</c:v>
                </c:pt>
              </c:strCache>
            </c:strRef>
          </c:cat>
          <c:val>
            <c:numRef>
              <c:f>Oracle!$B$5:$D$5</c:f>
              <c:numCache>
                <c:formatCode>_("$"* #,##0_);_("$"* \(#,##0\);_("$"* "-"??_);_(@_)</c:formatCode>
                <c:ptCount val="3"/>
                <c:pt idx="0">
                  <c:v>1840000</c:v>
                </c:pt>
                <c:pt idx="1">
                  <c:v>828000</c:v>
                </c:pt>
                <c:pt idx="2">
                  <c:v>344000</c:v>
                </c:pt>
              </c:numCache>
            </c:numRef>
          </c:val>
          <c:extLst>
            <c:ext xmlns:c16="http://schemas.microsoft.com/office/drawing/2014/chart" uri="{C3380CC4-5D6E-409C-BE32-E72D297353CC}">
              <c16:uniqueId val="{00000000-D48E-4A4D-A127-06CFA0CDB95E}"/>
            </c:ext>
          </c:extLst>
        </c:ser>
        <c:ser>
          <c:idx val="1"/>
          <c:order val="1"/>
          <c:tx>
            <c:strRef>
              <c:f>Oracle!$A$6</c:f>
              <c:strCache>
                <c:ptCount val="1"/>
                <c:pt idx="0">
                  <c:v>Infrastructure Support</c:v>
                </c:pt>
              </c:strCache>
            </c:strRef>
          </c:tx>
          <c:spPr>
            <a:solidFill>
              <a:schemeClr val="accent2">
                <a:tint val="70000"/>
              </a:schemeClr>
            </a:solidFill>
            <a:ln>
              <a:noFill/>
            </a:ln>
            <a:effectLst/>
          </c:spPr>
          <c:invertIfNegative val="0"/>
          <c:cat>
            <c:strRef>
              <c:f>Oracle!$B$4:$D$4</c:f>
              <c:strCache>
                <c:ptCount val="3"/>
                <c:pt idx="0">
                  <c:v>Hybrid Array (5ms) &amp; 1 Copy</c:v>
                </c:pt>
                <c:pt idx="1">
                  <c:v>AFA with Dre (1.5 ms) &amp; 2 Copies</c:v>
                </c:pt>
                <c:pt idx="2">
                  <c:v>Pavilion (0.15 ms) &amp; 4 Copies</c:v>
                </c:pt>
              </c:strCache>
            </c:strRef>
          </c:cat>
          <c:val>
            <c:numRef>
              <c:f>Oracle!$B$6:$D$6</c:f>
              <c:numCache>
                <c:formatCode>_("$"* #,##0_);_("$"* \(#,##0\);_("$"* "-"??_);_(@_)</c:formatCode>
                <c:ptCount val="3"/>
                <c:pt idx="0">
                  <c:v>546000</c:v>
                </c:pt>
                <c:pt idx="1">
                  <c:v>424000</c:v>
                </c:pt>
                <c:pt idx="2">
                  <c:v>285000</c:v>
                </c:pt>
              </c:numCache>
            </c:numRef>
          </c:val>
          <c:extLst>
            <c:ext xmlns:c16="http://schemas.microsoft.com/office/drawing/2014/chart" uri="{C3380CC4-5D6E-409C-BE32-E72D297353CC}">
              <c16:uniqueId val="{00000001-D48E-4A4D-A127-06CFA0CDB95E}"/>
            </c:ext>
          </c:extLst>
        </c:ser>
        <c:ser>
          <c:idx val="2"/>
          <c:order val="2"/>
          <c:tx>
            <c:strRef>
              <c:f>Oracle!$A$7</c:f>
              <c:strCache>
                <c:ptCount val="1"/>
                <c:pt idx="0">
                  <c:v>Tier-1 Storage &amp; Storage Software</c:v>
                </c:pt>
              </c:strCache>
            </c:strRef>
          </c:tx>
          <c:spPr>
            <a:solidFill>
              <a:schemeClr val="accent2">
                <a:tint val="90000"/>
              </a:schemeClr>
            </a:solidFill>
            <a:ln>
              <a:noFill/>
            </a:ln>
            <a:effectLst/>
          </c:spPr>
          <c:invertIfNegative val="0"/>
          <c:cat>
            <c:strRef>
              <c:f>Oracle!$B$4:$D$4</c:f>
              <c:strCache>
                <c:ptCount val="3"/>
                <c:pt idx="0">
                  <c:v>Hybrid Array (5ms) &amp; 1 Copy</c:v>
                </c:pt>
                <c:pt idx="1">
                  <c:v>AFA with Dre (1.5 ms) &amp; 2 Copies</c:v>
                </c:pt>
                <c:pt idx="2">
                  <c:v>Pavilion (0.15 ms) &amp; 4 Copies</c:v>
                </c:pt>
              </c:strCache>
            </c:strRef>
          </c:cat>
          <c:val>
            <c:numRef>
              <c:f>Oracle!$B$7:$D$7</c:f>
              <c:numCache>
                <c:formatCode>_("$"* #,##0_);_("$"* \(#,##0\);_("$"* "-"??_);_(@_)</c:formatCode>
                <c:ptCount val="3"/>
                <c:pt idx="0">
                  <c:v>1736000</c:v>
                </c:pt>
                <c:pt idx="1">
                  <c:v>279000</c:v>
                </c:pt>
                <c:pt idx="2">
                  <c:v>558000</c:v>
                </c:pt>
              </c:numCache>
            </c:numRef>
          </c:val>
          <c:extLst>
            <c:ext xmlns:c16="http://schemas.microsoft.com/office/drawing/2014/chart" uri="{C3380CC4-5D6E-409C-BE32-E72D297353CC}">
              <c16:uniqueId val="{00000002-D48E-4A4D-A127-06CFA0CDB95E}"/>
            </c:ext>
          </c:extLst>
        </c:ser>
        <c:ser>
          <c:idx val="3"/>
          <c:order val="3"/>
          <c:tx>
            <c:strRef>
              <c:f>Oracle!$A$8</c:f>
              <c:strCache>
                <c:ptCount val="1"/>
                <c:pt idx="0">
                  <c:v>Environmentals (Power/Space)</c:v>
                </c:pt>
              </c:strCache>
            </c:strRef>
          </c:tx>
          <c:spPr>
            <a:solidFill>
              <a:schemeClr val="accent2">
                <a:shade val="90000"/>
              </a:schemeClr>
            </a:solidFill>
            <a:ln>
              <a:noFill/>
            </a:ln>
            <a:effectLst/>
          </c:spPr>
          <c:invertIfNegative val="0"/>
          <c:cat>
            <c:strRef>
              <c:f>Oracle!$B$4:$D$4</c:f>
              <c:strCache>
                <c:ptCount val="3"/>
                <c:pt idx="0">
                  <c:v>Hybrid Array (5ms) &amp; 1 Copy</c:v>
                </c:pt>
                <c:pt idx="1">
                  <c:v>AFA with Dre (1.5 ms) &amp; 2 Copies</c:v>
                </c:pt>
                <c:pt idx="2">
                  <c:v>Pavilion (0.15 ms) &amp; 4 Copies</c:v>
                </c:pt>
              </c:strCache>
            </c:strRef>
          </c:cat>
          <c:val>
            <c:numRef>
              <c:f>Oracle!$B$8:$D$8</c:f>
              <c:numCache>
                <c:formatCode>_("$"* #,##0_);_("$"* \(#,##0\);_("$"* "-"??_);_(@_)</c:formatCode>
                <c:ptCount val="3"/>
                <c:pt idx="0">
                  <c:v>385000</c:v>
                </c:pt>
                <c:pt idx="1">
                  <c:v>35000</c:v>
                </c:pt>
                <c:pt idx="2">
                  <c:v>139000</c:v>
                </c:pt>
              </c:numCache>
            </c:numRef>
          </c:val>
          <c:extLst>
            <c:ext xmlns:c16="http://schemas.microsoft.com/office/drawing/2014/chart" uri="{C3380CC4-5D6E-409C-BE32-E72D297353CC}">
              <c16:uniqueId val="{00000003-D48E-4A4D-A127-06CFA0CDB95E}"/>
            </c:ext>
          </c:extLst>
        </c:ser>
        <c:ser>
          <c:idx val="4"/>
          <c:order val="4"/>
          <c:tx>
            <c:strRef>
              <c:f>Oracle!$A$9</c:f>
              <c:strCache>
                <c:ptCount val="1"/>
                <c:pt idx="0">
                  <c:v>Servers</c:v>
                </c:pt>
              </c:strCache>
            </c:strRef>
          </c:tx>
          <c:spPr>
            <a:solidFill>
              <a:schemeClr val="accent2">
                <a:shade val="70000"/>
              </a:schemeClr>
            </a:solidFill>
            <a:ln>
              <a:noFill/>
            </a:ln>
            <a:effectLst/>
          </c:spPr>
          <c:invertIfNegative val="0"/>
          <c:cat>
            <c:strRef>
              <c:f>Oracle!$B$4:$D$4</c:f>
              <c:strCache>
                <c:ptCount val="3"/>
                <c:pt idx="0">
                  <c:v>Hybrid Array (5ms) &amp; 1 Copy</c:v>
                </c:pt>
                <c:pt idx="1">
                  <c:v>AFA with Dre (1.5 ms) &amp; 2 Copies</c:v>
                </c:pt>
                <c:pt idx="2">
                  <c:v>Pavilion (0.15 ms) &amp; 4 Copies</c:v>
                </c:pt>
              </c:strCache>
            </c:strRef>
          </c:cat>
          <c:val>
            <c:numRef>
              <c:f>Oracle!$B$9:$D$9</c:f>
              <c:numCache>
                <c:formatCode>_("$"* #,##0_);_("$"* \(#,##0\);_("$"* "-"??_);_(@_)</c:formatCode>
                <c:ptCount val="3"/>
                <c:pt idx="0">
                  <c:v>769000</c:v>
                </c:pt>
                <c:pt idx="1">
                  <c:v>831000</c:v>
                </c:pt>
                <c:pt idx="2">
                  <c:v>892000</c:v>
                </c:pt>
              </c:numCache>
            </c:numRef>
          </c:val>
          <c:extLst>
            <c:ext xmlns:c16="http://schemas.microsoft.com/office/drawing/2014/chart" uri="{C3380CC4-5D6E-409C-BE32-E72D297353CC}">
              <c16:uniqueId val="{00000004-D48E-4A4D-A127-06CFA0CDB95E}"/>
            </c:ext>
          </c:extLst>
        </c:ser>
        <c:ser>
          <c:idx val="5"/>
          <c:order val="5"/>
          <c:tx>
            <c:strRef>
              <c:f>Oracle!$A$10</c:f>
              <c:strCache>
                <c:ptCount val="1"/>
                <c:pt idx="0">
                  <c:v>Database Licensing &amp; Maintenance</c:v>
                </c:pt>
              </c:strCache>
            </c:strRef>
          </c:tx>
          <c:spPr>
            <a:solidFill>
              <a:schemeClr val="accent2">
                <a:shade val="50000"/>
              </a:schemeClr>
            </a:solidFill>
            <a:ln>
              <a:noFill/>
            </a:ln>
            <a:effectLst/>
          </c:spPr>
          <c:invertIfNegative val="0"/>
          <c:cat>
            <c:strRef>
              <c:f>Oracle!$B$4:$D$4</c:f>
              <c:strCache>
                <c:ptCount val="3"/>
                <c:pt idx="0">
                  <c:v>Hybrid Array (5ms) &amp; 1 Copy</c:v>
                </c:pt>
                <c:pt idx="1">
                  <c:v>AFA with Dre (1.5 ms) &amp; 2 Copies</c:v>
                </c:pt>
                <c:pt idx="2">
                  <c:v>Pavilion (0.15 ms) &amp; 4 Copies</c:v>
                </c:pt>
              </c:strCache>
            </c:strRef>
          </c:cat>
          <c:val>
            <c:numRef>
              <c:f>Oracle!$B$10:$D$10</c:f>
              <c:numCache>
                <c:formatCode>_("$"* #,##0_);_("$"* \(#,##0\);_("$"* "-"??_);_(@_)</c:formatCode>
                <c:ptCount val="3"/>
                <c:pt idx="0">
                  <c:v>8676500</c:v>
                </c:pt>
                <c:pt idx="1">
                  <c:v>6734000</c:v>
                </c:pt>
                <c:pt idx="2">
                  <c:v>4132000</c:v>
                </c:pt>
              </c:numCache>
            </c:numRef>
          </c:val>
          <c:extLst>
            <c:ext xmlns:c16="http://schemas.microsoft.com/office/drawing/2014/chart" uri="{C3380CC4-5D6E-409C-BE32-E72D297353CC}">
              <c16:uniqueId val="{00000005-D48E-4A4D-A127-06CFA0CDB95E}"/>
            </c:ext>
          </c:extLst>
        </c:ser>
        <c:dLbls>
          <c:showLegendKey val="0"/>
          <c:showVal val="0"/>
          <c:showCatName val="0"/>
          <c:showSerName val="0"/>
          <c:showPercent val="0"/>
          <c:showBubbleSize val="0"/>
        </c:dLbls>
        <c:gapWidth val="95"/>
        <c:overlap val="100"/>
        <c:axId val="384332328"/>
        <c:axId val="384332656"/>
      </c:barChart>
      <c:catAx>
        <c:axId val="384332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bg1"/>
                </a:solidFill>
                <a:latin typeface="+mn-lt"/>
                <a:ea typeface="+mn-ea"/>
                <a:cs typeface="+mn-cs"/>
              </a:defRPr>
            </a:pPr>
            <a:endParaRPr lang="en-US"/>
          </a:p>
        </c:txPr>
        <c:crossAx val="384332656"/>
        <c:crosses val="autoZero"/>
        <c:auto val="1"/>
        <c:lblAlgn val="ctr"/>
        <c:lblOffset val="100"/>
        <c:noMultiLvlLbl val="0"/>
      </c:catAx>
      <c:valAx>
        <c:axId val="384332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bg1"/>
                    </a:solidFill>
                    <a:latin typeface="+mn-lt"/>
                    <a:ea typeface="+mn-ea"/>
                    <a:cs typeface="+mn-cs"/>
                  </a:defRPr>
                </a:pPr>
                <a:r>
                  <a:rPr lang="en-US" b="1" dirty="0"/>
                  <a:t>3 YEAR</a:t>
                </a:r>
                <a:r>
                  <a:rPr lang="en-US" b="1" baseline="0" dirty="0"/>
                  <a:t> DELIVERY COST</a:t>
                </a:r>
                <a:endParaRPr lang="en-US" b="1" dirty="0"/>
              </a:p>
            </c:rich>
          </c:tx>
          <c:layout>
            <c:manualLayout>
              <c:xMode val="edge"/>
              <c:yMode val="edge"/>
              <c:x val="9.0423333958162669E-2"/>
              <c:y val="0.14983061543536566"/>
            </c:manualLayout>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bg1"/>
                  </a:solidFill>
                  <a:latin typeface="+mn-lt"/>
                  <a:ea typeface="+mn-ea"/>
                  <a:cs typeface="+mn-cs"/>
                </a:defRPr>
              </a:pPr>
              <a:endParaRPr lang="en-US"/>
            </a:p>
          </c:txPr>
        </c:title>
        <c:numFmt formatCode="_(&quot;$&quot;* #,##0_);_(&quot;$&quot;* \(#,##0\);_(&quot;$&quot;* &quot;-&quot;??_);_(@_)"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84332328"/>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bg1"/>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4">
  <a:schemeClr val="accent4"/>
</cs:colorStyle>
</file>

<file path=ppt/charts/colors3.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dirty="0">
              <a:latin typeface="+mn-lt"/>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38ED21EF-1646-431D-87E1-4372984CC9F4}" type="datetimeFigureOut">
              <a:rPr lang="en-US">
                <a:latin typeface="+mn-lt"/>
              </a:rPr>
              <a:pPr>
                <a:defRPr/>
              </a:pPr>
              <a:t>3/27/2017</a:t>
            </a:fld>
            <a:endParaRPr lang="en-US" dirty="0">
              <a:latin typeface="+mn-lt"/>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dirty="0">
              <a:latin typeface="+mn-lt"/>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AF812EFC-5DA8-4918-AF48-019594BE3609}" type="slidenum">
              <a:rPr lang="en-US">
                <a:latin typeface="+mn-lt"/>
              </a:rPr>
              <a:pPr>
                <a:defRPr/>
              </a:pPr>
              <a:t>‹#›</a:t>
            </a:fld>
            <a:endParaRPr lang="en-US" dirty="0">
              <a:latin typeface="+mn-lt"/>
            </a:endParaRPr>
          </a:p>
        </p:txBody>
      </p:sp>
    </p:spTree>
    <p:extLst>
      <p:ext uri="{BB962C8B-B14F-4D97-AF65-F5344CB8AC3E}">
        <p14:creationId xmlns:p14="http://schemas.microsoft.com/office/powerpoint/2010/main" val="3455622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7726" y="8676640"/>
            <a:ext cx="1233311" cy="322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245" name="Rectangle 5"/>
          <p:cNvSpPr>
            <a:spLocks noGrp="1" noChangeArrowheads="1"/>
          </p:cNvSpPr>
          <p:nvPr>
            <p:ph type="body" sz="quarter" idx="3"/>
          </p:nvPr>
        </p:nvSpPr>
        <p:spPr bwMode="auto">
          <a:xfrm>
            <a:off x="331048" y="3253741"/>
            <a:ext cx="6348306" cy="5318265"/>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246" name="Rectangle 6"/>
          <p:cNvSpPr>
            <a:spLocks noGrp="1" noChangeArrowheads="1"/>
          </p:cNvSpPr>
          <p:nvPr>
            <p:ph type="ftr" sz="quarter" idx="4"/>
          </p:nvPr>
        </p:nvSpPr>
        <p:spPr bwMode="auto">
          <a:xfrm>
            <a:off x="1023357" y="8733962"/>
            <a:ext cx="3613825" cy="27889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latin typeface="+mn-lt"/>
              </a:defRPr>
            </a:lvl1pPr>
          </a:lstStyle>
          <a:p>
            <a:pPr>
              <a:defRPr/>
            </a:pPr>
            <a:endParaRPr lang="en-US" dirty="0"/>
          </a:p>
        </p:txBody>
      </p:sp>
      <p:sp>
        <p:nvSpPr>
          <p:cNvPr id="10247" name="Rectangle 7"/>
          <p:cNvSpPr>
            <a:spLocks noGrp="1" noChangeArrowheads="1"/>
          </p:cNvSpPr>
          <p:nvPr>
            <p:ph type="sldNum" sz="quarter" idx="5"/>
          </p:nvPr>
        </p:nvSpPr>
        <p:spPr bwMode="auto">
          <a:xfrm>
            <a:off x="331047" y="8733962"/>
            <a:ext cx="539210" cy="27392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latin typeface="+mn-lt"/>
              </a:defRPr>
            </a:lvl1pPr>
          </a:lstStyle>
          <a:p>
            <a:pPr>
              <a:defRPr/>
            </a:pPr>
            <a:fld id="{CEA96130-80FE-450A-9D6E-2375B464A403}" type="slidenum">
              <a:rPr lang="en-US" smtClean="0"/>
              <a:pPr>
                <a:defRPr/>
              </a:pPr>
              <a:t>‹#›</a:t>
            </a:fld>
            <a:endParaRPr lang="en-US" dirty="0"/>
          </a:p>
        </p:txBody>
      </p:sp>
      <p:sp>
        <p:nvSpPr>
          <p:cNvPr id="8" name="Slide Image Placeholder 7"/>
          <p:cNvSpPr>
            <a:spLocks noGrp="1" noRot="1" noChangeAspect="1"/>
          </p:cNvSpPr>
          <p:nvPr>
            <p:ph type="sldImg" idx="2"/>
          </p:nvPr>
        </p:nvSpPr>
        <p:spPr>
          <a:xfrm>
            <a:off x="971550" y="288925"/>
            <a:ext cx="5067300" cy="2851150"/>
          </a:xfrm>
          <a:prstGeom prst="rect">
            <a:avLst/>
          </a:prstGeom>
          <a:noFill/>
          <a:ln w="12700">
            <a:solidFill>
              <a:prstClr val="black"/>
            </a:solidFill>
          </a:ln>
        </p:spPr>
        <p:txBody>
          <a:bodyPr vert="horz" lIns="93177" tIns="46589" rIns="93177" bIns="46589" rtlCol="0" anchor="ctr"/>
          <a:lstStyle/>
          <a:p>
            <a:endParaRPr lang="en-US"/>
          </a:p>
        </p:txBody>
      </p:sp>
    </p:spTree>
    <p:extLst>
      <p:ext uri="{BB962C8B-B14F-4D97-AF65-F5344CB8AC3E}">
        <p14:creationId xmlns:p14="http://schemas.microsoft.com/office/powerpoint/2010/main" val="1070710181"/>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20000"/>
      </a:spcBef>
      <a:spcAft>
        <a:spcPct val="20000"/>
      </a:spcAft>
      <a:defRPr sz="1200" kern="1200">
        <a:solidFill>
          <a:schemeClr val="tx1"/>
        </a:solidFill>
        <a:latin typeface="+mn-lt"/>
        <a:ea typeface="+mn-ea"/>
        <a:cs typeface="+mn-cs"/>
      </a:defRPr>
    </a:lvl1pPr>
    <a:lvl2pPr marL="457096" algn="l" rtl="0" eaLnBrk="0" fontAlgn="base" hangingPunct="0">
      <a:lnSpc>
        <a:spcPct val="90000"/>
      </a:lnSpc>
      <a:spcBef>
        <a:spcPct val="20000"/>
      </a:spcBef>
      <a:spcAft>
        <a:spcPct val="20000"/>
      </a:spcAft>
      <a:defRPr sz="1200" kern="1200">
        <a:solidFill>
          <a:schemeClr val="tx1"/>
        </a:solidFill>
        <a:latin typeface="+mn-lt"/>
        <a:ea typeface="+mn-ea"/>
        <a:cs typeface="+mn-cs"/>
      </a:defRPr>
    </a:lvl2pPr>
    <a:lvl3pPr marL="914192" algn="l" rtl="0" eaLnBrk="0" fontAlgn="base" hangingPunct="0">
      <a:lnSpc>
        <a:spcPct val="90000"/>
      </a:lnSpc>
      <a:spcBef>
        <a:spcPct val="20000"/>
      </a:spcBef>
      <a:spcAft>
        <a:spcPct val="20000"/>
      </a:spcAft>
      <a:defRPr sz="1200" kern="1200">
        <a:solidFill>
          <a:schemeClr val="tx1"/>
        </a:solidFill>
        <a:latin typeface="+mn-lt"/>
        <a:ea typeface="+mn-ea"/>
        <a:cs typeface="+mn-cs"/>
      </a:defRPr>
    </a:lvl3pPr>
    <a:lvl4pPr marL="1371288" algn="l" rtl="0" eaLnBrk="0" fontAlgn="base" hangingPunct="0">
      <a:lnSpc>
        <a:spcPct val="90000"/>
      </a:lnSpc>
      <a:spcBef>
        <a:spcPct val="20000"/>
      </a:spcBef>
      <a:spcAft>
        <a:spcPct val="20000"/>
      </a:spcAft>
      <a:defRPr sz="1200" kern="1200">
        <a:solidFill>
          <a:schemeClr val="tx1"/>
        </a:solidFill>
        <a:latin typeface="+mn-lt"/>
        <a:ea typeface="+mn-ea"/>
        <a:cs typeface="+mn-cs"/>
      </a:defRPr>
    </a:lvl4pPr>
    <a:lvl5pPr marL="1828385" algn="l" rtl="0" eaLnBrk="0" fontAlgn="base" hangingPunct="0">
      <a:lnSpc>
        <a:spcPct val="90000"/>
      </a:lnSpc>
      <a:spcBef>
        <a:spcPct val="20000"/>
      </a:spcBef>
      <a:spcAft>
        <a:spcPct val="20000"/>
      </a:spcAft>
      <a:defRPr sz="1200" kern="1200">
        <a:solidFill>
          <a:schemeClr val="tx1"/>
        </a:solidFill>
        <a:latin typeface="+mn-lt"/>
        <a:ea typeface="+mn-ea"/>
        <a:cs typeface="+mn-cs"/>
      </a:defRPr>
    </a:lvl5pPr>
    <a:lvl6pPr marL="2285480" algn="l" defTabSz="914192" rtl="0" eaLnBrk="1" latinLnBrk="0" hangingPunct="1">
      <a:defRPr sz="1200" kern="1200">
        <a:solidFill>
          <a:schemeClr val="tx1"/>
        </a:solidFill>
        <a:latin typeface="+mn-lt"/>
        <a:ea typeface="+mn-ea"/>
        <a:cs typeface="+mn-cs"/>
      </a:defRPr>
    </a:lvl6pPr>
    <a:lvl7pPr marL="2742577" algn="l" defTabSz="914192" rtl="0" eaLnBrk="1" latinLnBrk="0" hangingPunct="1">
      <a:defRPr sz="1200" kern="1200">
        <a:solidFill>
          <a:schemeClr val="tx1"/>
        </a:solidFill>
        <a:latin typeface="+mn-lt"/>
        <a:ea typeface="+mn-ea"/>
        <a:cs typeface="+mn-cs"/>
      </a:defRPr>
    </a:lvl7pPr>
    <a:lvl8pPr marL="3199673" algn="l" defTabSz="914192" rtl="0" eaLnBrk="1" latinLnBrk="0" hangingPunct="1">
      <a:defRPr sz="1200" kern="1200">
        <a:solidFill>
          <a:schemeClr val="tx1"/>
        </a:solidFill>
        <a:latin typeface="+mn-lt"/>
        <a:ea typeface="+mn-ea"/>
        <a:cs typeface="+mn-cs"/>
      </a:defRPr>
    </a:lvl8pPr>
    <a:lvl9pPr marL="3656769" algn="l" defTabSz="91419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550" y="288925"/>
            <a:ext cx="5067300" cy="2851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15</a:t>
            </a:fld>
            <a:endParaRPr lang="en-US" dirty="0"/>
          </a:p>
        </p:txBody>
      </p:sp>
    </p:spTree>
    <p:extLst>
      <p:ext uri="{BB962C8B-B14F-4D97-AF65-F5344CB8AC3E}">
        <p14:creationId xmlns:p14="http://schemas.microsoft.com/office/powerpoint/2010/main" val="844782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16</a:t>
            </a:fld>
            <a:endParaRPr lang="en-US" dirty="0"/>
          </a:p>
        </p:txBody>
      </p:sp>
    </p:spTree>
    <p:extLst>
      <p:ext uri="{BB962C8B-B14F-4D97-AF65-F5344CB8AC3E}">
        <p14:creationId xmlns:p14="http://schemas.microsoft.com/office/powerpoint/2010/main" val="1963093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17</a:t>
            </a:fld>
            <a:endParaRPr lang="en-US" dirty="0"/>
          </a:p>
        </p:txBody>
      </p:sp>
    </p:spTree>
    <p:extLst>
      <p:ext uri="{BB962C8B-B14F-4D97-AF65-F5344CB8AC3E}">
        <p14:creationId xmlns:p14="http://schemas.microsoft.com/office/powerpoint/2010/main" val="4226990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19</a:t>
            </a:fld>
            <a:endParaRPr lang="en-US" dirty="0"/>
          </a:p>
        </p:txBody>
      </p:sp>
    </p:spTree>
    <p:extLst>
      <p:ext uri="{BB962C8B-B14F-4D97-AF65-F5344CB8AC3E}">
        <p14:creationId xmlns:p14="http://schemas.microsoft.com/office/powerpoint/2010/main" val="789145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20</a:t>
            </a:fld>
            <a:endParaRPr lang="en-US" dirty="0"/>
          </a:p>
        </p:txBody>
      </p:sp>
    </p:spTree>
    <p:extLst>
      <p:ext uri="{BB962C8B-B14F-4D97-AF65-F5344CB8AC3E}">
        <p14:creationId xmlns:p14="http://schemas.microsoft.com/office/powerpoint/2010/main" val="2203643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22</a:t>
            </a:fld>
            <a:endParaRPr lang="en-US" dirty="0"/>
          </a:p>
        </p:txBody>
      </p:sp>
    </p:spTree>
    <p:extLst>
      <p:ext uri="{BB962C8B-B14F-4D97-AF65-F5344CB8AC3E}">
        <p14:creationId xmlns:p14="http://schemas.microsoft.com/office/powerpoint/2010/main" val="4060272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23</a:t>
            </a:fld>
            <a:endParaRPr lang="en-US" dirty="0"/>
          </a:p>
        </p:txBody>
      </p:sp>
    </p:spTree>
    <p:extLst>
      <p:ext uri="{BB962C8B-B14F-4D97-AF65-F5344CB8AC3E}">
        <p14:creationId xmlns:p14="http://schemas.microsoft.com/office/powerpoint/2010/main" val="3231125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25</a:t>
            </a:fld>
            <a:endParaRPr lang="en-US" dirty="0"/>
          </a:p>
        </p:txBody>
      </p:sp>
    </p:spTree>
    <p:extLst>
      <p:ext uri="{BB962C8B-B14F-4D97-AF65-F5344CB8AC3E}">
        <p14:creationId xmlns:p14="http://schemas.microsoft.com/office/powerpoint/2010/main" val="3752180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100s of TB per rack-unit, all thin-provisioned</a:t>
            </a:r>
          </a:p>
          <a:p>
            <a:r>
              <a:rPr lang="en-US" dirty="0">
                <a:solidFill>
                  <a:schemeClr val="bg1"/>
                </a:solidFill>
              </a:rPr>
              <a:t>Latency of DAS SSDs</a:t>
            </a:r>
          </a:p>
          <a:p>
            <a:r>
              <a:rPr lang="en-US" dirty="0">
                <a:solidFill>
                  <a:schemeClr val="bg1"/>
                </a:solidFill>
              </a:rPr>
              <a:t>10s of millions of IOPS and over 100 GB/s Bandwidth</a:t>
            </a:r>
          </a:p>
          <a:p>
            <a:r>
              <a:rPr lang="en-US" dirty="0">
                <a:solidFill>
                  <a:schemeClr val="bg1"/>
                </a:solidFill>
              </a:rPr>
              <a:t>10+ 40 </a:t>
            </a:r>
            <a:r>
              <a:rPr lang="en-US" dirty="0" err="1">
                <a:solidFill>
                  <a:schemeClr val="bg1"/>
                </a:solidFill>
              </a:rPr>
              <a:t>GBe</a:t>
            </a:r>
            <a:r>
              <a:rPr lang="en-US" dirty="0">
                <a:solidFill>
                  <a:schemeClr val="bg1"/>
                </a:solidFill>
              </a:rPr>
              <a:t> ports per rack-unit</a:t>
            </a:r>
          </a:p>
          <a:p>
            <a:r>
              <a:rPr lang="en-US" dirty="0">
                <a:solidFill>
                  <a:schemeClr val="bg1"/>
                </a:solidFill>
              </a:rPr>
              <a:t>Pay as you grow scalability</a:t>
            </a:r>
          </a:p>
          <a:p>
            <a:r>
              <a:rPr lang="en-US" dirty="0">
                <a:solidFill>
                  <a:schemeClr val="bg1"/>
                </a:solidFill>
              </a:rPr>
              <a:t>Standard Ethernet Support</a:t>
            </a:r>
          </a:p>
          <a:p>
            <a:r>
              <a:rPr lang="en-US" dirty="0">
                <a:solidFill>
                  <a:schemeClr val="bg1"/>
                </a:solidFill>
              </a:rPr>
              <a:t>No custom client hardware required</a:t>
            </a:r>
          </a:p>
          <a:p>
            <a:r>
              <a:rPr lang="en-US" dirty="0">
                <a:solidFill>
                  <a:schemeClr val="bg1"/>
                </a:solidFill>
              </a:rPr>
              <a:t>Standards-based protocols</a:t>
            </a:r>
          </a:p>
          <a:p>
            <a:r>
              <a:rPr lang="en-US" dirty="0">
                <a:solidFill>
                  <a:schemeClr val="bg1"/>
                </a:solidFill>
              </a:rPr>
              <a:t>Cost of typical All-Flash-Array</a:t>
            </a:r>
          </a:p>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3</a:t>
            </a:fld>
            <a:endParaRPr lang="en-US" dirty="0"/>
          </a:p>
        </p:txBody>
      </p:sp>
    </p:spTree>
    <p:extLst>
      <p:ext uri="{BB962C8B-B14F-4D97-AF65-F5344CB8AC3E}">
        <p14:creationId xmlns:p14="http://schemas.microsoft.com/office/powerpoint/2010/main" val="247460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5</a:t>
            </a:fld>
            <a:endParaRPr lang="en-US" dirty="0"/>
          </a:p>
        </p:txBody>
      </p:sp>
    </p:spTree>
    <p:extLst>
      <p:ext uri="{BB962C8B-B14F-4D97-AF65-F5344CB8AC3E}">
        <p14:creationId xmlns:p14="http://schemas.microsoft.com/office/powerpoint/2010/main" val="1465621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7</a:t>
            </a:fld>
            <a:endParaRPr lang="en-US" dirty="0"/>
          </a:p>
        </p:txBody>
      </p:sp>
    </p:spTree>
    <p:extLst>
      <p:ext uri="{BB962C8B-B14F-4D97-AF65-F5344CB8AC3E}">
        <p14:creationId xmlns:p14="http://schemas.microsoft.com/office/powerpoint/2010/main" val="3478194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8</a:t>
            </a:fld>
            <a:endParaRPr lang="en-US" dirty="0"/>
          </a:p>
        </p:txBody>
      </p:sp>
    </p:spTree>
    <p:extLst>
      <p:ext uri="{BB962C8B-B14F-4D97-AF65-F5344CB8AC3E}">
        <p14:creationId xmlns:p14="http://schemas.microsoft.com/office/powerpoint/2010/main" val="2109726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11</a:t>
            </a:fld>
            <a:endParaRPr lang="en-US" dirty="0"/>
          </a:p>
        </p:txBody>
      </p:sp>
    </p:spTree>
    <p:extLst>
      <p:ext uri="{BB962C8B-B14F-4D97-AF65-F5344CB8AC3E}">
        <p14:creationId xmlns:p14="http://schemas.microsoft.com/office/powerpoint/2010/main" val="261045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550" y="288925"/>
            <a:ext cx="5067300" cy="2851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(Only use this slide if the audience is not familiar with NVMe.  But since that will describe &gt;90% of the audiences for the next year or so… :^))</a:t>
            </a:r>
          </a:p>
          <a:p>
            <a:endParaRPr lang="en-US" dirty="0"/>
          </a:p>
          <a:p>
            <a:r>
              <a:rPr lang="en-US" dirty="0"/>
              <a:t>The I/O stack for all operating systems and SAN transports has a long and distinguished career.  Whether </a:t>
            </a:r>
            <a:r>
              <a:rPr lang="en-US" dirty="0" err="1"/>
              <a:t>FibreChannel</a:t>
            </a:r>
            <a:r>
              <a:rPr lang="en-US" dirty="0"/>
              <a:t> or iSCSI for SAN, or NFS, SMB or CIFS for NAS, and especially for SCSI for DAS, the technology is well understood and available from everyone.  But because it was designed in the days of 5 ¼” floppies (SCSI stands for Small Computer Systems Interconnect, and was introduced in 1981!), it simply can’t handle the incredible performance of today’s Flash products, whether inside or outside the server’s skin.  Because all of the SAN and NAS protocols drop down to SCSI over PCI inside the server, they are all based around processor interrupts and a single I/O queue, forcing all I/O to be done as described by SAS: Serial Attached SCSI.  In effect, the I/O from all of your expensive Flash arrays are being squeezed down into a single serial port designed for a 5400 RPM hard drive.</a:t>
            </a:r>
          </a:p>
          <a:p>
            <a:endParaRPr lang="en-US" dirty="0"/>
          </a:p>
          <a:p>
            <a:r>
              <a:rPr lang="en-US" dirty="0"/>
              <a:t>&lt;CLICK&gt; The industry finally got around to recognizing the problem, and proposed a solution to the problem.  This is called Non Volatile Memory express, or NVMe.  First, NVMe is a transport protocol, which replaces existing protocols like SCSI, SAS and SATA inside the server over PCIe.  But it gets rid of a lot of the problems of those protocols:</a:t>
            </a:r>
          </a:p>
          <a:p>
            <a:endParaRPr lang="en-US" dirty="0"/>
          </a:p>
          <a:p>
            <a:pPr marL="228600" indent="-228600">
              <a:buAutoNum type="arabicParenR"/>
            </a:pPr>
            <a:r>
              <a:rPr lang="en-US" dirty="0"/>
              <a:t>NVMe bypasses kernel mode for I/O, and uses your user memory for Direct Memory Access inside the server, and Remote Direct Access Memory for SAN and NAS solutions.  Effectively, you treat all devices, either local or remote, as if they were local and you have direct memory access to the device for both reads and writes.</a:t>
            </a:r>
          </a:p>
          <a:p>
            <a:pPr marL="228600" indent="-228600">
              <a:buAutoNum type="arabicParenR"/>
            </a:pPr>
            <a:r>
              <a:rPr lang="en-US" dirty="0"/>
              <a:t>NVMe simply doesn’t use interrupts (which are terribly slow for modern devices) but uses RDMA semaphores to let you know when a read or write is finished.</a:t>
            </a:r>
          </a:p>
          <a:p>
            <a:pPr marL="228600" indent="-228600">
              <a:buAutoNum type="arabicParenR"/>
            </a:pPr>
            <a:r>
              <a:rPr lang="en-US" dirty="0"/>
              <a:t>NVMe gets rid of the single I/O queue per system and implements queues of 64K *PER CORE*, and the architecture allows up to 64K queues per device, so you can have a lot of I/O going on at the same time.  And finally,</a:t>
            </a:r>
          </a:p>
          <a:p>
            <a:pPr marL="228600" indent="-228600">
              <a:buAutoNum type="arabicParenR"/>
            </a:pPr>
            <a:r>
              <a:rPr lang="en-US" dirty="0"/>
              <a:t>&lt;CLICK&gt; NVMe doesn’t use the SCSI stack.  SCSI is simply too slow, with too much overhead, and too much code that was designed for floppy diskettes that is kept around for compatibility reasons, to have any place in ultra-high-speed Flash devices.  Multiple groups have measured it, and the results are consistent: moving from SCSI to NVMe will reduce the CPU overhead and I/O latency by more than half, removing a bottleneck which is slowing down existing devices.</a:t>
            </a:r>
          </a:p>
          <a:p>
            <a:pPr marL="0" indent="0">
              <a:buNone/>
            </a:pPr>
            <a:endParaRPr lang="en-US" dirty="0"/>
          </a:p>
          <a:p>
            <a:pPr marL="0" indent="0">
              <a:buNone/>
            </a:pPr>
            <a:r>
              <a:rPr lang="en-US" dirty="0"/>
              <a:t>The advantages of this are many:</a:t>
            </a:r>
          </a:p>
          <a:p>
            <a:pPr marL="0" indent="0">
              <a:buNone/>
            </a:pPr>
            <a:endParaRPr lang="en-US" dirty="0"/>
          </a:p>
          <a:p>
            <a:pPr marL="0" indent="0">
              <a:buNone/>
            </a:pPr>
            <a:r>
              <a:rPr lang="en-US" dirty="0"/>
              <a:t>&lt;CLICK&gt; It scales linearly with the number of CPUs.   Each core has its own I/O queue with a potential I/O queue depth of 64 thousand entries, and does its own I/O with local user mode memory, with no interrupts, just memory accesses.</a:t>
            </a:r>
          </a:p>
          <a:p>
            <a:pPr marL="0" indent="0">
              <a:buNone/>
            </a:pPr>
            <a:endParaRPr lang="en-US" dirty="0"/>
          </a:p>
          <a:p>
            <a:pPr marL="0" indent="0">
              <a:buNone/>
            </a:pPr>
            <a:r>
              <a:rPr lang="en-US" dirty="0"/>
              <a:t>&lt;CLICK&gt; The data is transferred to and from user mode memory, directly to and from the target storage device.  In the other transports, a write involves copying the data from user mode memory to kernel mode memory, possibly then copying it again to the PCIe card’s memory, and then placed on the transport line.  For reads, the data is often take from the transport line into the PCIe card’s memory, copied to kernel mode memory, and then copied again to user mode memory.  Each copy is done at memory speeds, but they still take time.  NVMe eliminates all of those copies.</a:t>
            </a:r>
          </a:p>
          <a:p>
            <a:pPr marL="0" indent="0">
              <a:buNone/>
            </a:pPr>
            <a:endParaRPr lang="en-US" dirty="0"/>
          </a:p>
          <a:p>
            <a:pPr marL="0" indent="0">
              <a:buNone/>
            </a:pPr>
            <a:r>
              <a:rPr lang="en-US" dirty="0"/>
              <a:t>&lt;CLICK&gt; The net effect of eliminating interrupts, eliminating huge chunks of the I/O stack and eliminating the data copies, while allowing all of the processors to work in parallel, is to reduce the latency of the I/O to sub micro-second.</a:t>
            </a:r>
          </a:p>
          <a:p>
            <a:pPr marL="0" indent="0">
              <a:buNone/>
            </a:pPr>
            <a:endParaRPr lang="en-US" dirty="0"/>
          </a:p>
          <a:p>
            <a:pPr marL="0" indent="0">
              <a:buNone/>
            </a:pPr>
            <a:r>
              <a:rPr lang="en-US" dirty="0"/>
              <a:t>&lt;CLICK&gt; NVMe and NVMe over Fabric use exactly the same I/O stack, because they both use RDMA.  So the protocol you use to talk to local SSDs and the protocol you use to talk to a SAN based SSD, are identical.  NVMe SSDs inside the server are common today, and are demonstrating dramatic performance gains over SAS and SATA SSDs.  Because local NVMe and NVMe over Fabric uses the same I/O stack, this same kind of reduction in overhead and increase in performance is available today in the SAN as well.</a:t>
            </a:r>
          </a:p>
          <a:p>
            <a:pPr marL="0" indent="0">
              <a:buNone/>
            </a:pPr>
            <a:endParaRPr lang="en-US" dirty="0"/>
          </a:p>
          <a:p>
            <a:pPr marL="0" indent="0">
              <a:buNone/>
            </a:pPr>
            <a:r>
              <a:rPr lang="en-US" dirty="0"/>
              <a:t>And what is most interesting, is that you have been thinking about how all of these points apply to the host server, and you are right to think that: high CPU counts, no data copies, and reducing latency are important for the host server to be able to drive the massive number of IOPS that are needed for today’s requirements.</a:t>
            </a:r>
          </a:p>
          <a:p>
            <a:pPr marL="0" indent="0">
              <a:buNone/>
            </a:pPr>
            <a:endParaRPr lang="en-US" dirty="0"/>
          </a:p>
          <a:p>
            <a:pPr marL="0" indent="0">
              <a:buNone/>
            </a:pPr>
            <a:r>
              <a:rPr lang="en-US" dirty="0"/>
              <a:t>But these points apply equally to the storage array as well.  Being able to scale IOPS simply by having more processors, avoiding data copies, reducing latency, and equally importantly, not having the speed of the actual storage SSDs throttled by the SCSI stack but instead using NVMe as a transport for both the SAN and the internal communication, means that we can create a truly high speed, highly scalable, extremely low latency storage array, that delivers on the promise of SSDs and NVMe.</a:t>
            </a:r>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13</a:t>
            </a:fld>
            <a:endParaRPr lang="en-US"/>
          </a:p>
        </p:txBody>
      </p:sp>
    </p:spTree>
    <p:extLst>
      <p:ext uri="{BB962C8B-B14F-4D97-AF65-F5344CB8AC3E}">
        <p14:creationId xmlns:p14="http://schemas.microsoft.com/office/powerpoint/2010/main" val="2430826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14</a:t>
            </a:fld>
            <a:endParaRPr lang="en-US" dirty="0"/>
          </a:p>
        </p:txBody>
      </p:sp>
    </p:spTree>
    <p:extLst>
      <p:ext uri="{BB962C8B-B14F-4D97-AF65-F5344CB8AC3E}">
        <p14:creationId xmlns:p14="http://schemas.microsoft.com/office/powerpoint/2010/main" val="18412061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Rectangle 5"/>
          <p:cNvSpPr/>
          <p:nvPr userDrawn="1"/>
        </p:nvSpPr>
        <p:spPr bwMode="auto">
          <a:xfrm>
            <a:off x="838200" y="590550"/>
            <a:ext cx="2209800" cy="3810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4" name="Round Same Side Corner Rectangle 13"/>
          <p:cNvSpPr/>
          <p:nvPr/>
        </p:nvSpPr>
        <p:spPr bwMode="auto">
          <a:xfrm rot="5400000">
            <a:off x="8537036" y="4590700"/>
            <a:ext cx="226314" cy="536387"/>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16"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5" name="Rectangle 3"/>
          <p:cNvSpPr>
            <a:spLocks noGrp="1" noChangeArrowheads="1"/>
          </p:cNvSpPr>
          <p:nvPr>
            <p:ph type="ctrTitle" hasCustomPrompt="1"/>
          </p:nvPr>
        </p:nvSpPr>
        <p:spPr bwMode="black">
          <a:xfrm>
            <a:off x="685800" y="2857500"/>
            <a:ext cx="7772400" cy="685800"/>
          </a:xfrm>
        </p:spPr>
        <p:txBody>
          <a:bodyPr/>
          <a:lstStyle>
            <a:lvl1pPr>
              <a:defRPr sz="3400">
                <a:solidFill>
                  <a:schemeClr val="bg1"/>
                </a:solidFill>
              </a:defRPr>
            </a:lvl1pPr>
          </a:lstStyle>
          <a:p>
            <a:r>
              <a:rPr lang="en-US" dirty="0"/>
              <a:t>Click to add title</a:t>
            </a:r>
          </a:p>
        </p:txBody>
      </p:sp>
      <p:sp>
        <p:nvSpPr>
          <p:cNvPr id="3076" name="Rectangle 4"/>
          <p:cNvSpPr>
            <a:spLocks noGrp="1" noChangeArrowheads="1"/>
          </p:cNvSpPr>
          <p:nvPr>
            <p:ph type="subTitle" idx="1" hasCustomPrompt="1"/>
          </p:nvPr>
        </p:nvSpPr>
        <p:spPr bwMode="black">
          <a:xfrm>
            <a:off x="685800" y="3886200"/>
            <a:ext cx="6172200" cy="285750"/>
          </a:xfrm>
        </p:spPr>
        <p:txBody>
          <a:bodyPr anchor="t" anchorCtr="0"/>
          <a:lstStyle>
            <a:lvl1pPr marL="0" indent="0">
              <a:buFontTx/>
              <a:buNone/>
              <a:defRPr sz="2400" b="1" baseline="0"/>
            </a:lvl1pPr>
          </a:lstStyle>
          <a:p>
            <a:r>
              <a:rPr lang="en-US" dirty="0"/>
              <a:t>Click to add presenter’s name</a:t>
            </a:r>
          </a:p>
        </p:txBody>
      </p:sp>
      <p:sp>
        <p:nvSpPr>
          <p:cNvPr id="19" name="Text Placeholder 18"/>
          <p:cNvSpPr>
            <a:spLocks noGrp="1"/>
          </p:cNvSpPr>
          <p:nvPr>
            <p:ph type="body" sz="quarter" idx="10" hasCustomPrompt="1"/>
          </p:nvPr>
        </p:nvSpPr>
        <p:spPr bwMode="black">
          <a:xfrm>
            <a:off x="685800" y="4200056"/>
            <a:ext cx="6172200" cy="285750"/>
          </a:xfrm>
          <a:noFill/>
          <a:ln w="9525">
            <a:noFill/>
            <a:miter lim="800000"/>
            <a:headEnd/>
            <a:tailEnd/>
          </a:ln>
        </p:spPr>
        <p:txBody>
          <a:bodyPr vert="horz" wrap="square" lIns="91419" tIns="45710" rIns="91419" bIns="45710" numCol="1" anchor="t" anchorCtr="0" compatLnSpc="1">
            <a:prstTxWarp prst="textNoShape">
              <a:avLst/>
            </a:prstTxWarp>
          </a:bodyPr>
          <a:lstStyle>
            <a:lvl1pPr marL="0" indent="0" algn="l" rtl="0" eaLnBrk="1" fontAlgn="base" hangingPunct="1">
              <a:lnSpc>
                <a:spcPct val="90000"/>
              </a:lnSpc>
              <a:spcBef>
                <a:spcPct val="0"/>
              </a:spcBef>
              <a:spcAft>
                <a:spcPts val="1200"/>
              </a:spcAft>
              <a:buClr>
                <a:schemeClr val="bg2">
                  <a:lumMod val="50000"/>
                </a:schemeClr>
              </a:buClr>
              <a:buFontTx/>
              <a:buNone/>
              <a:defRPr lang="en-US" sz="2000" b="0" baseline="0" dirty="0" smtClean="0">
                <a:solidFill>
                  <a:schemeClr val="bg1"/>
                </a:solidFill>
                <a:latin typeface="+mn-lt"/>
                <a:ea typeface="+mn-ea"/>
                <a:cs typeface="+mn-cs"/>
              </a:defRPr>
            </a:lvl1pPr>
          </a:lstStyle>
          <a:p>
            <a:pPr lvl="0"/>
            <a:r>
              <a:rPr lang="en-US" dirty="0"/>
              <a:t>Click to add presenter’s title</a:t>
            </a:r>
          </a:p>
        </p:txBody>
      </p:sp>
      <p:sp>
        <p:nvSpPr>
          <p:cNvPr id="22" name="Date Placeholder 3"/>
          <p:cNvSpPr>
            <a:spLocks noGrp="1"/>
          </p:cNvSpPr>
          <p:nvPr>
            <p:ph type="dt" sz="half" idx="2"/>
          </p:nvPr>
        </p:nvSpPr>
        <p:spPr>
          <a:xfrm>
            <a:off x="7224010" y="3886201"/>
            <a:ext cx="1219200" cy="2286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lvl1pPr algn="r">
              <a:defRPr lang="en-US" sz="1600" b="0" baseline="0" smtClean="0">
                <a:solidFill>
                  <a:schemeClr val="bg1"/>
                </a:solidFill>
                <a:latin typeface="+mn-lt"/>
                <a:ea typeface="+mn-ea"/>
                <a:cs typeface="+mn-cs"/>
              </a:defRPr>
            </a:lvl1pPr>
          </a:lstStyle>
          <a:p>
            <a:pPr>
              <a:lnSpc>
                <a:spcPct val="90000"/>
              </a:lnSpc>
              <a:spcAft>
                <a:spcPts val="1200"/>
              </a:spcAft>
              <a:buClr>
                <a:schemeClr val="bg2">
                  <a:lumMod val="50000"/>
                </a:schemeClr>
              </a:buClr>
            </a:pPr>
            <a:endParaRPr lang="en-US" dirty="0"/>
          </a:p>
        </p:txBody>
      </p:sp>
      <p:pic>
        <p:nvPicPr>
          <p:cNvPr id="5" name="Picture 4" descr="Pavilion-transparent-smal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438150"/>
            <a:ext cx="2133600" cy="61546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
        <p:nvSpPr>
          <p:cNvPr id="6" name="Text Placeholder 6"/>
          <p:cNvSpPr>
            <a:spLocks noGrp="1"/>
          </p:cNvSpPr>
          <p:nvPr>
            <p:ph type="body" sz="quarter" idx="13" hasCustomPrompt="1"/>
          </p:nvPr>
        </p:nvSpPr>
        <p:spPr>
          <a:xfrm>
            <a:off x="381000" y="897536"/>
            <a:ext cx="8382000" cy="302614"/>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accent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3" name="Text Placeholder 22"/>
          <p:cNvSpPr>
            <a:spLocks noGrp="1"/>
          </p:cNvSpPr>
          <p:nvPr>
            <p:ph type="body" sz="quarter" idx="14" hasCustomPrompt="1"/>
          </p:nvPr>
        </p:nvSpPr>
        <p:spPr>
          <a:xfrm>
            <a:off x="1037581" y="847839"/>
            <a:ext cx="7058026" cy="2275427"/>
          </a:xfrm>
        </p:spPr>
        <p:txBody>
          <a:bodyPr/>
          <a:lstStyle>
            <a:lvl1pPr marL="0" indent="0">
              <a:lnSpc>
                <a:spcPct val="120000"/>
              </a:lnSpc>
              <a:spcAft>
                <a:spcPts val="0"/>
              </a:spcAft>
              <a:buNone/>
              <a:defRPr sz="2800" baseline="0">
                <a:solidFill>
                  <a:schemeClr val="bg1"/>
                </a:solidFill>
              </a:defRPr>
            </a:lvl1pPr>
          </a:lstStyle>
          <a:p>
            <a:pPr lvl="0"/>
            <a:r>
              <a:rPr lang="en-US" dirty="0"/>
              <a:t>This is a sample quote slide. Type your quotation inside the quotation marks. Click the edge of the quotation marks and drag them into place.</a:t>
            </a:r>
          </a:p>
        </p:txBody>
      </p:sp>
      <p:sp>
        <p:nvSpPr>
          <p:cNvPr id="3" name="Rectangle 6"/>
          <p:cNvSpPr>
            <a:spLocks noGrp="1" noChangeArrowheads="1"/>
          </p:cNvSpPr>
          <p:nvPr>
            <p:ph type="sldNum" sz="quarter" idx="11"/>
          </p:nvPr>
        </p:nvSpPr>
        <p:spPr>
          <a:ln/>
        </p:spPr>
        <p:txBody>
          <a:bodyPr/>
          <a:lstStyle>
            <a:lvl1pPr>
              <a:defRPr>
                <a:solidFill>
                  <a:schemeClr val="tx1"/>
                </a:solidFill>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25" name="Text Placeholder 24"/>
          <p:cNvSpPr>
            <a:spLocks noGrp="1"/>
          </p:cNvSpPr>
          <p:nvPr>
            <p:ph type="body" sz="quarter" idx="15" hasCustomPrompt="1"/>
          </p:nvPr>
        </p:nvSpPr>
        <p:spPr>
          <a:xfrm>
            <a:off x="4100060" y="3200400"/>
            <a:ext cx="3716592" cy="685800"/>
          </a:xfrm>
        </p:spPr>
        <p:txBody>
          <a:bodyPr/>
          <a:lstStyle>
            <a:lvl1pPr marL="0" indent="0">
              <a:buNone/>
              <a:defRPr sz="2000" b="1" i="1" baseline="0">
                <a:solidFill>
                  <a:schemeClr val="bg1"/>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a:t>Name of Person Quoted,</a:t>
            </a:r>
            <a:br>
              <a:rPr lang="en-US" dirty="0"/>
            </a:br>
            <a:r>
              <a:rPr lang="en-US" dirty="0"/>
              <a:t>XYZ Company</a:t>
            </a:r>
          </a:p>
        </p:txBody>
      </p:sp>
      <p:sp>
        <p:nvSpPr>
          <p:cNvPr id="4" name="TextBox 3"/>
          <p:cNvSpPr txBox="1"/>
          <p:nvPr userDrawn="1"/>
        </p:nvSpPr>
        <p:spPr bwMode="ltGray">
          <a:xfrm>
            <a:off x="6375400" y="4829175"/>
            <a:ext cx="914400" cy="6858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
        <p:nvSpPr>
          <p:cNvPr id="10" name="Text Placeholder 18"/>
          <p:cNvSpPr>
            <a:spLocks noGrp="1"/>
          </p:cNvSpPr>
          <p:nvPr>
            <p:ph type="body" sz="quarter" idx="19" hasCustomPrompt="1"/>
          </p:nvPr>
        </p:nvSpPr>
        <p:spPr bwMode="invGray">
          <a:xfrm>
            <a:off x="685800" y="895350"/>
            <a:ext cx="318135" cy="273641"/>
          </a:xfrm>
          <a:blipFill>
            <a:blip r:embed="rId2" cstate="print"/>
            <a:stretch>
              <a:fillRect/>
            </a:stretch>
          </a:blipFill>
          <a:ln w="19050">
            <a:noFill/>
          </a:ln>
        </p:spPr>
        <p:txBody>
          <a:bodyPr/>
          <a:lstStyle>
            <a:lvl1pPr>
              <a:buNone/>
              <a:defRPr/>
            </a:lvl1pPr>
          </a:lstStyle>
          <a:p>
            <a:pPr lvl="0"/>
            <a:r>
              <a:rPr lang="en-US" dirty="0"/>
              <a:t> </a:t>
            </a:r>
          </a:p>
        </p:txBody>
      </p:sp>
      <p:sp>
        <p:nvSpPr>
          <p:cNvPr id="7" name="Text Placeholder 18"/>
          <p:cNvSpPr>
            <a:spLocks noGrp="1"/>
          </p:cNvSpPr>
          <p:nvPr>
            <p:ph type="body" sz="quarter" idx="20" hasCustomPrompt="1"/>
          </p:nvPr>
        </p:nvSpPr>
        <p:spPr bwMode="invGray">
          <a:xfrm rot="10800000">
            <a:off x="2653665" y="2450508"/>
            <a:ext cx="318135" cy="273641"/>
          </a:xfrm>
          <a:blipFill>
            <a:blip r:embed="rId2" cstate="print"/>
            <a:stretch>
              <a:fillRect/>
            </a:stretch>
          </a:blipFill>
          <a:ln w="19050">
            <a:noFill/>
          </a:ln>
        </p:spPr>
        <p:txBody>
          <a:bodyPr/>
          <a:lstStyle>
            <a:lvl1pPr>
              <a:buNone/>
              <a:defRPr/>
            </a:lvl1pPr>
          </a:lstStyle>
          <a:p>
            <a:pPr lvl="0"/>
            <a:r>
              <a:rPr lang="en-US" dirty="0"/>
              <a:t> </a:t>
            </a:r>
          </a:p>
        </p:txBody>
      </p:sp>
      <p:sp>
        <p:nvSpPr>
          <p:cNvPr id="2" name="TextBox 1"/>
          <p:cNvSpPr txBox="1"/>
          <p:nvPr userDrawn="1"/>
        </p:nvSpPr>
        <p:spPr bwMode="ltGray">
          <a:xfrm>
            <a:off x="1892300" y="53340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25" name="Text Placeholder 24"/>
          <p:cNvSpPr>
            <a:spLocks noGrp="1"/>
          </p:cNvSpPr>
          <p:nvPr>
            <p:ph type="body" sz="quarter" idx="15" hasCustomPrompt="1"/>
          </p:nvPr>
        </p:nvSpPr>
        <p:spPr>
          <a:xfrm>
            <a:off x="381000" y="3143250"/>
            <a:ext cx="3221292" cy="685800"/>
          </a:xfrm>
        </p:spPr>
        <p:txBody>
          <a:bodyPr/>
          <a:lstStyle>
            <a:lvl1pPr marL="0" indent="0">
              <a:buNone/>
              <a:defRPr sz="1800" b="1" i="1" baseline="0">
                <a:solidFill>
                  <a:schemeClr val="bg1"/>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a:t>Name of Person Quoted,</a:t>
            </a:r>
            <a:br>
              <a:rPr lang="en-US" dirty="0"/>
            </a:br>
            <a:r>
              <a:rPr lang="en-US" dirty="0"/>
              <a:t>XYZ Company</a:t>
            </a:r>
          </a:p>
        </p:txBody>
      </p:sp>
      <p:sp>
        <p:nvSpPr>
          <p:cNvPr id="23" name="Text Placeholder 22"/>
          <p:cNvSpPr>
            <a:spLocks noGrp="1"/>
          </p:cNvSpPr>
          <p:nvPr>
            <p:ph type="body" sz="quarter" idx="14" hasCustomPrompt="1"/>
          </p:nvPr>
        </p:nvSpPr>
        <p:spPr>
          <a:xfrm>
            <a:off x="4152900" y="850308"/>
            <a:ext cx="4238625" cy="2914650"/>
          </a:xfrm>
        </p:spPr>
        <p:txBody>
          <a:bodyPr/>
          <a:lstStyle>
            <a:lvl1pPr marL="0" indent="0">
              <a:lnSpc>
                <a:spcPct val="120000"/>
              </a:lnSpc>
              <a:spcAft>
                <a:spcPts val="0"/>
              </a:spcAft>
              <a:buNone/>
              <a:defRPr sz="2400" baseline="0">
                <a:solidFill>
                  <a:schemeClr val="bg1"/>
                </a:solidFill>
              </a:defRPr>
            </a:lvl1pPr>
          </a:lstStyle>
          <a:p>
            <a:pPr lvl="0"/>
            <a:r>
              <a:rPr lang="en-US" dirty="0"/>
              <a:t>This is a sample quote slide with photo. Type your quotation inside the quotation marks. Click the edge of the quotation marks and drag them into place.</a:t>
            </a:r>
          </a:p>
        </p:txBody>
      </p:sp>
      <p:sp>
        <p:nvSpPr>
          <p:cNvPr id="3" name="Rectangle 6"/>
          <p:cNvSpPr>
            <a:spLocks noGrp="1" noChangeArrowheads="1"/>
          </p:cNvSpPr>
          <p:nvPr>
            <p:ph type="sldNum" sz="quarter" idx="11"/>
          </p:nvPr>
        </p:nvSpPr>
        <p:spPr>
          <a:ln/>
        </p:spPr>
        <p:txBody>
          <a:bodyPr/>
          <a:lstStyle>
            <a:lvl1pPr>
              <a:defRPr>
                <a:solidFill>
                  <a:schemeClr val="tx1"/>
                </a:solidFill>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27" name="Picture Placeholder 26"/>
          <p:cNvSpPr>
            <a:spLocks noGrp="1"/>
          </p:cNvSpPr>
          <p:nvPr>
            <p:ph type="pic" sz="quarter" idx="16" hasCustomPrompt="1"/>
          </p:nvPr>
        </p:nvSpPr>
        <p:spPr>
          <a:xfrm>
            <a:off x="381000" y="1028700"/>
            <a:ext cx="2290482" cy="2000250"/>
          </a:xfrm>
          <a:prstGeom prst="roundRect">
            <a:avLst>
              <a:gd name="adj" fmla="val 6273"/>
            </a:avLst>
          </a:prstGeom>
          <a:ln w="12700">
            <a:solidFill>
              <a:schemeClr val="tx2"/>
            </a:solidFill>
          </a:ln>
        </p:spPr>
        <p:txBody>
          <a:bodyPr anchor="ctr" anchorCtr="0"/>
          <a:lstStyle>
            <a:lvl1pPr marL="0" indent="0" algn="ctr">
              <a:buNone/>
              <a:defRPr/>
            </a:lvl1pPr>
          </a:lstStyle>
          <a:p>
            <a:r>
              <a:rPr lang="en-US" dirty="0"/>
              <a:t>Insert Photo Here</a:t>
            </a:r>
          </a:p>
        </p:txBody>
      </p:sp>
      <p:sp>
        <p:nvSpPr>
          <p:cNvPr id="9" name="Text Placeholder 18"/>
          <p:cNvSpPr>
            <a:spLocks noGrp="1"/>
          </p:cNvSpPr>
          <p:nvPr>
            <p:ph type="body" sz="quarter" idx="19" hasCustomPrompt="1"/>
          </p:nvPr>
        </p:nvSpPr>
        <p:spPr bwMode="invGray">
          <a:xfrm>
            <a:off x="3720465" y="850309"/>
            <a:ext cx="318135" cy="273641"/>
          </a:xfrm>
          <a:blipFill>
            <a:blip r:embed="rId2" cstate="print"/>
            <a:stretch>
              <a:fillRect/>
            </a:stretch>
          </a:blipFill>
          <a:ln w="19050">
            <a:noFill/>
          </a:ln>
        </p:spPr>
        <p:txBody>
          <a:bodyPr/>
          <a:lstStyle>
            <a:lvl1pPr>
              <a:buNone/>
              <a:defRPr/>
            </a:lvl1pPr>
          </a:lstStyle>
          <a:p>
            <a:pPr lvl="0"/>
            <a:r>
              <a:rPr lang="en-US" dirty="0"/>
              <a:t> </a:t>
            </a:r>
          </a:p>
        </p:txBody>
      </p:sp>
      <p:sp>
        <p:nvSpPr>
          <p:cNvPr id="8" name="Text Placeholder 18"/>
          <p:cNvSpPr>
            <a:spLocks noGrp="1"/>
          </p:cNvSpPr>
          <p:nvPr>
            <p:ph type="body" sz="quarter" idx="21" hasCustomPrompt="1"/>
          </p:nvPr>
        </p:nvSpPr>
        <p:spPr bwMode="invGray">
          <a:xfrm rot="10800000">
            <a:off x="7543800" y="2647950"/>
            <a:ext cx="318135" cy="273641"/>
          </a:xfrm>
          <a:blipFill>
            <a:blip r:embed="rId2" cstate="print"/>
            <a:stretch>
              <a:fillRect/>
            </a:stretch>
          </a:blipFill>
          <a:ln w="19050">
            <a:noFill/>
          </a:ln>
        </p:spPr>
        <p:txBody>
          <a:bodyPr/>
          <a:lstStyle>
            <a:lvl1pPr>
              <a:buNone/>
              <a:defRPr/>
            </a:lvl1pPr>
          </a:lstStyle>
          <a:p>
            <a:pPr lvl="0"/>
            <a:r>
              <a:rPr lang="en-US" dirty="0"/>
              <a:t>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ank You - External">
    <p:spTree>
      <p:nvGrpSpPr>
        <p:cNvPr id="1" name=""/>
        <p:cNvGrpSpPr/>
        <p:nvPr/>
      </p:nvGrpSpPr>
      <p:grpSpPr>
        <a:xfrm>
          <a:off x="0" y="0"/>
          <a:ext cx="0" cy="0"/>
          <a:chOff x="0" y="0"/>
          <a:chExt cx="0" cy="0"/>
        </a:xfrm>
      </p:grpSpPr>
      <p:sp>
        <p:nvSpPr>
          <p:cNvPr id="19" name="Round Same Side Corner Rectangle 18"/>
          <p:cNvSpPr/>
          <p:nvPr/>
        </p:nvSpPr>
        <p:spPr bwMode="auto">
          <a:xfrm rot="5400000">
            <a:off x="8537036" y="4590700"/>
            <a:ext cx="226314" cy="536387"/>
          </a:xfrm>
          <a:prstGeom prst="round2SameRect">
            <a:avLst>
              <a:gd name="adj1" fmla="val 50000"/>
              <a:gd name="adj2" fmla="val 0"/>
            </a:avLst>
          </a:prstGeom>
          <a:solidFill>
            <a:schemeClr val="accent4"/>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10" name="Rectangle 3"/>
          <p:cNvSpPr txBox="1">
            <a:spLocks noChangeArrowheads="1"/>
          </p:cNvSpPr>
          <p:nvPr/>
        </p:nvSpPr>
        <p:spPr bwMode="black">
          <a:xfrm>
            <a:off x="685800" y="2000250"/>
            <a:ext cx="7772400" cy="6858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a:ln>
                  <a:noFill/>
                </a:ln>
                <a:solidFill>
                  <a:schemeClr val="bg1"/>
                </a:solidFill>
                <a:effectLst/>
                <a:uLnTx/>
                <a:uFillTx/>
                <a:latin typeface="+mj-lt"/>
                <a:ea typeface="+mj-ea"/>
                <a:cs typeface="+mj-cs"/>
              </a:rPr>
              <a:t>Thank you!</a:t>
            </a:r>
          </a:p>
        </p:txBody>
      </p:sp>
      <p:sp>
        <p:nvSpPr>
          <p:cNvPr id="16"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black">
          <a:xfrm>
            <a:off x="685800" y="1028700"/>
            <a:ext cx="6172200" cy="800100"/>
          </a:xfrm>
        </p:spPr>
        <p:txBody>
          <a:bodyPr anchor="t" anchorCtr="0"/>
          <a:lstStyle>
            <a:lvl1pPr marL="0" indent="0">
              <a:spcAft>
                <a:spcPts val="600"/>
              </a:spcAft>
              <a:buFontTx/>
              <a:buNone/>
              <a:defRPr sz="2000" b="0" baseline="0">
                <a:solidFill>
                  <a:schemeClr val="bg1"/>
                </a:solidFill>
              </a:defRPr>
            </a:lvl1pPr>
          </a:lstStyle>
          <a:p>
            <a:r>
              <a:rPr lang="en-US" dirty="0"/>
              <a:t>Click to add presenter’s name</a:t>
            </a:r>
          </a:p>
          <a:p>
            <a:r>
              <a:rPr lang="en-US" dirty="0"/>
              <a:t>Presenter’s email</a:t>
            </a:r>
          </a:p>
          <a:p>
            <a:r>
              <a:rPr lang="en-US" dirty="0"/>
              <a:t>Presenter’s phone</a:t>
            </a:r>
          </a:p>
        </p:txBody>
      </p:sp>
      <p:sp>
        <p:nvSpPr>
          <p:cNvPr id="11" name="Rectangle 6"/>
          <p:cNvSpPr>
            <a:spLocks noChangeArrowheads="1"/>
          </p:cNvSpPr>
          <p:nvPr/>
        </p:nvSpPr>
        <p:spPr bwMode="auto">
          <a:xfrm>
            <a:off x="685800" y="4171950"/>
            <a:ext cx="7659688" cy="536835"/>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1000" b="1" dirty="0">
                <a:solidFill>
                  <a:schemeClr val="bg1"/>
                </a:solidFill>
                <a:latin typeface="Calibri" pitchFamily="34" charset="0"/>
              </a:rPr>
              <a:t>Copyright © 2016 Pavilion Data Systems Corporation. All rights reserved. </a:t>
            </a:r>
            <a:endParaRPr lang="en-US" sz="1000" dirty="0">
              <a:solidFill>
                <a:schemeClr val="bg1"/>
              </a:solidFill>
              <a:latin typeface="Calibri" pitchFamily="34" charset="0"/>
            </a:endParaRPr>
          </a:p>
          <a:p>
            <a:pPr marL="0" indent="0" algn="l">
              <a:lnSpc>
                <a:spcPct val="90000"/>
              </a:lnSpc>
              <a:buNone/>
            </a:pPr>
            <a:r>
              <a:rPr lang="en-US" sz="1000" dirty="0">
                <a:solidFill>
                  <a:schemeClr val="bg1"/>
                </a:solidFill>
                <a:latin typeface="Calibri" pitchFamily="34" charset="0"/>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hank You - Internal">
    <p:spTree>
      <p:nvGrpSpPr>
        <p:cNvPr id="1" name=""/>
        <p:cNvGrpSpPr/>
        <p:nvPr/>
      </p:nvGrpSpPr>
      <p:grpSpPr>
        <a:xfrm>
          <a:off x="0" y="0"/>
          <a:ext cx="0" cy="0"/>
          <a:chOff x="0" y="0"/>
          <a:chExt cx="0" cy="0"/>
        </a:xfrm>
      </p:grpSpPr>
      <p:sp>
        <p:nvSpPr>
          <p:cNvPr id="2" name="Rectangle 1"/>
          <p:cNvSpPr/>
          <p:nvPr userDrawn="1"/>
        </p:nvSpPr>
        <p:spPr bwMode="auto">
          <a:xfrm>
            <a:off x="762000" y="666750"/>
            <a:ext cx="2362200" cy="4572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9" name="Round Same Side Corner Rectangle 18"/>
          <p:cNvSpPr/>
          <p:nvPr/>
        </p:nvSpPr>
        <p:spPr bwMode="auto">
          <a:xfrm rot="5400000">
            <a:off x="8537036" y="4590700"/>
            <a:ext cx="226314" cy="536387"/>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10" name="Rectangle 3"/>
          <p:cNvSpPr txBox="1">
            <a:spLocks noChangeArrowheads="1"/>
          </p:cNvSpPr>
          <p:nvPr/>
        </p:nvSpPr>
        <p:spPr bwMode="black">
          <a:xfrm>
            <a:off x="685800" y="2000250"/>
            <a:ext cx="7772400" cy="6858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a:ln>
                  <a:noFill/>
                </a:ln>
                <a:solidFill>
                  <a:schemeClr val="bg1"/>
                </a:solidFill>
                <a:effectLst/>
                <a:uLnTx/>
                <a:uFillTx/>
                <a:latin typeface="+mj-lt"/>
                <a:ea typeface="+mj-ea"/>
                <a:cs typeface="+mj-cs"/>
              </a:rPr>
              <a:t>Thank you!</a:t>
            </a:r>
          </a:p>
        </p:txBody>
      </p:sp>
      <p:sp>
        <p:nvSpPr>
          <p:cNvPr id="16"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black">
          <a:xfrm>
            <a:off x="685800" y="2857500"/>
            <a:ext cx="6172200" cy="800100"/>
          </a:xfrm>
        </p:spPr>
        <p:txBody>
          <a:bodyPr anchor="t" anchorCtr="0"/>
          <a:lstStyle>
            <a:lvl1pPr marL="0" indent="0">
              <a:spcAft>
                <a:spcPts val="600"/>
              </a:spcAft>
              <a:buFontTx/>
              <a:buNone/>
              <a:defRPr sz="2000" b="0" baseline="0">
                <a:solidFill>
                  <a:schemeClr val="bg1"/>
                </a:solidFill>
              </a:defRPr>
            </a:lvl1pPr>
          </a:lstStyle>
          <a:p>
            <a:r>
              <a:rPr lang="en-US" dirty="0"/>
              <a:t>Click to add presenter’s name</a:t>
            </a:r>
          </a:p>
          <a:p>
            <a:r>
              <a:rPr lang="en-US" dirty="0"/>
              <a:t>Presenter’s email</a:t>
            </a:r>
          </a:p>
          <a:p>
            <a:r>
              <a:rPr lang="en-US" dirty="0"/>
              <a:t>Presenter’s phone</a:t>
            </a:r>
          </a:p>
        </p:txBody>
      </p:sp>
      <p:sp>
        <p:nvSpPr>
          <p:cNvPr id="11" name="Rectangle 6"/>
          <p:cNvSpPr>
            <a:spLocks noChangeArrowheads="1"/>
          </p:cNvSpPr>
          <p:nvPr/>
        </p:nvSpPr>
        <p:spPr bwMode="auto">
          <a:xfrm>
            <a:off x="685800" y="4400550"/>
            <a:ext cx="7659688" cy="308235"/>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1200" b="1" dirty="0">
                <a:solidFill>
                  <a:schemeClr val="bg1"/>
                </a:solidFill>
                <a:latin typeface="Calibri" pitchFamily="34" charset="0"/>
              </a:rPr>
              <a:t>PROPRIETARY/CONFIDENTIAL information of Pavilion Data Systems – INTERNAL USE ONLY</a:t>
            </a:r>
            <a:br>
              <a:rPr lang="en-US" sz="1200" b="1" dirty="0">
                <a:solidFill>
                  <a:schemeClr val="bg1"/>
                </a:solidFill>
                <a:latin typeface="Calibri" pitchFamily="34" charset="0"/>
              </a:rPr>
            </a:br>
            <a:r>
              <a:rPr lang="en-US" sz="1200" b="0" dirty="0">
                <a:solidFill>
                  <a:schemeClr val="bg1"/>
                </a:solidFill>
                <a:latin typeface="Calibri" pitchFamily="34" charset="0"/>
              </a:rPr>
              <a:t>Copyright © 2016 Pavilion</a:t>
            </a:r>
            <a:r>
              <a:rPr lang="en-US" sz="1200" b="0" baseline="0" dirty="0">
                <a:solidFill>
                  <a:schemeClr val="bg1"/>
                </a:solidFill>
                <a:latin typeface="Calibri" pitchFamily="34" charset="0"/>
              </a:rPr>
              <a:t> Data Systems</a:t>
            </a:r>
            <a:r>
              <a:rPr lang="en-US" sz="1200" b="0" dirty="0">
                <a:solidFill>
                  <a:schemeClr val="bg1"/>
                </a:solidFill>
                <a:latin typeface="Calibri" pitchFamily="34" charset="0"/>
              </a:rPr>
              <a:t> Corporation. All rights reserved.</a:t>
            </a:r>
          </a:p>
        </p:txBody>
      </p:sp>
      <p:pic>
        <p:nvPicPr>
          <p:cNvPr id="8" name="Picture 7" descr="Pavilion-transparent-smal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438150"/>
            <a:ext cx="2133600" cy="61546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Rectangle 5"/>
          <p:cNvSpPr/>
          <p:nvPr/>
        </p:nvSpPr>
        <p:spPr bwMode="auto">
          <a:xfrm>
            <a:off x="838200" y="590550"/>
            <a:ext cx="2209800" cy="3810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4" name="Round Same Side Corner Rectangle 13"/>
          <p:cNvSpPr/>
          <p:nvPr/>
        </p:nvSpPr>
        <p:spPr bwMode="auto">
          <a:xfrm rot="5400000">
            <a:off x="8537036" y="4590700"/>
            <a:ext cx="226314" cy="536387"/>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16"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5" name="Rectangle 3"/>
          <p:cNvSpPr>
            <a:spLocks noGrp="1" noChangeArrowheads="1"/>
          </p:cNvSpPr>
          <p:nvPr>
            <p:ph type="ctrTitle" hasCustomPrompt="1"/>
          </p:nvPr>
        </p:nvSpPr>
        <p:spPr bwMode="black">
          <a:xfrm>
            <a:off x="685800" y="2857500"/>
            <a:ext cx="7772400" cy="685800"/>
          </a:xfrm>
        </p:spPr>
        <p:txBody>
          <a:bodyPr/>
          <a:lstStyle>
            <a:lvl1pPr>
              <a:defRPr sz="3400">
                <a:solidFill>
                  <a:schemeClr val="bg1"/>
                </a:solidFill>
              </a:defRPr>
            </a:lvl1pPr>
          </a:lstStyle>
          <a:p>
            <a:r>
              <a:rPr lang="en-US" dirty="0"/>
              <a:t>Click to add title</a:t>
            </a:r>
          </a:p>
        </p:txBody>
      </p:sp>
      <p:sp>
        <p:nvSpPr>
          <p:cNvPr id="3076" name="Rectangle 4"/>
          <p:cNvSpPr>
            <a:spLocks noGrp="1" noChangeArrowheads="1"/>
          </p:cNvSpPr>
          <p:nvPr>
            <p:ph type="subTitle" idx="1" hasCustomPrompt="1"/>
          </p:nvPr>
        </p:nvSpPr>
        <p:spPr bwMode="black">
          <a:xfrm>
            <a:off x="685800" y="3886200"/>
            <a:ext cx="6172200" cy="285750"/>
          </a:xfrm>
        </p:spPr>
        <p:txBody>
          <a:bodyPr anchor="t" anchorCtr="0"/>
          <a:lstStyle>
            <a:lvl1pPr marL="0" indent="0">
              <a:buFontTx/>
              <a:buNone/>
              <a:defRPr sz="2400" b="1" baseline="0"/>
            </a:lvl1pPr>
          </a:lstStyle>
          <a:p>
            <a:r>
              <a:rPr lang="en-US" dirty="0"/>
              <a:t>Click to add presenter’s name</a:t>
            </a:r>
          </a:p>
        </p:txBody>
      </p:sp>
      <p:sp>
        <p:nvSpPr>
          <p:cNvPr id="19" name="Text Placeholder 18"/>
          <p:cNvSpPr>
            <a:spLocks noGrp="1"/>
          </p:cNvSpPr>
          <p:nvPr>
            <p:ph type="body" sz="quarter" idx="10" hasCustomPrompt="1"/>
          </p:nvPr>
        </p:nvSpPr>
        <p:spPr bwMode="black">
          <a:xfrm>
            <a:off x="685800" y="4200056"/>
            <a:ext cx="6172200" cy="285750"/>
          </a:xfrm>
          <a:noFill/>
          <a:ln w="9525">
            <a:noFill/>
            <a:miter lim="800000"/>
            <a:headEnd/>
            <a:tailEnd/>
          </a:ln>
        </p:spPr>
        <p:txBody>
          <a:bodyPr vert="horz" wrap="square" lIns="91419" tIns="45710" rIns="91419" bIns="45710" numCol="1" anchor="t" anchorCtr="0" compatLnSpc="1">
            <a:prstTxWarp prst="textNoShape">
              <a:avLst/>
            </a:prstTxWarp>
          </a:bodyPr>
          <a:lstStyle>
            <a:lvl1pPr marL="0" indent="0" algn="l" rtl="0" eaLnBrk="1" fontAlgn="base" hangingPunct="1">
              <a:lnSpc>
                <a:spcPct val="90000"/>
              </a:lnSpc>
              <a:spcBef>
                <a:spcPct val="0"/>
              </a:spcBef>
              <a:spcAft>
                <a:spcPts val="1200"/>
              </a:spcAft>
              <a:buClr>
                <a:schemeClr val="bg2">
                  <a:lumMod val="50000"/>
                </a:schemeClr>
              </a:buClr>
              <a:buFontTx/>
              <a:buNone/>
              <a:defRPr lang="en-US" sz="2000" b="0" baseline="0" dirty="0" smtClean="0">
                <a:solidFill>
                  <a:schemeClr val="bg1"/>
                </a:solidFill>
                <a:latin typeface="+mn-lt"/>
                <a:ea typeface="+mn-ea"/>
                <a:cs typeface="+mn-cs"/>
              </a:defRPr>
            </a:lvl1pPr>
          </a:lstStyle>
          <a:p>
            <a:pPr lvl="0"/>
            <a:r>
              <a:rPr lang="en-US" dirty="0"/>
              <a:t>Click to add presenter’s title</a:t>
            </a:r>
          </a:p>
        </p:txBody>
      </p:sp>
      <p:sp>
        <p:nvSpPr>
          <p:cNvPr id="22" name="Date Placeholder 3"/>
          <p:cNvSpPr>
            <a:spLocks noGrp="1"/>
          </p:cNvSpPr>
          <p:nvPr>
            <p:ph type="dt" sz="half" idx="2"/>
          </p:nvPr>
        </p:nvSpPr>
        <p:spPr>
          <a:xfrm>
            <a:off x="7224010" y="3886201"/>
            <a:ext cx="1219200" cy="2286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lvl1pPr algn="r">
              <a:defRPr lang="en-US" sz="1600" b="0" baseline="0" smtClean="0">
                <a:solidFill>
                  <a:schemeClr val="bg1"/>
                </a:solidFill>
                <a:latin typeface="+mn-lt"/>
                <a:ea typeface="+mn-ea"/>
                <a:cs typeface="+mn-cs"/>
              </a:defRPr>
            </a:lvl1pPr>
          </a:lstStyle>
          <a:p>
            <a:pPr>
              <a:lnSpc>
                <a:spcPct val="90000"/>
              </a:lnSpc>
              <a:spcAft>
                <a:spcPts val="1200"/>
              </a:spcAft>
              <a:buClr>
                <a:schemeClr val="bg2">
                  <a:lumMod val="50000"/>
                </a:schemeClr>
              </a:buClr>
            </a:pPr>
            <a:endParaRPr lang="en-US" dirty="0"/>
          </a:p>
        </p:txBody>
      </p:sp>
      <p:pic>
        <p:nvPicPr>
          <p:cNvPr id="5" name="Picture 4" descr="Pavilion-transparent-smal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438150"/>
            <a:ext cx="2133600" cy="615461"/>
          </a:xfrm>
          <a:prstGeom prst="rect">
            <a:avLst/>
          </a:prstGeom>
        </p:spPr>
      </p:pic>
      <p:sp>
        <p:nvSpPr>
          <p:cNvPr id="10" name="Rectangle 9"/>
          <p:cNvSpPr/>
          <p:nvPr userDrawn="1"/>
        </p:nvSpPr>
        <p:spPr bwMode="auto">
          <a:xfrm>
            <a:off x="838200" y="590550"/>
            <a:ext cx="2209800" cy="3810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pic>
        <p:nvPicPr>
          <p:cNvPr id="11" name="Picture 10" descr="Pavilion-transparent-smal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438150"/>
            <a:ext cx="2133600" cy="615461"/>
          </a:xfrm>
          <a:prstGeom prst="rect">
            <a:avLst/>
          </a:prstGeom>
        </p:spPr>
      </p:pic>
    </p:spTree>
    <p:extLst>
      <p:ext uri="{BB962C8B-B14F-4D97-AF65-F5344CB8AC3E}">
        <p14:creationId xmlns:p14="http://schemas.microsoft.com/office/powerpoint/2010/main" val="3981135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3" name="Content Placeholder 2"/>
          <p:cNvSpPr>
            <a:spLocks noGrp="1"/>
          </p:cNvSpPr>
          <p:nvPr>
            <p:ph idx="1" hasCustomPrompt="1"/>
          </p:nvPr>
        </p:nvSpPr>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extLst>
      <p:ext uri="{BB962C8B-B14F-4D97-AF65-F5344CB8AC3E}">
        <p14:creationId xmlns:p14="http://schemas.microsoft.com/office/powerpoint/2010/main" val="1339822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70866"/>
            <a:ext cx="8382000" cy="672084"/>
          </a:xfrm>
        </p:spPr>
        <p:txBody>
          <a:bodyPr/>
          <a:lstStyle>
            <a:lvl1pPr>
              <a:defRPr>
                <a:solidFill>
                  <a:schemeClr val="accent4"/>
                </a:solidFill>
              </a:defRPr>
            </a:lvl1pPr>
          </a:lstStyle>
          <a:p>
            <a:r>
              <a:rPr lang="en-US" dirty="0"/>
              <a:t>Click to add title</a:t>
            </a:r>
          </a:p>
        </p:txBody>
      </p:sp>
      <p:sp>
        <p:nvSpPr>
          <p:cNvPr id="3" name="Content Placeholder 2"/>
          <p:cNvSpPr>
            <a:spLocks noGrp="1"/>
          </p:cNvSpPr>
          <p:nvPr>
            <p:ph idx="1" hasCustomPrompt="1"/>
          </p:nvPr>
        </p:nvSpPr>
        <p:spPr>
          <a:xfrm>
            <a:off x="381000" y="1200150"/>
            <a:ext cx="8382000" cy="3429000"/>
          </a:xfrm>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
        <p:nvSpPr>
          <p:cNvPr id="7" name="Text Placeholder 6"/>
          <p:cNvSpPr>
            <a:spLocks noGrp="1"/>
          </p:cNvSpPr>
          <p:nvPr>
            <p:ph type="body" sz="quarter" idx="12" hasCustomPrompt="1"/>
          </p:nvPr>
        </p:nvSpPr>
        <p:spPr>
          <a:xfrm>
            <a:off x="381000" y="819150"/>
            <a:ext cx="8382000" cy="302614"/>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accent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a:t>
            </a:r>
          </a:p>
        </p:txBody>
      </p:sp>
    </p:spTree>
    <p:extLst>
      <p:ext uri="{BB962C8B-B14F-4D97-AF65-F5344CB8AC3E}">
        <p14:creationId xmlns:p14="http://schemas.microsoft.com/office/powerpoint/2010/main" val="32541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3" name="Content Placeholder 2"/>
          <p:cNvSpPr>
            <a:spLocks noGrp="1"/>
          </p:cNvSpPr>
          <p:nvPr>
            <p:ph idx="1" hasCustomPrompt="1"/>
          </p:nvPr>
        </p:nvSpPr>
        <p:spPr>
          <a:xfrm>
            <a:off x="381000" y="1255014"/>
            <a:ext cx="4076700" cy="3374136"/>
          </a:xfrm>
        </p:spPr>
        <p:txBody>
          <a:bodyPr>
            <a:normAutofit/>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6" name="Content Placeholder 2"/>
          <p:cNvSpPr>
            <a:spLocks noGrp="1"/>
          </p:cNvSpPr>
          <p:nvPr>
            <p:ph idx="12" hasCustomPrompt="1"/>
          </p:nvPr>
        </p:nvSpPr>
        <p:spPr>
          <a:xfrm>
            <a:off x="4701540" y="1255014"/>
            <a:ext cx="4061460" cy="3374136"/>
          </a:xfrm>
        </p:spPr>
        <p:txBody>
          <a:bodyPr>
            <a:normAutofit/>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hasCustomPrompt="1"/>
          </p:nvPr>
        </p:nvSpPr>
        <p:spPr>
          <a:xfrm>
            <a:off x="381000" y="819150"/>
            <a:ext cx="4093564" cy="302614"/>
          </a:xfrm>
        </p:spPr>
        <p:txBody>
          <a:bodyPr/>
          <a:lstStyle>
            <a:lvl1pPr>
              <a:buNone/>
              <a:defRPr b="1">
                <a:solidFill>
                  <a:schemeClr val="accent6"/>
                </a:solidFill>
                <a:latin typeface="+mj-lt"/>
              </a:defRPr>
            </a:lvl1pPr>
            <a:lvl2pPr>
              <a:buNone/>
              <a:defRPr/>
            </a:lvl2pPr>
            <a:lvl3pPr>
              <a:buNone/>
              <a:defRPr/>
            </a:lvl3pPr>
            <a:lvl4pPr>
              <a:buNone/>
              <a:defRPr/>
            </a:lvl4pPr>
            <a:lvl5pPr>
              <a:buNone/>
              <a:defRPr/>
            </a:lvl5pPr>
          </a:lstStyle>
          <a:p>
            <a:pPr lvl="0"/>
            <a:r>
              <a:rPr lang="en-US" dirty="0"/>
              <a:t>Click to add heading</a:t>
            </a:r>
          </a:p>
        </p:txBody>
      </p:sp>
      <p:sp>
        <p:nvSpPr>
          <p:cNvPr id="8" name="Text Placeholder 6"/>
          <p:cNvSpPr>
            <a:spLocks noGrp="1"/>
          </p:cNvSpPr>
          <p:nvPr>
            <p:ph type="body" sz="quarter" idx="14" hasCustomPrompt="1"/>
          </p:nvPr>
        </p:nvSpPr>
        <p:spPr>
          <a:xfrm>
            <a:off x="4701540" y="819150"/>
            <a:ext cx="4061460" cy="302614"/>
          </a:xfrm>
        </p:spPr>
        <p:txBody>
          <a:bodyPr/>
          <a:lstStyle>
            <a:lvl1pPr>
              <a:buNone/>
              <a:defRPr b="1">
                <a:solidFill>
                  <a:schemeClr val="accent6"/>
                </a:solidFill>
                <a:latin typeface="+mj-lt"/>
              </a:defRPr>
            </a:lvl1pPr>
            <a:lvl2pPr>
              <a:buNone/>
              <a:defRPr/>
            </a:lvl2pPr>
            <a:lvl3pPr>
              <a:buNone/>
              <a:defRPr/>
            </a:lvl3pPr>
            <a:lvl4pPr>
              <a:buNone/>
              <a:defRPr/>
            </a:lvl4pPr>
            <a:lvl5pPr>
              <a:buNone/>
              <a:defRPr/>
            </a:lvl5pPr>
          </a:lstStyle>
          <a:p>
            <a:pPr lvl="0"/>
            <a:r>
              <a:rPr lang="en-US" dirty="0"/>
              <a:t>Click to add heading</a:t>
            </a:r>
          </a:p>
        </p:txBody>
      </p:sp>
    </p:spTree>
    <p:extLst>
      <p:ext uri="{BB962C8B-B14F-4D97-AF65-F5344CB8AC3E}">
        <p14:creationId xmlns:p14="http://schemas.microsoft.com/office/powerpoint/2010/main" val="28769863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3" name="Content Placeholder 2"/>
          <p:cNvSpPr>
            <a:spLocks noGrp="1"/>
          </p:cNvSpPr>
          <p:nvPr>
            <p:ph idx="1" hasCustomPrompt="1"/>
          </p:nvPr>
        </p:nvSpPr>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ransition">
    <p:spTree>
      <p:nvGrpSpPr>
        <p:cNvPr id="1" name=""/>
        <p:cNvGrpSpPr/>
        <p:nvPr/>
      </p:nvGrpSpPr>
      <p:grpSpPr>
        <a:xfrm>
          <a:off x="0" y="0"/>
          <a:ext cx="0" cy="0"/>
          <a:chOff x="0" y="0"/>
          <a:chExt cx="0" cy="0"/>
        </a:xfrm>
      </p:grpSpPr>
      <p:sp>
        <p:nvSpPr>
          <p:cNvPr id="17" name="Round Same Side Corner Rectangle 16"/>
          <p:cNvSpPr/>
          <p:nvPr/>
        </p:nvSpPr>
        <p:spPr bwMode="auto">
          <a:xfrm rot="5400000">
            <a:off x="8537036" y="4587722"/>
            <a:ext cx="226314" cy="536387"/>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3075" name="Rectangle 3"/>
          <p:cNvSpPr>
            <a:spLocks noGrp="1" noChangeArrowheads="1"/>
          </p:cNvSpPr>
          <p:nvPr>
            <p:ph type="ctrTitle" hasCustomPrompt="1"/>
          </p:nvPr>
        </p:nvSpPr>
        <p:spPr bwMode="black">
          <a:xfrm>
            <a:off x="685800" y="2857500"/>
            <a:ext cx="7772400" cy="685800"/>
          </a:xfrm>
        </p:spPr>
        <p:txBody>
          <a:bodyPr/>
          <a:lstStyle>
            <a:lvl1pPr>
              <a:defRPr sz="3400" baseline="0">
                <a:solidFill>
                  <a:schemeClr val="accent4"/>
                </a:solidFill>
              </a:defRPr>
            </a:lvl1pPr>
          </a:lstStyle>
          <a:p>
            <a:r>
              <a:rPr lang="en-US" dirty="0"/>
              <a:t>Click to add transition statement here</a:t>
            </a:r>
          </a:p>
        </p:txBody>
      </p:sp>
      <p:sp>
        <p:nvSpPr>
          <p:cNvPr id="11"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15" name="Rectangle 4"/>
          <p:cNvSpPr>
            <a:spLocks noGrp="1" noChangeArrowheads="1"/>
          </p:cNvSpPr>
          <p:nvPr>
            <p:ph type="subTitle" idx="1" hasCustomPrompt="1"/>
          </p:nvPr>
        </p:nvSpPr>
        <p:spPr bwMode="black">
          <a:xfrm>
            <a:off x="685799" y="3771900"/>
            <a:ext cx="7772400" cy="552450"/>
          </a:xfrm>
          <a:noFill/>
          <a:ln w="9525">
            <a:noFill/>
            <a:miter lim="800000"/>
            <a:headEnd/>
            <a:tailEnd/>
          </a:ln>
        </p:spPr>
        <p:txBody>
          <a:bodyPr vert="horz" wrap="square" lIns="91419" tIns="45710" rIns="91419" bIns="45710" numCol="1" anchor="t" anchorCtr="0" compatLnSpc="1">
            <a:prstTxWarp prst="textNoShape">
              <a:avLst/>
            </a:prstTxWarp>
          </a:bodyPr>
          <a:lstStyle>
            <a:lvl1pPr marL="0" indent="0">
              <a:buFontTx/>
              <a:buNone/>
              <a:defRPr lang="en-US" sz="2400" b="1" dirty="0">
                <a:solidFill>
                  <a:schemeClr val="accent6"/>
                </a:solidFill>
                <a:latin typeface="+mj-lt"/>
                <a:ea typeface="+mn-ea"/>
                <a:cs typeface="+mn-cs"/>
              </a:defRPr>
            </a:lvl1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 here</a:t>
            </a:r>
          </a:p>
        </p:txBody>
      </p:sp>
    </p:spTree>
    <p:extLst>
      <p:ext uri="{BB962C8B-B14F-4D97-AF65-F5344CB8AC3E}">
        <p14:creationId xmlns:p14="http://schemas.microsoft.com/office/powerpoint/2010/main" val="1329467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ransition with Background Picture">
    <p:spTree>
      <p:nvGrpSpPr>
        <p:cNvPr id="1" name=""/>
        <p:cNvGrpSpPr/>
        <p:nvPr/>
      </p:nvGrpSpPr>
      <p:grpSpPr>
        <a:xfrm>
          <a:off x="0" y="0"/>
          <a:ext cx="0" cy="0"/>
          <a:chOff x="0" y="0"/>
          <a:chExt cx="0" cy="0"/>
        </a:xfrm>
      </p:grpSpPr>
      <p:sp>
        <p:nvSpPr>
          <p:cNvPr id="14" name="Round Same Side Corner Rectangle 13"/>
          <p:cNvSpPr/>
          <p:nvPr/>
        </p:nvSpPr>
        <p:spPr bwMode="auto">
          <a:xfrm rot="5400000">
            <a:off x="8537036" y="4587722"/>
            <a:ext cx="226314" cy="536387"/>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2" name="Title 1"/>
          <p:cNvSpPr>
            <a:spLocks noGrp="1"/>
          </p:cNvSpPr>
          <p:nvPr>
            <p:ph type="title" hasCustomPrompt="1"/>
          </p:nvPr>
        </p:nvSpPr>
        <p:spPr>
          <a:xfrm>
            <a:off x="381000" y="4000500"/>
            <a:ext cx="8382000" cy="628650"/>
          </a:xfrm>
        </p:spPr>
        <p:txBody>
          <a:bodyPr/>
          <a:lstStyle>
            <a:lvl1pPr>
              <a:defRPr sz="2400">
                <a:solidFill>
                  <a:schemeClr val="accent4"/>
                </a:solidFill>
              </a:defRPr>
            </a:lvl1pPr>
          </a:lstStyle>
          <a:p>
            <a:r>
              <a:rPr lang="en-US" dirty="0"/>
              <a:t>Click to add transition statement here</a:t>
            </a:r>
          </a:p>
        </p:txBody>
      </p:sp>
      <p:sp>
        <p:nvSpPr>
          <p:cNvPr id="12"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pic>
        <p:nvPicPr>
          <p:cNvPr id="7" name="Picture 6" descr="Pavilion-transparent-smal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4705350"/>
            <a:ext cx="1320799" cy="381000"/>
          </a:xfrm>
          <a:prstGeom prst="rect">
            <a:avLst/>
          </a:prstGeom>
        </p:spPr>
      </p:pic>
      <p:sp>
        <p:nvSpPr>
          <p:cNvPr id="8" name="Round Same Side Corner Rectangle 7"/>
          <p:cNvSpPr/>
          <p:nvPr/>
        </p:nvSpPr>
        <p:spPr bwMode="auto">
          <a:xfrm rot="16200000">
            <a:off x="3462331" y="1662119"/>
            <a:ext cx="238140" cy="6400802"/>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9" name="TextBox 8"/>
          <p:cNvSpPr txBox="1"/>
          <p:nvPr/>
        </p:nvSpPr>
        <p:spPr bwMode="ltGray">
          <a:xfrm>
            <a:off x="381000" y="4743450"/>
            <a:ext cx="3657600" cy="2286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200" dirty="0">
                <a:solidFill>
                  <a:schemeClr val="tx1">
                    <a:lumMod val="85000"/>
                  </a:schemeClr>
                </a:solidFill>
                <a:latin typeface="Calibri" pitchFamily="34" charset="0"/>
              </a:rPr>
              <a:t>Copyright </a:t>
            </a:r>
            <a:r>
              <a:rPr lang="de-DE" sz="1200" dirty="0">
                <a:solidFill>
                  <a:schemeClr val="tx1">
                    <a:lumMod val="85000"/>
                  </a:schemeClr>
                </a:solidFill>
                <a:latin typeface="Calibri" pitchFamily="34" charset="0"/>
              </a:rPr>
              <a:t>© </a:t>
            </a:r>
            <a:r>
              <a:rPr lang="de-DE" sz="1200" dirty="0" err="1">
                <a:solidFill>
                  <a:schemeClr val="tx1">
                    <a:lumMod val="85000"/>
                  </a:schemeClr>
                </a:solidFill>
                <a:latin typeface="Calibri" pitchFamily="34" charset="0"/>
              </a:rPr>
              <a:t>Pavilion</a:t>
            </a:r>
            <a:r>
              <a:rPr lang="de-DE" sz="1200" dirty="0">
                <a:solidFill>
                  <a:schemeClr val="tx1">
                    <a:lumMod val="85000"/>
                  </a:schemeClr>
                </a:solidFill>
                <a:latin typeface="Calibri" pitchFamily="34" charset="0"/>
              </a:rPr>
              <a:t> Data</a:t>
            </a:r>
            <a:r>
              <a:rPr lang="de-DE" sz="1200" baseline="0" dirty="0">
                <a:solidFill>
                  <a:schemeClr val="tx1">
                    <a:lumMod val="85000"/>
                  </a:schemeClr>
                </a:solidFill>
                <a:latin typeface="Calibri" pitchFamily="34" charset="0"/>
              </a:rPr>
              <a:t> Systems, </a:t>
            </a:r>
            <a:r>
              <a:rPr lang="de-DE" sz="1200" baseline="0" dirty="0" err="1">
                <a:solidFill>
                  <a:schemeClr val="tx1">
                    <a:lumMod val="85000"/>
                  </a:schemeClr>
                </a:solidFill>
                <a:latin typeface="Calibri" pitchFamily="34" charset="0"/>
              </a:rPr>
              <a:t>Confidential</a:t>
            </a:r>
            <a:endParaRPr lang="en-US" sz="1200" dirty="0" err="1">
              <a:solidFill>
                <a:schemeClr val="tx1">
                  <a:lumMod val="85000"/>
                </a:schemeClr>
              </a:solidFill>
              <a:latin typeface="Calibri" pitchFamily="34" charset="0"/>
            </a:endParaRPr>
          </a:p>
        </p:txBody>
      </p:sp>
      <p:pic>
        <p:nvPicPr>
          <p:cNvPr id="10" name="Picture 9" descr="Pavilion-transparent-smal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4705350"/>
            <a:ext cx="1320799" cy="381000"/>
          </a:xfrm>
          <a:prstGeom prst="rect">
            <a:avLst/>
          </a:prstGeom>
        </p:spPr>
      </p:pic>
      <p:sp>
        <p:nvSpPr>
          <p:cNvPr id="11" name="Round Same Side Corner Rectangle 10"/>
          <p:cNvSpPr/>
          <p:nvPr userDrawn="1"/>
        </p:nvSpPr>
        <p:spPr bwMode="auto">
          <a:xfrm rot="16200000">
            <a:off x="3462331" y="1662119"/>
            <a:ext cx="238140" cy="6400802"/>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13" name="TextBox 12"/>
          <p:cNvSpPr txBox="1"/>
          <p:nvPr userDrawn="1"/>
        </p:nvSpPr>
        <p:spPr bwMode="ltGray">
          <a:xfrm>
            <a:off x="381000" y="4743450"/>
            <a:ext cx="3657600" cy="2286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200" dirty="0">
                <a:solidFill>
                  <a:schemeClr val="tx1">
                    <a:lumMod val="85000"/>
                  </a:schemeClr>
                </a:solidFill>
                <a:latin typeface="Calibri" pitchFamily="34" charset="0"/>
              </a:rPr>
              <a:t>Copyright </a:t>
            </a:r>
            <a:r>
              <a:rPr lang="de-DE" sz="1200" dirty="0">
                <a:solidFill>
                  <a:schemeClr val="tx1">
                    <a:lumMod val="85000"/>
                  </a:schemeClr>
                </a:solidFill>
                <a:latin typeface="Calibri" pitchFamily="34" charset="0"/>
              </a:rPr>
              <a:t>© </a:t>
            </a:r>
            <a:r>
              <a:rPr lang="de-DE" sz="1200" dirty="0" err="1">
                <a:solidFill>
                  <a:schemeClr val="tx1">
                    <a:lumMod val="85000"/>
                  </a:schemeClr>
                </a:solidFill>
                <a:latin typeface="Calibri" pitchFamily="34" charset="0"/>
              </a:rPr>
              <a:t>Pavilion</a:t>
            </a:r>
            <a:r>
              <a:rPr lang="de-DE" sz="1200" dirty="0">
                <a:solidFill>
                  <a:schemeClr val="tx1">
                    <a:lumMod val="85000"/>
                  </a:schemeClr>
                </a:solidFill>
                <a:latin typeface="Calibri" pitchFamily="34" charset="0"/>
              </a:rPr>
              <a:t> Data</a:t>
            </a:r>
            <a:r>
              <a:rPr lang="de-DE" sz="1200" baseline="0" dirty="0">
                <a:solidFill>
                  <a:schemeClr val="tx1">
                    <a:lumMod val="85000"/>
                  </a:schemeClr>
                </a:solidFill>
                <a:latin typeface="Calibri" pitchFamily="34" charset="0"/>
              </a:rPr>
              <a:t> Systems, </a:t>
            </a:r>
            <a:r>
              <a:rPr lang="de-DE" sz="1200" baseline="0" dirty="0" err="1">
                <a:solidFill>
                  <a:schemeClr val="tx1">
                    <a:lumMod val="85000"/>
                  </a:schemeClr>
                </a:solidFill>
                <a:latin typeface="Calibri" pitchFamily="34" charset="0"/>
              </a:rPr>
              <a:t>Confidential</a:t>
            </a:r>
            <a:endParaRPr lang="en-US" sz="1200" dirty="0" err="1">
              <a:solidFill>
                <a:schemeClr val="tx1">
                  <a:lumMod val="85000"/>
                </a:schemeClr>
              </a:solidFill>
              <a:latin typeface="Calibri" pitchFamily="34" charset="0"/>
            </a:endParaRPr>
          </a:p>
        </p:txBody>
      </p:sp>
    </p:spTree>
    <p:extLst>
      <p:ext uri="{BB962C8B-B14F-4D97-AF65-F5344CB8AC3E}">
        <p14:creationId xmlns:p14="http://schemas.microsoft.com/office/powerpoint/2010/main" val="3821054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1000" y="912113"/>
            <a:ext cx="8382001" cy="3717036"/>
          </a:xfrm>
        </p:spPr>
        <p:txBody>
          <a:bodyPr/>
          <a:lstStyle/>
          <a:p>
            <a:pPr lvl="0"/>
            <a:r>
              <a:rPr lang="en-US" noProof="0"/>
              <a:t>Click icon to add chart</a:t>
            </a:r>
          </a:p>
        </p:txBody>
      </p:sp>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extLst>
      <p:ext uri="{BB962C8B-B14F-4D97-AF65-F5344CB8AC3E}">
        <p14:creationId xmlns:p14="http://schemas.microsoft.com/office/powerpoint/2010/main" val="322799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hart with Subtitle">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4049" y="1200150"/>
            <a:ext cx="8382001" cy="3429000"/>
          </a:xfrm>
        </p:spPr>
        <p:txBody>
          <a:bodyPr/>
          <a:lstStyle/>
          <a:p>
            <a:pPr lvl="0"/>
            <a:r>
              <a:rPr lang="en-US" noProof="0"/>
              <a:t>Click icon to add chart</a:t>
            </a:r>
            <a:endParaRPr lang="en-US" noProof="0" dirty="0"/>
          </a:p>
        </p:txBody>
      </p:sp>
      <p:sp>
        <p:nvSpPr>
          <p:cNvPr id="2" name="Title 1"/>
          <p:cNvSpPr>
            <a:spLocks noGrp="1"/>
          </p:cNvSpPr>
          <p:nvPr>
            <p:ph type="title" hasCustomPrompt="1"/>
          </p:nvPr>
        </p:nvSpPr>
        <p:spPr>
          <a:xfrm>
            <a:off x="381000" y="57150"/>
            <a:ext cx="8382000" cy="756666"/>
          </a:xfrm>
        </p:spPr>
        <p:txBody>
          <a:bodyPr/>
          <a:lstStyle>
            <a:lvl1pPr>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
        <p:nvSpPr>
          <p:cNvPr id="7" name="Text Placeholder 6"/>
          <p:cNvSpPr>
            <a:spLocks noGrp="1"/>
          </p:cNvSpPr>
          <p:nvPr>
            <p:ph type="body" sz="quarter" idx="13" hasCustomPrompt="1"/>
          </p:nvPr>
        </p:nvSpPr>
        <p:spPr>
          <a:xfrm>
            <a:off x="381000" y="897536"/>
            <a:ext cx="8382000" cy="302614"/>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accent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a:t>
            </a:r>
          </a:p>
        </p:txBody>
      </p:sp>
    </p:spTree>
    <p:extLst>
      <p:ext uri="{BB962C8B-B14F-4D97-AF65-F5344CB8AC3E}">
        <p14:creationId xmlns:p14="http://schemas.microsoft.com/office/powerpoint/2010/main" val="253630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8" name="Table Placeholder 7"/>
          <p:cNvSpPr>
            <a:spLocks noGrp="1"/>
          </p:cNvSpPr>
          <p:nvPr>
            <p:ph type="tbl" sz="quarter" idx="13"/>
          </p:nvPr>
        </p:nvSpPr>
        <p:spPr bwMode="invGray">
          <a:solidFill>
            <a:schemeClr val="tx1"/>
          </a:solidFill>
        </p:spPr>
        <p:txBody>
          <a:bodyPr/>
          <a:lstStyle>
            <a:lvl1pPr>
              <a:defRPr>
                <a:solidFill>
                  <a:schemeClr val="bg1"/>
                </a:solidFill>
              </a:defRPr>
            </a:lvl1pPr>
          </a:lstStyle>
          <a:p>
            <a:r>
              <a:rPr lang="en-US"/>
              <a:t>Click icon to add table</a:t>
            </a:r>
          </a:p>
        </p:txBody>
      </p:sp>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extLst>
      <p:ext uri="{BB962C8B-B14F-4D97-AF65-F5344CB8AC3E}">
        <p14:creationId xmlns:p14="http://schemas.microsoft.com/office/powerpoint/2010/main" val="2548309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extLst>
      <p:ext uri="{BB962C8B-B14F-4D97-AF65-F5344CB8AC3E}">
        <p14:creationId xmlns:p14="http://schemas.microsoft.com/office/powerpoint/2010/main" val="906364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
        <p:nvSpPr>
          <p:cNvPr id="6" name="Text Placeholder 6"/>
          <p:cNvSpPr>
            <a:spLocks noGrp="1"/>
          </p:cNvSpPr>
          <p:nvPr>
            <p:ph type="body" sz="quarter" idx="13" hasCustomPrompt="1"/>
          </p:nvPr>
        </p:nvSpPr>
        <p:spPr>
          <a:xfrm>
            <a:off x="381000" y="897536"/>
            <a:ext cx="8382000" cy="302614"/>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accent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a:t>
            </a:r>
          </a:p>
        </p:txBody>
      </p:sp>
    </p:spTree>
    <p:extLst>
      <p:ext uri="{BB962C8B-B14F-4D97-AF65-F5344CB8AC3E}">
        <p14:creationId xmlns:p14="http://schemas.microsoft.com/office/powerpoint/2010/main" val="839272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3" name="Text Placeholder 22"/>
          <p:cNvSpPr>
            <a:spLocks noGrp="1"/>
          </p:cNvSpPr>
          <p:nvPr>
            <p:ph type="body" sz="quarter" idx="14" hasCustomPrompt="1"/>
          </p:nvPr>
        </p:nvSpPr>
        <p:spPr>
          <a:xfrm>
            <a:off x="1037581" y="847839"/>
            <a:ext cx="7058026" cy="2275427"/>
          </a:xfrm>
        </p:spPr>
        <p:txBody>
          <a:bodyPr/>
          <a:lstStyle>
            <a:lvl1pPr marL="0" indent="0">
              <a:lnSpc>
                <a:spcPct val="120000"/>
              </a:lnSpc>
              <a:spcAft>
                <a:spcPts val="0"/>
              </a:spcAft>
              <a:buNone/>
              <a:defRPr sz="2800" baseline="0">
                <a:solidFill>
                  <a:schemeClr val="bg1"/>
                </a:solidFill>
              </a:defRPr>
            </a:lvl1pPr>
          </a:lstStyle>
          <a:p>
            <a:pPr lvl="0"/>
            <a:r>
              <a:rPr lang="en-US" dirty="0"/>
              <a:t>This is a sample quote slide. Type your quotation inside the quotation marks. Click the edge of the quotation marks and drag them into place.</a:t>
            </a:r>
          </a:p>
        </p:txBody>
      </p:sp>
      <p:sp>
        <p:nvSpPr>
          <p:cNvPr id="3" name="Rectangle 6"/>
          <p:cNvSpPr>
            <a:spLocks noGrp="1" noChangeArrowheads="1"/>
          </p:cNvSpPr>
          <p:nvPr>
            <p:ph type="sldNum" sz="quarter" idx="11"/>
          </p:nvPr>
        </p:nvSpPr>
        <p:spPr>
          <a:ln/>
        </p:spPr>
        <p:txBody>
          <a:bodyPr/>
          <a:lstStyle>
            <a:lvl1pPr>
              <a:defRPr>
                <a:solidFill>
                  <a:schemeClr val="tx1"/>
                </a:solidFill>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25" name="Text Placeholder 24"/>
          <p:cNvSpPr>
            <a:spLocks noGrp="1"/>
          </p:cNvSpPr>
          <p:nvPr>
            <p:ph type="body" sz="quarter" idx="15" hasCustomPrompt="1"/>
          </p:nvPr>
        </p:nvSpPr>
        <p:spPr>
          <a:xfrm>
            <a:off x="4100060" y="3200400"/>
            <a:ext cx="3716592" cy="685800"/>
          </a:xfrm>
        </p:spPr>
        <p:txBody>
          <a:bodyPr/>
          <a:lstStyle>
            <a:lvl1pPr marL="0" indent="0">
              <a:buNone/>
              <a:defRPr sz="2000" b="1" i="1" baseline="0">
                <a:solidFill>
                  <a:schemeClr val="bg1"/>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a:t>Name of Person Quoted,</a:t>
            </a:r>
            <a:br>
              <a:rPr lang="en-US" dirty="0"/>
            </a:br>
            <a:r>
              <a:rPr lang="en-US" dirty="0"/>
              <a:t>XYZ Company</a:t>
            </a:r>
          </a:p>
        </p:txBody>
      </p:sp>
      <p:sp>
        <p:nvSpPr>
          <p:cNvPr id="4" name="TextBox 3"/>
          <p:cNvSpPr txBox="1"/>
          <p:nvPr/>
        </p:nvSpPr>
        <p:spPr bwMode="ltGray">
          <a:xfrm>
            <a:off x="6375400" y="4829175"/>
            <a:ext cx="914400" cy="6858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
        <p:nvSpPr>
          <p:cNvPr id="10" name="Text Placeholder 18"/>
          <p:cNvSpPr>
            <a:spLocks noGrp="1"/>
          </p:cNvSpPr>
          <p:nvPr>
            <p:ph type="body" sz="quarter" idx="19" hasCustomPrompt="1"/>
          </p:nvPr>
        </p:nvSpPr>
        <p:spPr bwMode="invGray">
          <a:xfrm>
            <a:off x="685800" y="895350"/>
            <a:ext cx="318135" cy="273641"/>
          </a:xfrm>
          <a:blipFill>
            <a:blip r:embed="rId2" cstate="print"/>
            <a:stretch>
              <a:fillRect/>
            </a:stretch>
          </a:blipFill>
          <a:ln w="19050">
            <a:noFill/>
          </a:ln>
        </p:spPr>
        <p:txBody>
          <a:bodyPr/>
          <a:lstStyle>
            <a:lvl1pPr>
              <a:buNone/>
              <a:defRPr/>
            </a:lvl1pPr>
          </a:lstStyle>
          <a:p>
            <a:pPr lvl="0"/>
            <a:r>
              <a:rPr lang="en-US" dirty="0"/>
              <a:t> </a:t>
            </a:r>
          </a:p>
        </p:txBody>
      </p:sp>
      <p:sp>
        <p:nvSpPr>
          <p:cNvPr id="7" name="Text Placeholder 18"/>
          <p:cNvSpPr>
            <a:spLocks noGrp="1"/>
          </p:cNvSpPr>
          <p:nvPr>
            <p:ph type="body" sz="quarter" idx="20" hasCustomPrompt="1"/>
          </p:nvPr>
        </p:nvSpPr>
        <p:spPr bwMode="invGray">
          <a:xfrm rot="10800000">
            <a:off x="2653665" y="2450508"/>
            <a:ext cx="318135" cy="273641"/>
          </a:xfrm>
          <a:blipFill>
            <a:blip r:embed="rId2" cstate="print"/>
            <a:stretch>
              <a:fillRect/>
            </a:stretch>
          </a:blipFill>
          <a:ln w="19050">
            <a:noFill/>
          </a:ln>
        </p:spPr>
        <p:txBody>
          <a:bodyPr/>
          <a:lstStyle>
            <a:lvl1pPr>
              <a:buNone/>
              <a:defRPr/>
            </a:lvl1pPr>
          </a:lstStyle>
          <a:p>
            <a:pPr lvl="0"/>
            <a:r>
              <a:rPr lang="en-US" dirty="0"/>
              <a:t> </a:t>
            </a:r>
          </a:p>
        </p:txBody>
      </p:sp>
      <p:sp>
        <p:nvSpPr>
          <p:cNvPr id="2" name="TextBox 1"/>
          <p:cNvSpPr txBox="1"/>
          <p:nvPr/>
        </p:nvSpPr>
        <p:spPr bwMode="ltGray">
          <a:xfrm>
            <a:off x="1892300" y="53340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
        <p:nvSpPr>
          <p:cNvPr id="9" name="TextBox 8"/>
          <p:cNvSpPr txBox="1"/>
          <p:nvPr userDrawn="1"/>
        </p:nvSpPr>
        <p:spPr bwMode="ltGray">
          <a:xfrm>
            <a:off x="6375400" y="4829175"/>
            <a:ext cx="914400" cy="6858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
        <p:nvSpPr>
          <p:cNvPr id="11" name="TextBox 10"/>
          <p:cNvSpPr txBox="1"/>
          <p:nvPr userDrawn="1"/>
        </p:nvSpPr>
        <p:spPr bwMode="ltGray">
          <a:xfrm>
            <a:off x="1892300" y="53340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Tree>
    <p:extLst>
      <p:ext uri="{BB962C8B-B14F-4D97-AF65-F5344CB8AC3E}">
        <p14:creationId xmlns:p14="http://schemas.microsoft.com/office/powerpoint/2010/main" val="41222861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25" name="Text Placeholder 24"/>
          <p:cNvSpPr>
            <a:spLocks noGrp="1"/>
          </p:cNvSpPr>
          <p:nvPr>
            <p:ph type="body" sz="quarter" idx="15" hasCustomPrompt="1"/>
          </p:nvPr>
        </p:nvSpPr>
        <p:spPr>
          <a:xfrm>
            <a:off x="381000" y="3143250"/>
            <a:ext cx="3221292" cy="685800"/>
          </a:xfrm>
        </p:spPr>
        <p:txBody>
          <a:bodyPr/>
          <a:lstStyle>
            <a:lvl1pPr marL="0" indent="0">
              <a:buNone/>
              <a:defRPr sz="1800" b="1" i="1" baseline="0">
                <a:solidFill>
                  <a:schemeClr val="bg1"/>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a:t>Name of Person Quoted,</a:t>
            </a:r>
            <a:br>
              <a:rPr lang="en-US" dirty="0"/>
            </a:br>
            <a:r>
              <a:rPr lang="en-US" dirty="0"/>
              <a:t>XYZ Company</a:t>
            </a:r>
          </a:p>
        </p:txBody>
      </p:sp>
      <p:sp>
        <p:nvSpPr>
          <p:cNvPr id="23" name="Text Placeholder 22"/>
          <p:cNvSpPr>
            <a:spLocks noGrp="1"/>
          </p:cNvSpPr>
          <p:nvPr>
            <p:ph type="body" sz="quarter" idx="14" hasCustomPrompt="1"/>
          </p:nvPr>
        </p:nvSpPr>
        <p:spPr>
          <a:xfrm>
            <a:off x="4152900" y="850308"/>
            <a:ext cx="4238625" cy="2914650"/>
          </a:xfrm>
        </p:spPr>
        <p:txBody>
          <a:bodyPr/>
          <a:lstStyle>
            <a:lvl1pPr marL="0" indent="0">
              <a:lnSpc>
                <a:spcPct val="120000"/>
              </a:lnSpc>
              <a:spcAft>
                <a:spcPts val="0"/>
              </a:spcAft>
              <a:buNone/>
              <a:defRPr sz="2400" baseline="0">
                <a:solidFill>
                  <a:schemeClr val="bg1"/>
                </a:solidFill>
              </a:defRPr>
            </a:lvl1pPr>
          </a:lstStyle>
          <a:p>
            <a:pPr lvl="0"/>
            <a:r>
              <a:rPr lang="en-US" dirty="0"/>
              <a:t>This is a sample quote slide with photo. Type your quotation inside the quotation marks. Click the edge of the quotation marks and drag them into place.</a:t>
            </a:r>
          </a:p>
        </p:txBody>
      </p:sp>
      <p:sp>
        <p:nvSpPr>
          <p:cNvPr id="3" name="Rectangle 6"/>
          <p:cNvSpPr>
            <a:spLocks noGrp="1" noChangeArrowheads="1"/>
          </p:cNvSpPr>
          <p:nvPr>
            <p:ph type="sldNum" sz="quarter" idx="11"/>
          </p:nvPr>
        </p:nvSpPr>
        <p:spPr>
          <a:ln/>
        </p:spPr>
        <p:txBody>
          <a:bodyPr/>
          <a:lstStyle>
            <a:lvl1pPr>
              <a:defRPr>
                <a:solidFill>
                  <a:schemeClr val="tx1"/>
                </a:solidFill>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27" name="Picture Placeholder 26"/>
          <p:cNvSpPr>
            <a:spLocks noGrp="1"/>
          </p:cNvSpPr>
          <p:nvPr>
            <p:ph type="pic" sz="quarter" idx="16" hasCustomPrompt="1"/>
          </p:nvPr>
        </p:nvSpPr>
        <p:spPr>
          <a:xfrm>
            <a:off x="381000" y="1028700"/>
            <a:ext cx="2290482" cy="2000250"/>
          </a:xfrm>
          <a:prstGeom prst="roundRect">
            <a:avLst>
              <a:gd name="adj" fmla="val 6273"/>
            </a:avLst>
          </a:prstGeom>
          <a:ln w="12700">
            <a:solidFill>
              <a:schemeClr val="tx2"/>
            </a:solidFill>
          </a:ln>
        </p:spPr>
        <p:txBody>
          <a:bodyPr anchor="ctr" anchorCtr="0"/>
          <a:lstStyle>
            <a:lvl1pPr marL="0" indent="0" algn="ctr">
              <a:buNone/>
              <a:defRPr/>
            </a:lvl1pPr>
          </a:lstStyle>
          <a:p>
            <a:r>
              <a:rPr lang="en-US" dirty="0"/>
              <a:t>Insert Photo Here</a:t>
            </a:r>
          </a:p>
        </p:txBody>
      </p:sp>
      <p:sp>
        <p:nvSpPr>
          <p:cNvPr id="9" name="Text Placeholder 18"/>
          <p:cNvSpPr>
            <a:spLocks noGrp="1"/>
          </p:cNvSpPr>
          <p:nvPr>
            <p:ph type="body" sz="quarter" idx="19" hasCustomPrompt="1"/>
          </p:nvPr>
        </p:nvSpPr>
        <p:spPr bwMode="invGray">
          <a:xfrm>
            <a:off x="3720465" y="850309"/>
            <a:ext cx="318135" cy="273641"/>
          </a:xfrm>
          <a:blipFill>
            <a:blip r:embed="rId2" cstate="print"/>
            <a:stretch>
              <a:fillRect/>
            </a:stretch>
          </a:blipFill>
          <a:ln w="19050">
            <a:noFill/>
          </a:ln>
        </p:spPr>
        <p:txBody>
          <a:bodyPr/>
          <a:lstStyle>
            <a:lvl1pPr>
              <a:buNone/>
              <a:defRPr/>
            </a:lvl1pPr>
          </a:lstStyle>
          <a:p>
            <a:pPr lvl="0"/>
            <a:r>
              <a:rPr lang="en-US" dirty="0"/>
              <a:t> </a:t>
            </a:r>
          </a:p>
        </p:txBody>
      </p:sp>
      <p:sp>
        <p:nvSpPr>
          <p:cNvPr id="8" name="Text Placeholder 18"/>
          <p:cNvSpPr>
            <a:spLocks noGrp="1"/>
          </p:cNvSpPr>
          <p:nvPr>
            <p:ph type="body" sz="quarter" idx="21" hasCustomPrompt="1"/>
          </p:nvPr>
        </p:nvSpPr>
        <p:spPr bwMode="invGray">
          <a:xfrm rot="10800000">
            <a:off x="7543800" y="2647950"/>
            <a:ext cx="318135" cy="273641"/>
          </a:xfrm>
          <a:blipFill>
            <a:blip r:embed="rId2" cstate="print"/>
            <a:stretch>
              <a:fillRect/>
            </a:stretch>
          </a:blipFill>
          <a:ln w="19050">
            <a:noFill/>
          </a:ln>
        </p:spPr>
        <p:txBody>
          <a:bodyPr/>
          <a:lstStyle>
            <a:lvl1pPr>
              <a:buNone/>
              <a:defRPr/>
            </a:lvl1pPr>
          </a:lstStyle>
          <a:p>
            <a:pPr lvl="0"/>
            <a:r>
              <a:rPr lang="en-US" dirty="0"/>
              <a:t> </a:t>
            </a:r>
          </a:p>
        </p:txBody>
      </p:sp>
    </p:spTree>
    <p:extLst>
      <p:ext uri="{BB962C8B-B14F-4D97-AF65-F5344CB8AC3E}">
        <p14:creationId xmlns:p14="http://schemas.microsoft.com/office/powerpoint/2010/main" val="3359656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ank You - External">
    <p:spTree>
      <p:nvGrpSpPr>
        <p:cNvPr id="1" name=""/>
        <p:cNvGrpSpPr/>
        <p:nvPr/>
      </p:nvGrpSpPr>
      <p:grpSpPr>
        <a:xfrm>
          <a:off x="0" y="0"/>
          <a:ext cx="0" cy="0"/>
          <a:chOff x="0" y="0"/>
          <a:chExt cx="0" cy="0"/>
        </a:xfrm>
      </p:grpSpPr>
      <p:sp>
        <p:nvSpPr>
          <p:cNvPr id="19" name="Round Same Side Corner Rectangle 18"/>
          <p:cNvSpPr/>
          <p:nvPr/>
        </p:nvSpPr>
        <p:spPr bwMode="auto">
          <a:xfrm rot="5400000">
            <a:off x="8537036" y="4590700"/>
            <a:ext cx="226314" cy="536387"/>
          </a:xfrm>
          <a:prstGeom prst="round2SameRect">
            <a:avLst>
              <a:gd name="adj1" fmla="val 50000"/>
              <a:gd name="adj2" fmla="val 0"/>
            </a:avLst>
          </a:prstGeom>
          <a:solidFill>
            <a:schemeClr val="accent4"/>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10" name="Rectangle 3"/>
          <p:cNvSpPr txBox="1">
            <a:spLocks noChangeArrowheads="1"/>
          </p:cNvSpPr>
          <p:nvPr/>
        </p:nvSpPr>
        <p:spPr bwMode="black">
          <a:xfrm>
            <a:off x="685800" y="2000250"/>
            <a:ext cx="7772400" cy="6858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a:ln>
                  <a:noFill/>
                </a:ln>
                <a:solidFill>
                  <a:schemeClr val="bg1"/>
                </a:solidFill>
                <a:effectLst/>
                <a:uLnTx/>
                <a:uFillTx/>
                <a:latin typeface="+mj-lt"/>
                <a:ea typeface="+mj-ea"/>
                <a:cs typeface="+mj-cs"/>
              </a:rPr>
              <a:t>Thank you!</a:t>
            </a:r>
          </a:p>
        </p:txBody>
      </p:sp>
      <p:sp>
        <p:nvSpPr>
          <p:cNvPr id="16"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black">
          <a:xfrm>
            <a:off x="685800" y="1028700"/>
            <a:ext cx="6172200" cy="800100"/>
          </a:xfrm>
        </p:spPr>
        <p:txBody>
          <a:bodyPr anchor="t" anchorCtr="0"/>
          <a:lstStyle>
            <a:lvl1pPr marL="0" indent="0">
              <a:spcAft>
                <a:spcPts val="600"/>
              </a:spcAft>
              <a:buFontTx/>
              <a:buNone/>
              <a:defRPr sz="2000" b="0" baseline="0">
                <a:solidFill>
                  <a:schemeClr val="bg1"/>
                </a:solidFill>
              </a:defRPr>
            </a:lvl1pPr>
          </a:lstStyle>
          <a:p>
            <a:r>
              <a:rPr lang="en-US" dirty="0"/>
              <a:t>Click to add presenter’s name</a:t>
            </a:r>
          </a:p>
          <a:p>
            <a:r>
              <a:rPr lang="en-US" dirty="0"/>
              <a:t>Presenter’s email</a:t>
            </a:r>
          </a:p>
          <a:p>
            <a:r>
              <a:rPr lang="en-US" dirty="0"/>
              <a:t>Presenter’s phone</a:t>
            </a:r>
          </a:p>
        </p:txBody>
      </p:sp>
      <p:sp>
        <p:nvSpPr>
          <p:cNvPr id="11" name="Rectangle 6"/>
          <p:cNvSpPr>
            <a:spLocks noChangeArrowheads="1"/>
          </p:cNvSpPr>
          <p:nvPr/>
        </p:nvSpPr>
        <p:spPr bwMode="auto">
          <a:xfrm>
            <a:off x="685800" y="4171950"/>
            <a:ext cx="7659688" cy="536835"/>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1000" b="1" dirty="0">
                <a:solidFill>
                  <a:schemeClr val="bg1"/>
                </a:solidFill>
                <a:latin typeface="Calibri" pitchFamily="34" charset="0"/>
              </a:rPr>
              <a:t>Copyright © 2016 Pavilion Data Systems Corporation. All rights reserved. </a:t>
            </a:r>
            <a:endParaRPr lang="en-US" sz="1000" dirty="0">
              <a:solidFill>
                <a:schemeClr val="bg1"/>
              </a:solidFill>
              <a:latin typeface="Calibri" pitchFamily="34" charset="0"/>
            </a:endParaRPr>
          </a:p>
          <a:p>
            <a:pPr marL="0" indent="0" algn="l">
              <a:lnSpc>
                <a:spcPct val="90000"/>
              </a:lnSpc>
              <a:buNone/>
            </a:pPr>
            <a:r>
              <a:rPr lang="en-US" sz="1000" dirty="0">
                <a:solidFill>
                  <a:schemeClr val="bg1"/>
                </a:solidFill>
                <a:latin typeface="Calibri" pitchFamily="34" charset="0"/>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spTree>
    <p:extLst>
      <p:ext uri="{BB962C8B-B14F-4D97-AF65-F5344CB8AC3E}">
        <p14:creationId xmlns:p14="http://schemas.microsoft.com/office/powerpoint/2010/main" val="3069236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70866"/>
            <a:ext cx="8382000" cy="672084"/>
          </a:xfrm>
        </p:spPr>
        <p:txBody>
          <a:bodyPr/>
          <a:lstStyle>
            <a:lvl1pPr>
              <a:defRPr>
                <a:solidFill>
                  <a:schemeClr val="accent4"/>
                </a:solidFill>
              </a:defRPr>
            </a:lvl1pPr>
          </a:lstStyle>
          <a:p>
            <a:r>
              <a:rPr lang="en-US" dirty="0"/>
              <a:t>Click to add title</a:t>
            </a:r>
          </a:p>
        </p:txBody>
      </p:sp>
      <p:sp>
        <p:nvSpPr>
          <p:cNvPr id="3" name="Content Placeholder 2"/>
          <p:cNvSpPr>
            <a:spLocks noGrp="1"/>
          </p:cNvSpPr>
          <p:nvPr>
            <p:ph idx="1" hasCustomPrompt="1"/>
          </p:nvPr>
        </p:nvSpPr>
        <p:spPr>
          <a:xfrm>
            <a:off x="381000" y="1200150"/>
            <a:ext cx="8382000" cy="3429000"/>
          </a:xfrm>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
        <p:nvSpPr>
          <p:cNvPr id="7" name="Text Placeholder 6"/>
          <p:cNvSpPr>
            <a:spLocks noGrp="1"/>
          </p:cNvSpPr>
          <p:nvPr>
            <p:ph type="body" sz="quarter" idx="12" hasCustomPrompt="1"/>
          </p:nvPr>
        </p:nvSpPr>
        <p:spPr>
          <a:xfrm>
            <a:off x="381000" y="819150"/>
            <a:ext cx="8382000" cy="302614"/>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accent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ank You - Internal">
    <p:spTree>
      <p:nvGrpSpPr>
        <p:cNvPr id="1" name=""/>
        <p:cNvGrpSpPr/>
        <p:nvPr/>
      </p:nvGrpSpPr>
      <p:grpSpPr>
        <a:xfrm>
          <a:off x="0" y="0"/>
          <a:ext cx="0" cy="0"/>
          <a:chOff x="0" y="0"/>
          <a:chExt cx="0" cy="0"/>
        </a:xfrm>
      </p:grpSpPr>
      <p:sp>
        <p:nvSpPr>
          <p:cNvPr id="2" name="Rectangle 1"/>
          <p:cNvSpPr/>
          <p:nvPr/>
        </p:nvSpPr>
        <p:spPr bwMode="auto">
          <a:xfrm>
            <a:off x="762000" y="666750"/>
            <a:ext cx="2362200" cy="4572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9" name="Round Same Side Corner Rectangle 18"/>
          <p:cNvSpPr/>
          <p:nvPr/>
        </p:nvSpPr>
        <p:spPr bwMode="auto">
          <a:xfrm rot="5400000">
            <a:off x="8537036" y="4590700"/>
            <a:ext cx="226314" cy="536387"/>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10" name="Rectangle 3"/>
          <p:cNvSpPr txBox="1">
            <a:spLocks noChangeArrowheads="1"/>
          </p:cNvSpPr>
          <p:nvPr/>
        </p:nvSpPr>
        <p:spPr bwMode="black">
          <a:xfrm>
            <a:off x="685800" y="2000250"/>
            <a:ext cx="7772400" cy="6858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a:ln>
                  <a:noFill/>
                </a:ln>
                <a:solidFill>
                  <a:schemeClr val="bg1"/>
                </a:solidFill>
                <a:effectLst/>
                <a:uLnTx/>
                <a:uFillTx/>
                <a:latin typeface="+mj-lt"/>
                <a:ea typeface="+mj-ea"/>
                <a:cs typeface="+mj-cs"/>
              </a:rPr>
              <a:t>Thank you!</a:t>
            </a:r>
          </a:p>
        </p:txBody>
      </p:sp>
      <p:sp>
        <p:nvSpPr>
          <p:cNvPr id="16"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black">
          <a:xfrm>
            <a:off x="685800" y="2857500"/>
            <a:ext cx="6172200" cy="800100"/>
          </a:xfrm>
        </p:spPr>
        <p:txBody>
          <a:bodyPr anchor="t" anchorCtr="0"/>
          <a:lstStyle>
            <a:lvl1pPr marL="0" indent="0">
              <a:spcAft>
                <a:spcPts val="600"/>
              </a:spcAft>
              <a:buFontTx/>
              <a:buNone/>
              <a:defRPr sz="2000" b="0" baseline="0">
                <a:solidFill>
                  <a:schemeClr val="bg1"/>
                </a:solidFill>
              </a:defRPr>
            </a:lvl1pPr>
          </a:lstStyle>
          <a:p>
            <a:r>
              <a:rPr lang="en-US" dirty="0"/>
              <a:t>Click to add presenter’s name</a:t>
            </a:r>
          </a:p>
          <a:p>
            <a:r>
              <a:rPr lang="en-US" dirty="0"/>
              <a:t>Presenter’s email</a:t>
            </a:r>
          </a:p>
          <a:p>
            <a:r>
              <a:rPr lang="en-US" dirty="0"/>
              <a:t>Presenter’s phone</a:t>
            </a:r>
          </a:p>
        </p:txBody>
      </p:sp>
      <p:sp>
        <p:nvSpPr>
          <p:cNvPr id="11" name="Rectangle 6"/>
          <p:cNvSpPr>
            <a:spLocks noChangeArrowheads="1"/>
          </p:cNvSpPr>
          <p:nvPr/>
        </p:nvSpPr>
        <p:spPr bwMode="auto">
          <a:xfrm>
            <a:off x="685800" y="4400550"/>
            <a:ext cx="7659688" cy="308235"/>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1200" b="1" dirty="0">
                <a:solidFill>
                  <a:schemeClr val="bg1"/>
                </a:solidFill>
                <a:latin typeface="Calibri" pitchFamily="34" charset="0"/>
              </a:rPr>
              <a:t>PROPRIETARY/CONFIDENTIAL information of Pavilion Data Systems – INTERNAL USE ONLY</a:t>
            </a:r>
            <a:br>
              <a:rPr lang="en-US" sz="1200" b="1" dirty="0">
                <a:solidFill>
                  <a:schemeClr val="bg1"/>
                </a:solidFill>
                <a:latin typeface="Calibri" pitchFamily="34" charset="0"/>
              </a:rPr>
            </a:br>
            <a:r>
              <a:rPr lang="en-US" sz="1200" b="0" dirty="0">
                <a:solidFill>
                  <a:schemeClr val="bg1"/>
                </a:solidFill>
                <a:latin typeface="Calibri" pitchFamily="34" charset="0"/>
              </a:rPr>
              <a:t>Copyright © 2016 Pavilion</a:t>
            </a:r>
            <a:r>
              <a:rPr lang="en-US" sz="1200" b="0" baseline="0" dirty="0">
                <a:solidFill>
                  <a:schemeClr val="bg1"/>
                </a:solidFill>
                <a:latin typeface="Calibri" pitchFamily="34" charset="0"/>
              </a:rPr>
              <a:t> Data Systems</a:t>
            </a:r>
            <a:r>
              <a:rPr lang="en-US" sz="1200" b="0" dirty="0">
                <a:solidFill>
                  <a:schemeClr val="bg1"/>
                </a:solidFill>
                <a:latin typeface="Calibri" pitchFamily="34" charset="0"/>
              </a:rPr>
              <a:t> Corporation. All rights reserved.</a:t>
            </a:r>
          </a:p>
        </p:txBody>
      </p:sp>
      <p:pic>
        <p:nvPicPr>
          <p:cNvPr id="8" name="Picture 7" descr="Pavilion-transparent-smal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438150"/>
            <a:ext cx="2133600" cy="615461"/>
          </a:xfrm>
          <a:prstGeom prst="rect">
            <a:avLst/>
          </a:prstGeom>
        </p:spPr>
      </p:pic>
      <p:sp>
        <p:nvSpPr>
          <p:cNvPr id="9" name="Rectangle 8"/>
          <p:cNvSpPr/>
          <p:nvPr userDrawn="1"/>
        </p:nvSpPr>
        <p:spPr bwMode="auto">
          <a:xfrm>
            <a:off x="762000" y="666750"/>
            <a:ext cx="2362200" cy="4572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pic>
        <p:nvPicPr>
          <p:cNvPr id="12" name="Picture 11" descr="Pavilion-transparent-smal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438150"/>
            <a:ext cx="2133600" cy="615461"/>
          </a:xfrm>
          <a:prstGeom prst="rect">
            <a:avLst/>
          </a:prstGeom>
        </p:spPr>
      </p:pic>
    </p:spTree>
    <p:extLst>
      <p:ext uri="{BB962C8B-B14F-4D97-AF65-F5344CB8AC3E}">
        <p14:creationId xmlns:p14="http://schemas.microsoft.com/office/powerpoint/2010/main" val="32615306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Rectangle 5"/>
          <p:cNvSpPr/>
          <p:nvPr/>
        </p:nvSpPr>
        <p:spPr bwMode="auto">
          <a:xfrm>
            <a:off x="838200" y="590550"/>
            <a:ext cx="2209800" cy="3810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6"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5" name="Rectangle 3"/>
          <p:cNvSpPr>
            <a:spLocks noGrp="1" noChangeArrowheads="1"/>
          </p:cNvSpPr>
          <p:nvPr>
            <p:ph type="ctrTitle" hasCustomPrompt="1"/>
          </p:nvPr>
        </p:nvSpPr>
        <p:spPr bwMode="black">
          <a:xfrm>
            <a:off x="685800" y="2857500"/>
            <a:ext cx="7772400" cy="685800"/>
          </a:xfrm>
        </p:spPr>
        <p:txBody>
          <a:bodyPr/>
          <a:lstStyle>
            <a:lvl1pPr>
              <a:defRPr sz="3400">
                <a:solidFill>
                  <a:schemeClr val="bg1"/>
                </a:solidFill>
              </a:defRPr>
            </a:lvl1pPr>
          </a:lstStyle>
          <a:p>
            <a:r>
              <a:rPr lang="en-US" dirty="0"/>
              <a:t>Click to add title</a:t>
            </a:r>
          </a:p>
        </p:txBody>
      </p:sp>
      <p:sp>
        <p:nvSpPr>
          <p:cNvPr id="3076" name="Rectangle 4"/>
          <p:cNvSpPr>
            <a:spLocks noGrp="1" noChangeArrowheads="1"/>
          </p:cNvSpPr>
          <p:nvPr>
            <p:ph type="subTitle" idx="1" hasCustomPrompt="1"/>
          </p:nvPr>
        </p:nvSpPr>
        <p:spPr bwMode="black">
          <a:xfrm>
            <a:off x="685800" y="3886200"/>
            <a:ext cx="6172200" cy="285750"/>
          </a:xfrm>
        </p:spPr>
        <p:txBody>
          <a:bodyPr anchor="t" anchorCtr="0"/>
          <a:lstStyle>
            <a:lvl1pPr marL="0" indent="0">
              <a:buFontTx/>
              <a:buNone/>
              <a:defRPr sz="2400" b="1" baseline="0"/>
            </a:lvl1pPr>
          </a:lstStyle>
          <a:p>
            <a:r>
              <a:rPr lang="en-US" dirty="0"/>
              <a:t>Click to add presenter’s name</a:t>
            </a:r>
          </a:p>
        </p:txBody>
      </p:sp>
      <p:sp>
        <p:nvSpPr>
          <p:cNvPr id="19" name="Text Placeholder 18"/>
          <p:cNvSpPr>
            <a:spLocks noGrp="1"/>
          </p:cNvSpPr>
          <p:nvPr>
            <p:ph type="body" sz="quarter" idx="10" hasCustomPrompt="1"/>
          </p:nvPr>
        </p:nvSpPr>
        <p:spPr bwMode="black">
          <a:xfrm>
            <a:off x="685800" y="4200056"/>
            <a:ext cx="6172200" cy="285750"/>
          </a:xfrm>
          <a:noFill/>
          <a:ln w="9525">
            <a:noFill/>
            <a:miter lim="800000"/>
            <a:headEnd/>
            <a:tailEnd/>
          </a:ln>
        </p:spPr>
        <p:txBody>
          <a:bodyPr vert="horz" wrap="square" lIns="91419" tIns="45710" rIns="91419" bIns="45710" numCol="1" anchor="t" anchorCtr="0" compatLnSpc="1">
            <a:prstTxWarp prst="textNoShape">
              <a:avLst/>
            </a:prstTxWarp>
          </a:bodyPr>
          <a:lstStyle>
            <a:lvl1pPr marL="0" indent="0" algn="l" rtl="0" eaLnBrk="1" fontAlgn="base" hangingPunct="1">
              <a:lnSpc>
                <a:spcPct val="90000"/>
              </a:lnSpc>
              <a:spcBef>
                <a:spcPct val="0"/>
              </a:spcBef>
              <a:spcAft>
                <a:spcPts val="1200"/>
              </a:spcAft>
              <a:buClr>
                <a:schemeClr val="bg2">
                  <a:lumMod val="50000"/>
                </a:schemeClr>
              </a:buClr>
              <a:buFontTx/>
              <a:buNone/>
              <a:defRPr lang="en-US" sz="2000" b="0" baseline="0" dirty="0" smtClean="0">
                <a:solidFill>
                  <a:schemeClr val="bg1"/>
                </a:solidFill>
                <a:latin typeface="+mn-lt"/>
                <a:ea typeface="+mn-ea"/>
                <a:cs typeface="+mn-cs"/>
              </a:defRPr>
            </a:lvl1pPr>
          </a:lstStyle>
          <a:p>
            <a:pPr lvl="0"/>
            <a:r>
              <a:rPr lang="en-US" dirty="0"/>
              <a:t>Click to add presenter’s title</a:t>
            </a:r>
          </a:p>
        </p:txBody>
      </p:sp>
      <p:sp>
        <p:nvSpPr>
          <p:cNvPr id="22" name="Date Placeholder 3"/>
          <p:cNvSpPr>
            <a:spLocks noGrp="1"/>
          </p:cNvSpPr>
          <p:nvPr>
            <p:ph type="dt" sz="half" idx="2"/>
          </p:nvPr>
        </p:nvSpPr>
        <p:spPr>
          <a:xfrm>
            <a:off x="7224010" y="3886201"/>
            <a:ext cx="1219200" cy="2286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lvl1pPr algn="r">
              <a:defRPr lang="en-US" sz="1600" b="0" baseline="0" smtClean="0">
                <a:solidFill>
                  <a:schemeClr val="bg1"/>
                </a:solidFill>
                <a:latin typeface="+mn-lt"/>
                <a:ea typeface="+mn-ea"/>
                <a:cs typeface="+mn-cs"/>
              </a:defRPr>
            </a:lvl1pPr>
          </a:lstStyle>
          <a:p>
            <a:pPr>
              <a:lnSpc>
                <a:spcPct val="90000"/>
              </a:lnSpc>
              <a:spcAft>
                <a:spcPts val="1200"/>
              </a:spcAft>
              <a:buClr>
                <a:schemeClr val="bg2">
                  <a:lumMod val="50000"/>
                </a:schemeClr>
              </a:buClr>
            </a:pP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494" y="483373"/>
            <a:ext cx="2200506" cy="488177"/>
          </a:xfrm>
          <a:prstGeom prst="rect">
            <a:avLst/>
          </a:prstGeom>
        </p:spPr>
      </p:pic>
    </p:spTree>
    <p:extLst>
      <p:ext uri="{BB962C8B-B14F-4D97-AF65-F5344CB8AC3E}">
        <p14:creationId xmlns:p14="http://schemas.microsoft.com/office/powerpoint/2010/main" val="4191876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3" name="Content Placeholder 2"/>
          <p:cNvSpPr>
            <a:spLocks noGrp="1"/>
          </p:cNvSpPr>
          <p:nvPr>
            <p:ph idx="1" hasCustomPrompt="1"/>
          </p:nvPr>
        </p:nvSpPr>
        <p:spPr/>
        <p:txBody>
          <a:bodyPr>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extLst>
      <p:ext uri="{BB962C8B-B14F-4D97-AF65-F5344CB8AC3E}">
        <p14:creationId xmlns:p14="http://schemas.microsoft.com/office/powerpoint/2010/main" val="38182980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70866"/>
            <a:ext cx="8382000" cy="672084"/>
          </a:xfrm>
        </p:spPr>
        <p:txBody>
          <a:bodyPr/>
          <a:lstStyle>
            <a:lvl1pPr>
              <a:defRPr>
                <a:solidFill>
                  <a:schemeClr val="accent4"/>
                </a:solidFill>
              </a:defRPr>
            </a:lvl1pPr>
          </a:lstStyle>
          <a:p>
            <a:r>
              <a:rPr lang="en-US" dirty="0"/>
              <a:t>Click to add title</a:t>
            </a:r>
          </a:p>
        </p:txBody>
      </p:sp>
      <p:sp>
        <p:nvSpPr>
          <p:cNvPr id="3" name="Content Placeholder 2"/>
          <p:cNvSpPr>
            <a:spLocks noGrp="1"/>
          </p:cNvSpPr>
          <p:nvPr>
            <p:ph idx="1" hasCustomPrompt="1"/>
          </p:nvPr>
        </p:nvSpPr>
        <p:spPr>
          <a:xfrm>
            <a:off x="381000" y="1200150"/>
            <a:ext cx="8382000" cy="3429000"/>
          </a:xfrm>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
        <p:nvSpPr>
          <p:cNvPr id="7" name="Text Placeholder 6"/>
          <p:cNvSpPr>
            <a:spLocks noGrp="1"/>
          </p:cNvSpPr>
          <p:nvPr>
            <p:ph type="body" sz="quarter" idx="12" hasCustomPrompt="1"/>
          </p:nvPr>
        </p:nvSpPr>
        <p:spPr>
          <a:xfrm>
            <a:off x="381000" y="819150"/>
            <a:ext cx="8382000" cy="302614"/>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accent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a:t>
            </a:r>
          </a:p>
        </p:txBody>
      </p:sp>
    </p:spTree>
    <p:extLst>
      <p:ext uri="{BB962C8B-B14F-4D97-AF65-F5344CB8AC3E}">
        <p14:creationId xmlns:p14="http://schemas.microsoft.com/office/powerpoint/2010/main" val="36881274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3" name="Content Placeholder 2"/>
          <p:cNvSpPr>
            <a:spLocks noGrp="1"/>
          </p:cNvSpPr>
          <p:nvPr>
            <p:ph idx="1" hasCustomPrompt="1"/>
          </p:nvPr>
        </p:nvSpPr>
        <p:spPr>
          <a:xfrm>
            <a:off x="381000" y="1255014"/>
            <a:ext cx="4076700" cy="3374136"/>
          </a:xfrm>
        </p:spPr>
        <p:txBody>
          <a:bodyPr>
            <a:normAutofit/>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6" name="Content Placeholder 2"/>
          <p:cNvSpPr>
            <a:spLocks noGrp="1"/>
          </p:cNvSpPr>
          <p:nvPr>
            <p:ph idx="12" hasCustomPrompt="1"/>
          </p:nvPr>
        </p:nvSpPr>
        <p:spPr>
          <a:xfrm>
            <a:off x="4701540" y="1255014"/>
            <a:ext cx="4061460" cy="3374136"/>
          </a:xfrm>
        </p:spPr>
        <p:txBody>
          <a:bodyPr>
            <a:normAutofit/>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hasCustomPrompt="1"/>
          </p:nvPr>
        </p:nvSpPr>
        <p:spPr>
          <a:xfrm>
            <a:off x="381000" y="819150"/>
            <a:ext cx="4093564" cy="302614"/>
          </a:xfrm>
        </p:spPr>
        <p:txBody>
          <a:bodyPr/>
          <a:lstStyle>
            <a:lvl1pPr>
              <a:buNone/>
              <a:defRPr b="1">
                <a:solidFill>
                  <a:schemeClr val="accent6"/>
                </a:solidFill>
                <a:latin typeface="+mj-lt"/>
              </a:defRPr>
            </a:lvl1pPr>
            <a:lvl2pPr>
              <a:buNone/>
              <a:defRPr/>
            </a:lvl2pPr>
            <a:lvl3pPr>
              <a:buNone/>
              <a:defRPr/>
            </a:lvl3pPr>
            <a:lvl4pPr>
              <a:buNone/>
              <a:defRPr/>
            </a:lvl4pPr>
            <a:lvl5pPr>
              <a:buNone/>
              <a:defRPr/>
            </a:lvl5pPr>
          </a:lstStyle>
          <a:p>
            <a:pPr lvl="0"/>
            <a:r>
              <a:rPr lang="en-US" dirty="0"/>
              <a:t>Click to add heading</a:t>
            </a:r>
          </a:p>
        </p:txBody>
      </p:sp>
      <p:sp>
        <p:nvSpPr>
          <p:cNvPr id="8" name="Text Placeholder 6"/>
          <p:cNvSpPr>
            <a:spLocks noGrp="1"/>
          </p:cNvSpPr>
          <p:nvPr>
            <p:ph type="body" sz="quarter" idx="14" hasCustomPrompt="1"/>
          </p:nvPr>
        </p:nvSpPr>
        <p:spPr>
          <a:xfrm>
            <a:off x="4701540" y="819150"/>
            <a:ext cx="4061460" cy="302614"/>
          </a:xfrm>
        </p:spPr>
        <p:txBody>
          <a:bodyPr/>
          <a:lstStyle>
            <a:lvl1pPr>
              <a:buNone/>
              <a:defRPr b="1">
                <a:solidFill>
                  <a:schemeClr val="accent6"/>
                </a:solidFill>
                <a:latin typeface="+mj-lt"/>
              </a:defRPr>
            </a:lvl1pPr>
            <a:lvl2pPr>
              <a:buNone/>
              <a:defRPr/>
            </a:lvl2pPr>
            <a:lvl3pPr>
              <a:buNone/>
              <a:defRPr/>
            </a:lvl3pPr>
            <a:lvl4pPr>
              <a:buNone/>
              <a:defRPr/>
            </a:lvl4pPr>
            <a:lvl5pPr>
              <a:buNone/>
              <a:defRPr/>
            </a:lvl5pPr>
          </a:lstStyle>
          <a:p>
            <a:pPr lvl="0"/>
            <a:r>
              <a:rPr lang="en-US" dirty="0"/>
              <a:t>Click to add heading</a:t>
            </a:r>
          </a:p>
        </p:txBody>
      </p:sp>
    </p:spTree>
    <p:extLst>
      <p:ext uri="{BB962C8B-B14F-4D97-AF65-F5344CB8AC3E}">
        <p14:creationId xmlns:p14="http://schemas.microsoft.com/office/powerpoint/2010/main" val="21285237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ransition">
    <p:spTree>
      <p:nvGrpSpPr>
        <p:cNvPr id="1" name=""/>
        <p:cNvGrpSpPr/>
        <p:nvPr/>
      </p:nvGrpSpPr>
      <p:grpSpPr>
        <a:xfrm>
          <a:off x="0" y="0"/>
          <a:ext cx="0" cy="0"/>
          <a:chOff x="0" y="0"/>
          <a:chExt cx="0" cy="0"/>
        </a:xfrm>
      </p:grpSpPr>
      <p:sp>
        <p:nvSpPr>
          <p:cNvPr id="3075" name="Rectangle 3"/>
          <p:cNvSpPr>
            <a:spLocks noGrp="1" noChangeArrowheads="1"/>
          </p:cNvSpPr>
          <p:nvPr>
            <p:ph type="ctrTitle" hasCustomPrompt="1"/>
          </p:nvPr>
        </p:nvSpPr>
        <p:spPr bwMode="black">
          <a:xfrm>
            <a:off x="685800" y="2857500"/>
            <a:ext cx="7772400" cy="685800"/>
          </a:xfrm>
        </p:spPr>
        <p:txBody>
          <a:bodyPr/>
          <a:lstStyle>
            <a:lvl1pPr>
              <a:defRPr sz="3400" baseline="0">
                <a:solidFill>
                  <a:schemeClr val="accent4"/>
                </a:solidFill>
              </a:defRPr>
            </a:lvl1pPr>
          </a:lstStyle>
          <a:p>
            <a:r>
              <a:rPr lang="en-US" dirty="0"/>
              <a:t>Click to add transition statement here</a:t>
            </a:r>
          </a:p>
        </p:txBody>
      </p:sp>
      <p:sp>
        <p:nvSpPr>
          <p:cNvPr id="11"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15" name="Rectangle 4"/>
          <p:cNvSpPr>
            <a:spLocks noGrp="1" noChangeArrowheads="1"/>
          </p:cNvSpPr>
          <p:nvPr>
            <p:ph type="subTitle" idx="1" hasCustomPrompt="1"/>
          </p:nvPr>
        </p:nvSpPr>
        <p:spPr bwMode="black">
          <a:xfrm>
            <a:off x="685799" y="3771900"/>
            <a:ext cx="7772400" cy="552450"/>
          </a:xfrm>
          <a:noFill/>
          <a:ln w="9525">
            <a:noFill/>
            <a:miter lim="800000"/>
            <a:headEnd/>
            <a:tailEnd/>
          </a:ln>
        </p:spPr>
        <p:txBody>
          <a:bodyPr vert="horz" wrap="square" lIns="91419" tIns="45710" rIns="91419" bIns="45710" numCol="1" anchor="t" anchorCtr="0" compatLnSpc="1">
            <a:prstTxWarp prst="textNoShape">
              <a:avLst/>
            </a:prstTxWarp>
          </a:bodyPr>
          <a:lstStyle>
            <a:lvl1pPr marL="0" indent="0">
              <a:buFontTx/>
              <a:buNone/>
              <a:defRPr lang="en-US" sz="2400" b="1" dirty="0">
                <a:solidFill>
                  <a:schemeClr val="accent6"/>
                </a:solidFill>
                <a:latin typeface="+mj-lt"/>
                <a:ea typeface="+mn-ea"/>
                <a:cs typeface="+mn-cs"/>
              </a:defRPr>
            </a:lvl1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 here</a:t>
            </a:r>
          </a:p>
        </p:txBody>
      </p:sp>
    </p:spTree>
    <p:extLst>
      <p:ext uri="{BB962C8B-B14F-4D97-AF65-F5344CB8AC3E}">
        <p14:creationId xmlns:p14="http://schemas.microsoft.com/office/powerpoint/2010/main" val="8915741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ansition with Backgrou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000500"/>
            <a:ext cx="8382000" cy="628650"/>
          </a:xfrm>
        </p:spPr>
        <p:txBody>
          <a:bodyPr/>
          <a:lstStyle>
            <a:lvl1pPr>
              <a:defRPr sz="2400">
                <a:solidFill>
                  <a:schemeClr val="accent4"/>
                </a:solidFill>
              </a:defRPr>
            </a:lvl1pPr>
          </a:lstStyle>
          <a:p>
            <a:r>
              <a:rPr lang="en-US" dirty="0"/>
              <a:t>Click to add transition statement here</a:t>
            </a:r>
          </a:p>
        </p:txBody>
      </p:sp>
      <p:sp>
        <p:nvSpPr>
          <p:cNvPr id="12"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9" name="TextBox 8"/>
          <p:cNvSpPr txBox="1"/>
          <p:nvPr/>
        </p:nvSpPr>
        <p:spPr bwMode="ltGray">
          <a:xfrm>
            <a:off x="381000" y="4743450"/>
            <a:ext cx="3657600" cy="2286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200" dirty="0">
                <a:solidFill>
                  <a:schemeClr val="tx1">
                    <a:lumMod val="85000"/>
                  </a:schemeClr>
                </a:solidFill>
                <a:latin typeface="Calibri" pitchFamily="34" charset="0"/>
              </a:rPr>
              <a:t>Copyright </a:t>
            </a:r>
            <a:r>
              <a:rPr lang="de-DE" sz="1200" dirty="0">
                <a:solidFill>
                  <a:schemeClr val="tx1">
                    <a:lumMod val="85000"/>
                  </a:schemeClr>
                </a:solidFill>
                <a:latin typeface="Calibri" pitchFamily="34" charset="0"/>
              </a:rPr>
              <a:t>© </a:t>
            </a:r>
            <a:r>
              <a:rPr lang="de-DE" sz="1200" dirty="0" err="1">
                <a:solidFill>
                  <a:schemeClr val="tx1">
                    <a:lumMod val="85000"/>
                  </a:schemeClr>
                </a:solidFill>
                <a:latin typeface="Calibri" pitchFamily="34" charset="0"/>
              </a:rPr>
              <a:t>Pavilion</a:t>
            </a:r>
            <a:r>
              <a:rPr lang="de-DE" sz="1200" dirty="0">
                <a:solidFill>
                  <a:schemeClr val="tx1">
                    <a:lumMod val="85000"/>
                  </a:schemeClr>
                </a:solidFill>
                <a:latin typeface="Calibri" pitchFamily="34" charset="0"/>
              </a:rPr>
              <a:t> Data</a:t>
            </a:r>
            <a:r>
              <a:rPr lang="de-DE" sz="1200" baseline="0" dirty="0">
                <a:solidFill>
                  <a:schemeClr val="tx1">
                    <a:lumMod val="85000"/>
                  </a:schemeClr>
                </a:solidFill>
                <a:latin typeface="Calibri" pitchFamily="34" charset="0"/>
              </a:rPr>
              <a:t> Systems, </a:t>
            </a:r>
            <a:r>
              <a:rPr lang="de-DE" sz="1200" baseline="0" dirty="0" err="1">
                <a:solidFill>
                  <a:schemeClr val="tx1">
                    <a:lumMod val="85000"/>
                  </a:schemeClr>
                </a:solidFill>
                <a:latin typeface="Calibri" pitchFamily="34" charset="0"/>
              </a:rPr>
              <a:t>Confidential</a:t>
            </a:r>
            <a:endParaRPr lang="en-US" sz="1200" dirty="0" err="1">
              <a:solidFill>
                <a:schemeClr val="tx1">
                  <a:lumMod val="85000"/>
                </a:schemeClr>
              </a:solidFill>
              <a:latin typeface="Calibri" pitchFamily="34" charset="0"/>
            </a:endParaRPr>
          </a:p>
        </p:txBody>
      </p:sp>
      <p:pic>
        <p:nvPicPr>
          <p:cNvPr id="5" name="Picture 4" descr="Pavilion-transparent-smal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4705350"/>
            <a:ext cx="1320799" cy="381000"/>
          </a:xfrm>
          <a:prstGeom prst="rect">
            <a:avLst/>
          </a:prstGeom>
        </p:spPr>
      </p:pic>
      <p:sp>
        <p:nvSpPr>
          <p:cNvPr id="6" name="Round Same Side Corner Rectangle 10"/>
          <p:cNvSpPr/>
          <p:nvPr userDrawn="1"/>
        </p:nvSpPr>
        <p:spPr bwMode="auto">
          <a:xfrm rot="16200000">
            <a:off x="3462331" y="1662119"/>
            <a:ext cx="238140" cy="6400802"/>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7" name="TextBox 6"/>
          <p:cNvSpPr txBox="1"/>
          <p:nvPr userDrawn="1"/>
        </p:nvSpPr>
        <p:spPr bwMode="ltGray">
          <a:xfrm>
            <a:off x="381000" y="4743450"/>
            <a:ext cx="3657600" cy="2286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200" dirty="0">
                <a:solidFill>
                  <a:schemeClr val="tx1">
                    <a:lumMod val="85000"/>
                  </a:schemeClr>
                </a:solidFill>
                <a:latin typeface="Calibri" pitchFamily="34" charset="0"/>
              </a:rPr>
              <a:t>Copyright </a:t>
            </a:r>
            <a:r>
              <a:rPr lang="de-DE" sz="1200" dirty="0">
                <a:solidFill>
                  <a:schemeClr val="tx1">
                    <a:lumMod val="85000"/>
                  </a:schemeClr>
                </a:solidFill>
                <a:latin typeface="Calibri" pitchFamily="34" charset="0"/>
              </a:rPr>
              <a:t>© </a:t>
            </a:r>
            <a:r>
              <a:rPr lang="de-DE" sz="1200" dirty="0" err="1">
                <a:solidFill>
                  <a:schemeClr val="tx1">
                    <a:lumMod val="85000"/>
                  </a:schemeClr>
                </a:solidFill>
                <a:latin typeface="Calibri" pitchFamily="34" charset="0"/>
              </a:rPr>
              <a:t>Pavilion</a:t>
            </a:r>
            <a:r>
              <a:rPr lang="de-DE" sz="1200" dirty="0">
                <a:solidFill>
                  <a:schemeClr val="tx1">
                    <a:lumMod val="85000"/>
                  </a:schemeClr>
                </a:solidFill>
                <a:latin typeface="Calibri" pitchFamily="34" charset="0"/>
              </a:rPr>
              <a:t> Data</a:t>
            </a:r>
            <a:r>
              <a:rPr lang="de-DE" sz="1200" baseline="0" dirty="0">
                <a:solidFill>
                  <a:schemeClr val="tx1">
                    <a:lumMod val="85000"/>
                  </a:schemeClr>
                </a:solidFill>
                <a:latin typeface="Calibri" pitchFamily="34" charset="0"/>
              </a:rPr>
              <a:t> Systems, </a:t>
            </a:r>
            <a:r>
              <a:rPr lang="de-DE" sz="1200" baseline="0" dirty="0" err="1">
                <a:solidFill>
                  <a:schemeClr val="tx1">
                    <a:lumMod val="85000"/>
                  </a:schemeClr>
                </a:solidFill>
                <a:latin typeface="Calibri" pitchFamily="34" charset="0"/>
              </a:rPr>
              <a:t>Confidential</a:t>
            </a:r>
            <a:endParaRPr lang="en-US" sz="1200" dirty="0" err="1">
              <a:solidFill>
                <a:schemeClr val="tx1">
                  <a:lumMod val="85000"/>
                </a:schemeClr>
              </a:solidFill>
              <a:latin typeface="Calibri" pitchFamily="34" charset="0"/>
            </a:endParaRPr>
          </a:p>
        </p:txBody>
      </p:sp>
    </p:spTree>
    <p:extLst>
      <p:ext uri="{BB962C8B-B14F-4D97-AF65-F5344CB8AC3E}">
        <p14:creationId xmlns:p14="http://schemas.microsoft.com/office/powerpoint/2010/main" val="18694854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1000" y="912113"/>
            <a:ext cx="8382001" cy="3717036"/>
          </a:xfrm>
        </p:spPr>
        <p:txBody>
          <a:bodyPr/>
          <a:lstStyle/>
          <a:p>
            <a:pPr lvl="0"/>
            <a:r>
              <a:rPr lang="en-US" noProof="0"/>
              <a:t>Click icon to add chart</a:t>
            </a:r>
          </a:p>
        </p:txBody>
      </p:sp>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extLst>
      <p:ext uri="{BB962C8B-B14F-4D97-AF65-F5344CB8AC3E}">
        <p14:creationId xmlns:p14="http://schemas.microsoft.com/office/powerpoint/2010/main" val="14663399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hart with Subtitle">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4049" y="1200150"/>
            <a:ext cx="8382001" cy="3429000"/>
          </a:xfrm>
        </p:spPr>
        <p:txBody>
          <a:bodyPr/>
          <a:lstStyle/>
          <a:p>
            <a:pPr lvl="0"/>
            <a:r>
              <a:rPr lang="en-US" noProof="0"/>
              <a:t>Click icon to add chart</a:t>
            </a:r>
            <a:endParaRPr lang="en-US" noProof="0" dirty="0"/>
          </a:p>
        </p:txBody>
      </p:sp>
      <p:sp>
        <p:nvSpPr>
          <p:cNvPr id="2" name="Title 1"/>
          <p:cNvSpPr>
            <a:spLocks noGrp="1"/>
          </p:cNvSpPr>
          <p:nvPr>
            <p:ph type="title" hasCustomPrompt="1"/>
          </p:nvPr>
        </p:nvSpPr>
        <p:spPr>
          <a:xfrm>
            <a:off x="381000" y="57150"/>
            <a:ext cx="8382000" cy="756666"/>
          </a:xfrm>
        </p:spPr>
        <p:txBody>
          <a:bodyPr/>
          <a:lstStyle>
            <a:lvl1pPr>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
        <p:nvSpPr>
          <p:cNvPr id="7" name="Text Placeholder 6"/>
          <p:cNvSpPr>
            <a:spLocks noGrp="1"/>
          </p:cNvSpPr>
          <p:nvPr>
            <p:ph type="body" sz="quarter" idx="13" hasCustomPrompt="1"/>
          </p:nvPr>
        </p:nvSpPr>
        <p:spPr>
          <a:xfrm>
            <a:off x="381000" y="897536"/>
            <a:ext cx="8382000" cy="302614"/>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accent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a:t>
            </a:r>
          </a:p>
        </p:txBody>
      </p:sp>
    </p:spTree>
    <p:extLst>
      <p:ext uri="{BB962C8B-B14F-4D97-AF65-F5344CB8AC3E}">
        <p14:creationId xmlns:p14="http://schemas.microsoft.com/office/powerpoint/2010/main" val="12773710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8" name="Table Placeholder 7"/>
          <p:cNvSpPr>
            <a:spLocks noGrp="1"/>
          </p:cNvSpPr>
          <p:nvPr>
            <p:ph type="tbl" sz="quarter" idx="13"/>
          </p:nvPr>
        </p:nvSpPr>
        <p:spPr bwMode="invGray">
          <a:solidFill>
            <a:schemeClr val="tx1"/>
          </a:solidFill>
        </p:spPr>
        <p:txBody>
          <a:bodyPr/>
          <a:lstStyle>
            <a:lvl1pPr>
              <a:defRPr>
                <a:solidFill>
                  <a:schemeClr val="bg1"/>
                </a:solidFill>
              </a:defRPr>
            </a:lvl1pPr>
          </a:lstStyle>
          <a:p>
            <a:r>
              <a:rPr lang="en-US"/>
              <a:t>Click icon to add table</a:t>
            </a:r>
          </a:p>
        </p:txBody>
      </p:sp>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extLst>
      <p:ext uri="{BB962C8B-B14F-4D97-AF65-F5344CB8AC3E}">
        <p14:creationId xmlns:p14="http://schemas.microsoft.com/office/powerpoint/2010/main" val="2207198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3" name="Content Placeholder 2"/>
          <p:cNvSpPr>
            <a:spLocks noGrp="1"/>
          </p:cNvSpPr>
          <p:nvPr>
            <p:ph idx="1" hasCustomPrompt="1"/>
          </p:nvPr>
        </p:nvSpPr>
        <p:spPr>
          <a:xfrm>
            <a:off x="381000" y="1255014"/>
            <a:ext cx="4076700" cy="3374136"/>
          </a:xfrm>
        </p:spPr>
        <p:txBody>
          <a:bodyPr>
            <a:normAutofit/>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6" name="Content Placeholder 2"/>
          <p:cNvSpPr>
            <a:spLocks noGrp="1"/>
          </p:cNvSpPr>
          <p:nvPr>
            <p:ph idx="12" hasCustomPrompt="1"/>
          </p:nvPr>
        </p:nvSpPr>
        <p:spPr>
          <a:xfrm>
            <a:off x="4701540" y="1255014"/>
            <a:ext cx="4061460" cy="3374136"/>
          </a:xfrm>
        </p:spPr>
        <p:txBody>
          <a:bodyPr>
            <a:normAutofit/>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hasCustomPrompt="1"/>
          </p:nvPr>
        </p:nvSpPr>
        <p:spPr>
          <a:xfrm>
            <a:off x="381000" y="819150"/>
            <a:ext cx="4093564" cy="302614"/>
          </a:xfrm>
        </p:spPr>
        <p:txBody>
          <a:bodyPr/>
          <a:lstStyle>
            <a:lvl1pPr>
              <a:buNone/>
              <a:defRPr b="1">
                <a:solidFill>
                  <a:schemeClr val="accent6"/>
                </a:solidFill>
                <a:latin typeface="+mj-lt"/>
              </a:defRPr>
            </a:lvl1pPr>
            <a:lvl2pPr>
              <a:buNone/>
              <a:defRPr/>
            </a:lvl2pPr>
            <a:lvl3pPr>
              <a:buNone/>
              <a:defRPr/>
            </a:lvl3pPr>
            <a:lvl4pPr>
              <a:buNone/>
              <a:defRPr/>
            </a:lvl4pPr>
            <a:lvl5pPr>
              <a:buNone/>
              <a:defRPr/>
            </a:lvl5pPr>
          </a:lstStyle>
          <a:p>
            <a:pPr lvl="0"/>
            <a:r>
              <a:rPr lang="en-US" dirty="0"/>
              <a:t>Click to add heading</a:t>
            </a:r>
          </a:p>
        </p:txBody>
      </p:sp>
      <p:sp>
        <p:nvSpPr>
          <p:cNvPr id="8" name="Text Placeholder 6"/>
          <p:cNvSpPr>
            <a:spLocks noGrp="1"/>
          </p:cNvSpPr>
          <p:nvPr>
            <p:ph type="body" sz="quarter" idx="14" hasCustomPrompt="1"/>
          </p:nvPr>
        </p:nvSpPr>
        <p:spPr>
          <a:xfrm>
            <a:off x="4701540" y="819150"/>
            <a:ext cx="4061460" cy="302614"/>
          </a:xfrm>
        </p:spPr>
        <p:txBody>
          <a:bodyPr/>
          <a:lstStyle>
            <a:lvl1pPr>
              <a:buNone/>
              <a:defRPr b="1">
                <a:solidFill>
                  <a:schemeClr val="accent6"/>
                </a:solidFill>
                <a:latin typeface="+mj-lt"/>
              </a:defRPr>
            </a:lvl1pPr>
            <a:lvl2pPr>
              <a:buNone/>
              <a:defRPr/>
            </a:lvl2pPr>
            <a:lvl3pPr>
              <a:buNone/>
              <a:defRPr/>
            </a:lvl3pPr>
            <a:lvl4pPr>
              <a:buNone/>
              <a:defRPr/>
            </a:lvl4pPr>
            <a:lvl5pPr>
              <a:buNone/>
              <a:defRPr/>
            </a:lvl5pPr>
          </a:lstStyle>
          <a:p>
            <a:pPr lvl="0"/>
            <a:r>
              <a:rPr lang="en-US" dirty="0"/>
              <a:t>Click to add heading</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extLst>
      <p:ext uri="{BB962C8B-B14F-4D97-AF65-F5344CB8AC3E}">
        <p14:creationId xmlns:p14="http://schemas.microsoft.com/office/powerpoint/2010/main" val="4791709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Only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
        <p:nvSpPr>
          <p:cNvPr id="6" name="Text Placeholder 6"/>
          <p:cNvSpPr>
            <a:spLocks noGrp="1"/>
          </p:cNvSpPr>
          <p:nvPr>
            <p:ph type="body" sz="quarter" idx="13" hasCustomPrompt="1"/>
          </p:nvPr>
        </p:nvSpPr>
        <p:spPr>
          <a:xfrm>
            <a:off x="381000" y="897536"/>
            <a:ext cx="8382000" cy="302614"/>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accent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a:t>
            </a:r>
          </a:p>
        </p:txBody>
      </p:sp>
    </p:spTree>
    <p:extLst>
      <p:ext uri="{BB962C8B-B14F-4D97-AF65-F5344CB8AC3E}">
        <p14:creationId xmlns:p14="http://schemas.microsoft.com/office/powerpoint/2010/main" val="1096756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3" name="Text Placeholder 22"/>
          <p:cNvSpPr>
            <a:spLocks noGrp="1"/>
          </p:cNvSpPr>
          <p:nvPr>
            <p:ph type="body" sz="quarter" idx="14" hasCustomPrompt="1"/>
          </p:nvPr>
        </p:nvSpPr>
        <p:spPr>
          <a:xfrm>
            <a:off x="1037581" y="847839"/>
            <a:ext cx="7058026" cy="2275427"/>
          </a:xfrm>
        </p:spPr>
        <p:txBody>
          <a:bodyPr/>
          <a:lstStyle>
            <a:lvl1pPr marL="0" indent="0">
              <a:lnSpc>
                <a:spcPct val="120000"/>
              </a:lnSpc>
              <a:spcAft>
                <a:spcPts val="0"/>
              </a:spcAft>
              <a:buNone/>
              <a:defRPr sz="2800" baseline="0">
                <a:solidFill>
                  <a:schemeClr val="bg1"/>
                </a:solidFill>
              </a:defRPr>
            </a:lvl1pPr>
          </a:lstStyle>
          <a:p>
            <a:pPr lvl="0"/>
            <a:r>
              <a:rPr lang="en-US" dirty="0"/>
              <a:t>This is a sample quote slide. Type your quotation inside the quotation marks. Click the edge of the quotation marks and drag them into place.</a:t>
            </a:r>
          </a:p>
        </p:txBody>
      </p:sp>
      <p:sp>
        <p:nvSpPr>
          <p:cNvPr id="3" name="Rectangle 6"/>
          <p:cNvSpPr>
            <a:spLocks noGrp="1" noChangeArrowheads="1"/>
          </p:cNvSpPr>
          <p:nvPr>
            <p:ph type="sldNum" sz="quarter" idx="11"/>
          </p:nvPr>
        </p:nvSpPr>
        <p:spPr>
          <a:ln/>
        </p:spPr>
        <p:txBody>
          <a:bodyPr/>
          <a:lstStyle>
            <a:lvl1pPr>
              <a:defRPr>
                <a:solidFill>
                  <a:schemeClr val="tx1"/>
                </a:solidFill>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25" name="Text Placeholder 24"/>
          <p:cNvSpPr>
            <a:spLocks noGrp="1"/>
          </p:cNvSpPr>
          <p:nvPr>
            <p:ph type="body" sz="quarter" idx="15" hasCustomPrompt="1"/>
          </p:nvPr>
        </p:nvSpPr>
        <p:spPr>
          <a:xfrm>
            <a:off x="4100060" y="3200400"/>
            <a:ext cx="3716592" cy="685800"/>
          </a:xfrm>
        </p:spPr>
        <p:txBody>
          <a:bodyPr/>
          <a:lstStyle>
            <a:lvl1pPr marL="0" indent="0">
              <a:buNone/>
              <a:defRPr sz="2000" b="1" i="1" baseline="0">
                <a:solidFill>
                  <a:schemeClr val="bg1"/>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a:t>Name of Person Quoted,</a:t>
            </a:r>
            <a:br>
              <a:rPr lang="en-US" dirty="0"/>
            </a:br>
            <a:r>
              <a:rPr lang="en-US" dirty="0"/>
              <a:t>XYZ Company</a:t>
            </a:r>
          </a:p>
        </p:txBody>
      </p:sp>
      <p:sp>
        <p:nvSpPr>
          <p:cNvPr id="4" name="TextBox 3"/>
          <p:cNvSpPr txBox="1"/>
          <p:nvPr/>
        </p:nvSpPr>
        <p:spPr bwMode="ltGray">
          <a:xfrm>
            <a:off x="6375400" y="4829175"/>
            <a:ext cx="914400" cy="6858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
        <p:nvSpPr>
          <p:cNvPr id="10" name="Text Placeholder 18"/>
          <p:cNvSpPr>
            <a:spLocks noGrp="1"/>
          </p:cNvSpPr>
          <p:nvPr>
            <p:ph type="body" sz="quarter" idx="19" hasCustomPrompt="1"/>
          </p:nvPr>
        </p:nvSpPr>
        <p:spPr bwMode="invGray">
          <a:xfrm>
            <a:off x="685800" y="895350"/>
            <a:ext cx="318135" cy="273641"/>
          </a:xfrm>
          <a:blipFill>
            <a:blip r:embed="rId2" cstate="print"/>
            <a:stretch>
              <a:fillRect/>
            </a:stretch>
          </a:blipFill>
          <a:ln w="19050">
            <a:noFill/>
          </a:ln>
        </p:spPr>
        <p:txBody>
          <a:bodyPr/>
          <a:lstStyle>
            <a:lvl1pPr>
              <a:buNone/>
              <a:defRPr/>
            </a:lvl1pPr>
          </a:lstStyle>
          <a:p>
            <a:pPr lvl="0"/>
            <a:r>
              <a:rPr lang="en-US" dirty="0"/>
              <a:t> </a:t>
            </a:r>
          </a:p>
        </p:txBody>
      </p:sp>
      <p:sp>
        <p:nvSpPr>
          <p:cNvPr id="7" name="Text Placeholder 18"/>
          <p:cNvSpPr>
            <a:spLocks noGrp="1"/>
          </p:cNvSpPr>
          <p:nvPr>
            <p:ph type="body" sz="quarter" idx="20" hasCustomPrompt="1"/>
          </p:nvPr>
        </p:nvSpPr>
        <p:spPr bwMode="invGray">
          <a:xfrm rot="10800000">
            <a:off x="2653665" y="2450508"/>
            <a:ext cx="318135" cy="273641"/>
          </a:xfrm>
          <a:blipFill>
            <a:blip r:embed="rId2" cstate="print"/>
            <a:stretch>
              <a:fillRect/>
            </a:stretch>
          </a:blipFill>
          <a:ln w="19050">
            <a:noFill/>
          </a:ln>
        </p:spPr>
        <p:txBody>
          <a:bodyPr/>
          <a:lstStyle>
            <a:lvl1pPr>
              <a:buNone/>
              <a:defRPr/>
            </a:lvl1pPr>
          </a:lstStyle>
          <a:p>
            <a:pPr lvl="0"/>
            <a:r>
              <a:rPr lang="en-US" dirty="0"/>
              <a:t> </a:t>
            </a:r>
          </a:p>
        </p:txBody>
      </p:sp>
      <p:sp>
        <p:nvSpPr>
          <p:cNvPr id="2" name="TextBox 1"/>
          <p:cNvSpPr txBox="1"/>
          <p:nvPr/>
        </p:nvSpPr>
        <p:spPr bwMode="ltGray">
          <a:xfrm>
            <a:off x="1892300" y="53340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
        <p:nvSpPr>
          <p:cNvPr id="9" name="TextBox 8"/>
          <p:cNvSpPr txBox="1"/>
          <p:nvPr userDrawn="1"/>
        </p:nvSpPr>
        <p:spPr bwMode="ltGray">
          <a:xfrm>
            <a:off x="6375400" y="4829175"/>
            <a:ext cx="914400" cy="6858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
        <p:nvSpPr>
          <p:cNvPr id="11" name="TextBox 10"/>
          <p:cNvSpPr txBox="1"/>
          <p:nvPr userDrawn="1"/>
        </p:nvSpPr>
        <p:spPr bwMode="ltGray">
          <a:xfrm>
            <a:off x="1892300" y="53340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Tree>
    <p:extLst>
      <p:ext uri="{BB962C8B-B14F-4D97-AF65-F5344CB8AC3E}">
        <p14:creationId xmlns:p14="http://schemas.microsoft.com/office/powerpoint/2010/main" val="34506403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25" name="Text Placeholder 24"/>
          <p:cNvSpPr>
            <a:spLocks noGrp="1"/>
          </p:cNvSpPr>
          <p:nvPr>
            <p:ph type="body" sz="quarter" idx="15" hasCustomPrompt="1"/>
          </p:nvPr>
        </p:nvSpPr>
        <p:spPr>
          <a:xfrm>
            <a:off x="381000" y="3143250"/>
            <a:ext cx="3221292" cy="685800"/>
          </a:xfrm>
        </p:spPr>
        <p:txBody>
          <a:bodyPr/>
          <a:lstStyle>
            <a:lvl1pPr marL="0" indent="0">
              <a:buNone/>
              <a:defRPr sz="1800" b="1" i="1" baseline="0">
                <a:solidFill>
                  <a:schemeClr val="bg1"/>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a:t>Name of Person Quoted,</a:t>
            </a:r>
            <a:br>
              <a:rPr lang="en-US" dirty="0"/>
            </a:br>
            <a:r>
              <a:rPr lang="en-US" dirty="0"/>
              <a:t>XYZ Company</a:t>
            </a:r>
          </a:p>
        </p:txBody>
      </p:sp>
      <p:sp>
        <p:nvSpPr>
          <p:cNvPr id="23" name="Text Placeholder 22"/>
          <p:cNvSpPr>
            <a:spLocks noGrp="1"/>
          </p:cNvSpPr>
          <p:nvPr>
            <p:ph type="body" sz="quarter" idx="14" hasCustomPrompt="1"/>
          </p:nvPr>
        </p:nvSpPr>
        <p:spPr>
          <a:xfrm>
            <a:off x="4152900" y="850308"/>
            <a:ext cx="4238625" cy="2914650"/>
          </a:xfrm>
        </p:spPr>
        <p:txBody>
          <a:bodyPr/>
          <a:lstStyle>
            <a:lvl1pPr marL="0" indent="0">
              <a:lnSpc>
                <a:spcPct val="120000"/>
              </a:lnSpc>
              <a:spcAft>
                <a:spcPts val="0"/>
              </a:spcAft>
              <a:buNone/>
              <a:defRPr sz="2400" baseline="0">
                <a:solidFill>
                  <a:schemeClr val="bg1"/>
                </a:solidFill>
              </a:defRPr>
            </a:lvl1pPr>
          </a:lstStyle>
          <a:p>
            <a:pPr lvl="0"/>
            <a:r>
              <a:rPr lang="en-US" dirty="0"/>
              <a:t>This is a sample quote slide with photo. Type your quotation inside the quotation marks. Click the edge of the quotation marks and drag them into place.</a:t>
            </a:r>
          </a:p>
        </p:txBody>
      </p:sp>
      <p:sp>
        <p:nvSpPr>
          <p:cNvPr id="3" name="Rectangle 6"/>
          <p:cNvSpPr>
            <a:spLocks noGrp="1" noChangeArrowheads="1"/>
          </p:cNvSpPr>
          <p:nvPr>
            <p:ph type="sldNum" sz="quarter" idx="11"/>
          </p:nvPr>
        </p:nvSpPr>
        <p:spPr>
          <a:ln/>
        </p:spPr>
        <p:txBody>
          <a:bodyPr/>
          <a:lstStyle>
            <a:lvl1pPr>
              <a:defRPr>
                <a:solidFill>
                  <a:schemeClr val="tx1"/>
                </a:solidFill>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27" name="Picture Placeholder 26"/>
          <p:cNvSpPr>
            <a:spLocks noGrp="1"/>
          </p:cNvSpPr>
          <p:nvPr>
            <p:ph type="pic" sz="quarter" idx="16" hasCustomPrompt="1"/>
          </p:nvPr>
        </p:nvSpPr>
        <p:spPr>
          <a:xfrm>
            <a:off x="381000" y="1028700"/>
            <a:ext cx="2290482" cy="2000250"/>
          </a:xfrm>
          <a:prstGeom prst="roundRect">
            <a:avLst>
              <a:gd name="adj" fmla="val 6273"/>
            </a:avLst>
          </a:prstGeom>
          <a:ln w="12700">
            <a:solidFill>
              <a:schemeClr val="tx2"/>
            </a:solidFill>
          </a:ln>
        </p:spPr>
        <p:txBody>
          <a:bodyPr anchor="ctr" anchorCtr="0"/>
          <a:lstStyle>
            <a:lvl1pPr marL="0" indent="0" algn="ctr">
              <a:buNone/>
              <a:defRPr/>
            </a:lvl1pPr>
          </a:lstStyle>
          <a:p>
            <a:r>
              <a:rPr lang="en-US" dirty="0"/>
              <a:t>Insert Photo Here</a:t>
            </a:r>
          </a:p>
        </p:txBody>
      </p:sp>
      <p:sp>
        <p:nvSpPr>
          <p:cNvPr id="9" name="Text Placeholder 18"/>
          <p:cNvSpPr>
            <a:spLocks noGrp="1"/>
          </p:cNvSpPr>
          <p:nvPr>
            <p:ph type="body" sz="quarter" idx="19" hasCustomPrompt="1"/>
          </p:nvPr>
        </p:nvSpPr>
        <p:spPr bwMode="invGray">
          <a:xfrm>
            <a:off x="3720465" y="850309"/>
            <a:ext cx="318135" cy="273641"/>
          </a:xfrm>
          <a:blipFill>
            <a:blip r:embed="rId2" cstate="print"/>
            <a:stretch>
              <a:fillRect/>
            </a:stretch>
          </a:blipFill>
          <a:ln w="19050">
            <a:noFill/>
          </a:ln>
        </p:spPr>
        <p:txBody>
          <a:bodyPr/>
          <a:lstStyle>
            <a:lvl1pPr>
              <a:buNone/>
              <a:defRPr/>
            </a:lvl1pPr>
          </a:lstStyle>
          <a:p>
            <a:pPr lvl="0"/>
            <a:r>
              <a:rPr lang="en-US" dirty="0"/>
              <a:t> </a:t>
            </a:r>
          </a:p>
        </p:txBody>
      </p:sp>
      <p:sp>
        <p:nvSpPr>
          <p:cNvPr id="8" name="Text Placeholder 18"/>
          <p:cNvSpPr>
            <a:spLocks noGrp="1"/>
          </p:cNvSpPr>
          <p:nvPr>
            <p:ph type="body" sz="quarter" idx="21" hasCustomPrompt="1"/>
          </p:nvPr>
        </p:nvSpPr>
        <p:spPr bwMode="invGray">
          <a:xfrm rot="10800000">
            <a:off x="7543800" y="2647950"/>
            <a:ext cx="318135" cy="273641"/>
          </a:xfrm>
          <a:blipFill>
            <a:blip r:embed="rId2" cstate="print"/>
            <a:stretch>
              <a:fillRect/>
            </a:stretch>
          </a:blipFill>
          <a:ln w="19050">
            <a:noFill/>
          </a:ln>
        </p:spPr>
        <p:txBody>
          <a:bodyPr/>
          <a:lstStyle>
            <a:lvl1pPr>
              <a:buNone/>
              <a:defRPr/>
            </a:lvl1pPr>
          </a:lstStyle>
          <a:p>
            <a:pPr lvl="0"/>
            <a:r>
              <a:rPr lang="en-US" dirty="0"/>
              <a:t> </a:t>
            </a:r>
          </a:p>
        </p:txBody>
      </p:sp>
    </p:spTree>
    <p:extLst>
      <p:ext uri="{BB962C8B-B14F-4D97-AF65-F5344CB8AC3E}">
        <p14:creationId xmlns:p14="http://schemas.microsoft.com/office/powerpoint/2010/main" val="8086609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hank You - External">
    <p:spTree>
      <p:nvGrpSpPr>
        <p:cNvPr id="1" name=""/>
        <p:cNvGrpSpPr/>
        <p:nvPr/>
      </p:nvGrpSpPr>
      <p:grpSpPr>
        <a:xfrm>
          <a:off x="0" y="0"/>
          <a:ext cx="0" cy="0"/>
          <a:chOff x="0" y="0"/>
          <a:chExt cx="0" cy="0"/>
        </a:xfrm>
      </p:grpSpPr>
      <p:sp>
        <p:nvSpPr>
          <p:cNvPr id="10" name="Rectangle 3"/>
          <p:cNvSpPr txBox="1">
            <a:spLocks noChangeArrowheads="1"/>
          </p:cNvSpPr>
          <p:nvPr/>
        </p:nvSpPr>
        <p:spPr bwMode="black">
          <a:xfrm>
            <a:off x="685800" y="2000250"/>
            <a:ext cx="7772400" cy="6858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a:ln>
                  <a:noFill/>
                </a:ln>
                <a:solidFill>
                  <a:schemeClr val="bg1"/>
                </a:solidFill>
                <a:effectLst/>
                <a:uLnTx/>
                <a:uFillTx/>
                <a:latin typeface="+mj-lt"/>
                <a:ea typeface="+mj-ea"/>
                <a:cs typeface="+mj-cs"/>
              </a:rPr>
              <a:t>Thank you!</a:t>
            </a:r>
          </a:p>
        </p:txBody>
      </p:sp>
      <p:sp>
        <p:nvSpPr>
          <p:cNvPr id="16"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black">
          <a:xfrm>
            <a:off x="685800" y="1028700"/>
            <a:ext cx="6172200" cy="800100"/>
          </a:xfrm>
        </p:spPr>
        <p:txBody>
          <a:bodyPr anchor="t" anchorCtr="0"/>
          <a:lstStyle>
            <a:lvl1pPr marL="0" indent="0">
              <a:spcAft>
                <a:spcPts val="600"/>
              </a:spcAft>
              <a:buFontTx/>
              <a:buNone/>
              <a:defRPr sz="2000" b="0" baseline="0">
                <a:solidFill>
                  <a:schemeClr val="bg1"/>
                </a:solidFill>
              </a:defRPr>
            </a:lvl1pPr>
          </a:lstStyle>
          <a:p>
            <a:r>
              <a:rPr lang="en-US" dirty="0"/>
              <a:t>Click to add presenter’s name</a:t>
            </a:r>
          </a:p>
          <a:p>
            <a:r>
              <a:rPr lang="en-US" dirty="0"/>
              <a:t>Presenter’s email</a:t>
            </a:r>
          </a:p>
          <a:p>
            <a:r>
              <a:rPr lang="en-US" dirty="0"/>
              <a:t>Presenter’s phone</a:t>
            </a:r>
          </a:p>
        </p:txBody>
      </p:sp>
      <p:sp>
        <p:nvSpPr>
          <p:cNvPr id="11" name="Rectangle 6"/>
          <p:cNvSpPr>
            <a:spLocks noChangeArrowheads="1"/>
          </p:cNvSpPr>
          <p:nvPr/>
        </p:nvSpPr>
        <p:spPr bwMode="auto">
          <a:xfrm>
            <a:off x="685800" y="4171950"/>
            <a:ext cx="7659688" cy="536835"/>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1000" b="1" dirty="0">
                <a:solidFill>
                  <a:schemeClr val="bg1"/>
                </a:solidFill>
                <a:latin typeface="Calibri" pitchFamily="34" charset="0"/>
              </a:rPr>
              <a:t>Copyright © 2016 Pavilion Data Systems Corporation. All rights reserved. </a:t>
            </a:r>
            <a:endParaRPr lang="en-US" sz="1000" dirty="0">
              <a:solidFill>
                <a:schemeClr val="bg1"/>
              </a:solidFill>
              <a:latin typeface="Calibri" pitchFamily="34" charset="0"/>
            </a:endParaRPr>
          </a:p>
          <a:p>
            <a:pPr marL="0" indent="0" algn="l">
              <a:lnSpc>
                <a:spcPct val="90000"/>
              </a:lnSpc>
              <a:buNone/>
            </a:pPr>
            <a:r>
              <a:rPr lang="en-US" sz="1000" dirty="0">
                <a:solidFill>
                  <a:schemeClr val="bg1"/>
                </a:solidFill>
                <a:latin typeface="Calibri" pitchFamily="34" charset="0"/>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spTree>
    <p:extLst>
      <p:ext uri="{BB962C8B-B14F-4D97-AF65-F5344CB8AC3E}">
        <p14:creationId xmlns:p14="http://schemas.microsoft.com/office/powerpoint/2010/main" val="31291641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hank You - Internal">
    <p:spTree>
      <p:nvGrpSpPr>
        <p:cNvPr id="1" name=""/>
        <p:cNvGrpSpPr/>
        <p:nvPr/>
      </p:nvGrpSpPr>
      <p:grpSpPr>
        <a:xfrm>
          <a:off x="0" y="0"/>
          <a:ext cx="0" cy="0"/>
          <a:chOff x="0" y="0"/>
          <a:chExt cx="0" cy="0"/>
        </a:xfrm>
      </p:grpSpPr>
      <p:sp>
        <p:nvSpPr>
          <p:cNvPr id="2" name="Rectangle 1"/>
          <p:cNvSpPr/>
          <p:nvPr/>
        </p:nvSpPr>
        <p:spPr bwMode="auto">
          <a:xfrm>
            <a:off x="762000" y="666750"/>
            <a:ext cx="2362200" cy="4572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0" name="Rectangle 3"/>
          <p:cNvSpPr txBox="1">
            <a:spLocks noChangeArrowheads="1"/>
          </p:cNvSpPr>
          <p:nvPr/>
        </p:nvSpPr>
        <p:spPr bwMode="black">
          <a:xfrm>
            <a:off x="685800" y="2000250"/>
            <a:ext cx="7772400" cy="6858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a:ln>
                  <a:noFill/>
                </a:ln>
                <a:solidFill>
                  <a:schemeClr val="bg1"/>
                </a:solidFill>
                <a:effectLst/>
                <a:uLnTx/>
                <a:uFillTx/>
                <a:latin typeface="+mj-lt"/>
                <a:ea typeface="+mj-ea"/>
                <a:cs typeface="+mj-cs"/>
              </a:rPr>
              <a:t>Thank you!</a:t>
            </a:r>
          </a:p>
        </p:txBody>
      </p:sp>
      <p:sp>
        <p:nvSpPr>
          <p:cNvPr id="16"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black">
          <a:xfrm>
            <a:off x="685800" y="2857500"/>
            <a:ext cx="6172200" cy="800100"/>
          </a:xfrm>
        </p:spPr>
        <p:txBody>
          <a:bodyPr anchor="t" anchorCtr="0"/>
          <a:lstStyle>
            <a:lvl1pPr marL="0" indent="0">
              <a:spcAft>
                <a:spcPts val="600"/>
              </a:spcAft>
              <a:buFontTx/>
              <a:buNone/>
              <a:defRPr sz="2000" b="0" baseline="0">
                <a:solidFill>
                  <a:schemeClr val="bg1"/>
                </a:solidFill>
              </a:defRPr>
            </a:lvl1pPr>
          </a:lstStyle>
          <a:p>
            <a:r>
              <a:rPr lang="en-US" dirty="0"/>
              <a:t>Click to add presenter’s name</a:t>
            </a:r>
          </a:p>
          <a:p>
            <a:r>
              <a:rPr lang="en-US" dirty="0"/>
              <a:t>Presenter’s email</a:t>
            </a:r>
          </a:p>
          <a:p>
            <a:r>
              <a:rPr lang="en-US" dirty="0"/>
              <a:t>Presenter’s phone</a:t>
            </a:r>
          </a:p>
        </p:txBody>
      </p:sp>
      <p:sp>
        <p:nvSpPr>
          <p:cNvPr id="11" name="Rectangle 6"/>
          <p:cNvSpPr>
            <a:spLocks noChangeArrowheads="1"/>
          </p:cNvSpPr>
          <p:nvPr/>
        </p:nvSpPr>
        <p:spPr bwMode="auto">
          <a:xfrm>
            <a:off x="685800" y="4400550"/>
            <a:ext cx="7659688" cy="308235"/>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1200" b="1" dirty="0">
                <a:solidFill>
                  <a:schemeClr val="bg1"/>
                </a:solidFill>
                <a:latin typeface="Calibri" pitchFamily="34" charset="0"/>
              </a:rPr>
              <a:t>PROPRIETARY/CONFIDENTIAL information of Pavilion Data Systems – INTERNAL USE ONLY</a:t>
            </a:r>
            <a:br>
              <a:rPr lang="en-US" sz="1200" b="1" dirty="0">
                <a:solidFill>
                  <a:schemeClr val="bg1"/>
                </a:solidFill>
                <a:latin typeface="Calibri" pitchFamily="34" charset="0"/>
              </a:rPr>
            </a:br>
            <a:r>
              <a:rPr lang="en-US" sz="1200" b="0" dirty="0">
                <a:solidFill>
                  <a:schemeClr val="bg1"/>
                </a:solidFill>
                <a:latin typeface="Calibri" pitchFamily="34" charset="0"/>
              </a:rPr>
              <a:t>Copyright © 2016 Pavilion</a:t>
            </a:r>
            <a:r>
              <a:rPr lang="en-US" sz="1200" b="0" baseline="0" dirty="0">
                <a:solidFill>
                  <a:schemeClr val="bg1"/>
                </a:solidFill>
                <a:latin typeface="Calibri" pitchFamily="34" charset="0"/>
              </a:rPr>
              <a:t> Data Systems</a:t>
            </a:r>
            <a:r>
              <a:rPr lang="en-US" sz="1200" b="0" dirty="0">
                <a:solidFill>
                  <a:schemeClr val="bg1"/>
                </a:solidFill>
                <a:latin typeface="Calibri" pitchFamily="34" charset="0"/>
              </a:rPr>
              <a:t> Corporation. All rights reserved.</a:t>
            </a:r>
          </a:p>
        </p:txBody>
      </p:sp>
      <p:pic>
        <p:nvPicPr>
          <p:cNvPr id="8" name="Picture 7" descr="Pavilion-transparent-smal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438150"/>
            <a:ext cx="2133600" cy="615461"/>
          </a:xfrm>
          <a:prstGeom prst="rect">
            <a:avLst/>
          </a:prstGeom>
        </p:spPr>
      </p:pic>
      <p:sp>
        <p:nvSpPr>
          <p:cNvPr id="9" name="Rectangle 8"/>
          <p:cNvSpPr/>
          <p:nvPr userDrawn="1"/>
        </p:nvSpPr>
        <p:spPr bwMode="auto">
          <a:xfrm>
            <a:off x="762000" y="666750"/>
            <a:ext cx="2362200" cy="4572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pic>
        <p:nvPicPr>
          <p:cNvPr id="12" name="Picture 11" descr="Pavilion-transparent-smal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438150"/>
            <a:ext cx="2133600" cy="615461"/>
          </a:xfrm>
          <a:prstGeom prst="rect">
            <a:avLst/>
          </a:prstGeom>
        </p:spPr>
      </p:pic>
    </p:spTree>
    <p:extLst>
      <p:ext uri="{BB962C8B-B14F-4D97-AF65-F5344CB8AC3E}">
        <p14:creationId xmlns:p14="http://schemas.microsoft.com/office/powerpoint/2010/main" val="15892161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6" name="Rectangle 5"/>
          <p:cNvSpPr/>
          <p:nvPr/>
        </p:nvSpPr>
        <p:spPr bwMode="auto">
          <a:xfrm>
            <a:off x="838200" y="590550"/>
            <a:ext cx="2209800" cy="3810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6"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black">
          <a:xfrm>
            <a:off x="685800" y="3886200"/>
            <a:ext cx="6172200" cy="285750"/>
          </a:xfrm>
        </p:spPr>
        <p:txBody>
          <a:bodyPr anchor="t" anchorCtr="0"/>
          <a:lstStyle>
            <a:lvl1pPr marL="0" indent="0">
              <a:buFontTx/>
              <a:buNone/>
              <a:defRPr sz="2400" b="1" baseline="0"/>
            </a:lvl1pPr>
          </a:lstStyle>
          <a:p>
            <a:r>
              <a:rPr lang="en-US" dirty="0"/>
              <a:t>Click to add presenter’s name</a:t>
            </a:r>
          </a:p>
        </p:txBody>
      </p:sp>
      <p:sp>
        <p:nvSpPr>
          <p:cNvPr id="19" name="Text Placeholder 18"/>
          <p:cNvSpPr>
            <a:spLocks noGrp="1"/>
          </p:cNvSpPr>
          <p:nvPr>
            <p:ph type="body" sz="quarter" idx="10" hasCustomPrompt="1"/>
          </p:nvPr>
        </p:nvSpPr>
        <p:spPr bwMode="black">
          <a:xfrm>
            <a:off x="685800" y="4200056"/>
            <a:ext cx="6172200" cy="285750"/>
          </a:xfrm>
          <a:noFill/>
          <a:ln w="9525">
            <a:noFill/>
            <a:miter lim="800000"/>
            <a:headEnd/>
            <a:tailEnd/>
          </a:ln>
        </p:spPr>
        <p:txBody>
          <a:bodyPr vert="horz" wrap="square" lIns="91419" tIns="45710" rIns="91419" bIns="45710" numCol="1" anchor="t" anchorCtr="0" compatLnSpc="1">
            <a:prstTxWarp prst="textNoShape">
              <a:avLst/>
            </a:prstTxWarp>
          </a:bodyPr>
          <a:lstStyle>
            <a:lvl1pPr marL="0" indent="0" algn="l" rtl="0" eaLnBrk="1" fontAlgn="base" hangingPunct="1">
              <a:lnSpc>
                <a:spcPct val="90000"/>
              </a:lnSpc>
              <a:spcBef>
                <a:spcPct val="0"/>
              </a:spcBef>
              <a:spcAft>
                <a:spcPts val="1200"/>
              </a:spcAft>
              <a:buClr>
                <a:schemeClr val="bg2">
                  <a:lumMod val="50000"/>
                </a:schemeClr>
              </a:buClr>
              <a:buFontTx/>
              <a:buNone/>
              <a:defRPr lang="en-US" sz="2000" b="0" baseline="0" dirty="0" smtClean="0">
                <a:solidFill>
                  <a:schemeClr val="bg1"/>
                </a:solidFill>
                <a:latin typeface="+mn-lt"/>
                <a:ea typeface="+mn-ea"/>
                <a:cs typeface="+mn-cs"/>
              </a:defRPr>
            </a:lvl1pPr>
          </a:lstStyle>
          <a:p>
            <a:pPr lvl="0"/>
            <a:r>
              <a:rPr lang="en-US" dirty="0"/>
              <a:t>Click to add presenter’s title</a:t>
            </a:r>
          </a:p>
        </p:txBody>
      </p:sp>
      <p:sp>
        <p:nvSpPr>
          <p:cNvPr id="22" name="Date Placeholder 3"/>
          <p:cNvSpPr>
            <a:spLocks noGrp="1"/>
          </p:cNvSpPr>
          <p:nvPr>
            <p:ph type="dt" sz="half" idx="2"/>
          </p:nvPr>
        </p:nvSpPr>
        <p:spPr>
          <a:xfrm>
            <a:off x="7224010" y="3886201"/>
            <a:ext cx="1219200" cy="2286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lvl1pPr algn="r">
              <a:defRPr lang="en-US" sz="1600" b="0" baseline="0" smtClean="0">
                <a:solidFill>
                  <a:schemeClr val="bg1"/>
                </a:solidFill>
                <a:latin typeface="+mn-lt"/>
                <a:ea typeface="+mn-ea"/>
                <a:cs typeface="+mn-cs"/>
              </a:defRPr>
            </a:lvl1pPr>
          </a:lstStyle>
          <a:p>
            <a:pPr>
              <a:lnSpc>
                <a:spcPct val="90000"/>
              </a:lnSpc>
              <a:spcAft>
                <a:spcPts val="1200"/>
              </a:spcAft>
              <a:buClr>
                <a:schemeClr val="bg2">
                  <a:lumMod val="50000"/>
                </a:schemeClr>
              </a:buClr>
            </a:pPr>
            <a:endParaRPr lang="en-US" dirty="0"/>
          </a:p>
        </p:txBody>
      </p:sp>
      <p:sp>
        <p:nvSpPr>
          <p:cNvPr id="10" name="Rectangle 9"/>
          <p:cNvSpPr/>
          <p:nvPr/>
        </p:nvSpPr>
        <p:spPr bwMode="auto">
          <a:xfrm>
            <a:off x="838200" y="590550"/>
            <a:ext cx="2209800" cy="3810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661" y="514350"/>
            <a:ext cx="2060877" cy="457200"/>
          </a:xfrm>
          <a:prstGeom prst="rect">
            <a:avLst/>
          </a:prstGeom>
        </p:spPr>
      </p:pic>
    </p:spTree>
    <p:extLst>
      <p:ext uri="{BB962C8B-B14F-4D97-AF65-F5344CB8AC3E}">
        <p14:creationId xmlns:p14="http://schemas.microsoft.com/office/powerpoint/2010/main" val="188870400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ransition">
    <p:spTree>
      <p:nvGrpSpPr>
        <p:cNvPr id="1" name=""/>
        <p:cNvGrpSpPr/>
        <p:nvPr/>
      </p:nvGrpSpPr>
      <p:grpSpPr>
        <a:xfrm>
          <a:off x="0" y="0"/>
          <a:ext cx="0" cy="0"/>
          <a:chOff x="0" y="0"/>
          <a:chExt cx="0" cy="0"/>
        </a:xfrm>
      </p:grpSpPr>
      <p:sp>
        <p:nvSpPr>
          <p:cNvPr id="17" name="Round Same Side Corner Rectangle 16"/>
          <p:cNvSpPr/>
          <p:nvPr/>
        </p:nvSpPr>
        <p:spPr bwMode="auto">
          <a:xfrm rot="5400000">
            <a:off x="8537036" y="4587722"/>
            <a:ext cx="226314" cy="536387"/>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3075" name="Rectangle 3"/>
          <p:cNvSpPr>
            <a:spLocks noGrp="1" noChangeArrowheads="1"/>
          </p:cNvSpPr>
          <p:nvPr>
            <p:ph type="ctrTitle" hasCustomPrompt="1"/>
          </p:nvPr>
        </p:nvSpPr>
        <p:spPr bwMode="black">
          <a:xfrm>
            <a:off x="685800" y="2857500"/>
            <a:ext cx="7772400" cy="685800"/>
          </a:xfrm>
        </p:spPr>
        <p:txBody>
          <a:bodyPr/>
          <a:lstStyle>
            <a:lvl1pPr>
              <a:defRPr sz="3400" baseline="0">
                <a:solidFill>
                  <a:schemeClr val="accent4"/>
                </a:solidFill>
              </a:defRPr>
            </a:lvl1pPr>
          </a:lstStyle>
          <a:p>
            <a:r>
              <a:rPr lang="en-US" dirty="0"/>
              <a:t>Click to add transition statement here</a:t>
            </a:r>
          </a:p>
        </p:txBody>
      </p:sp>
      <p:sp>
        <p:nvSpPr>
          <p:cNvPr id="11"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15" name="Rectangle 4"/>
          <p:cNvSpPr>
            <a:spLocks noGrp="1" noChangeArrowheads="1"/>
          </p:cNvSpPr>
          <p:nvPr>
            <p:ph type="subTitle" idx="1" hasCustomPrompt="1"/>
          </p:nvPr>
        </p:nvSpPr>
        <p:spPr bwMode="black">
          <a:xfrm>
            <a:off x="685799" y="3771900"/>
            <a:ext cx="7772400" cy="552450"/>
          </a:xfrm>
          <a:noFill/>
          <a:ln w="9525">
            <a:noFill/>
            <a:miter lim="800000"/>
            <a:headEnd/>
            <a:tailEnd/>
          </a:ln>
        </p:spPr>
        <p:txBody>
          <a:bodyPr vert="horz" wrap="square" lIns="91419" tIns="45710" rIns="91419" bIns="45710" numCol="1" anchor="t" anchorCtr="0" compatLnSpc="1">
            <a:prstTxWarp prst="textNoShape">
              <a:avLst/>
            </a:prstTxWarp>
          </a:bodyPr>
          <a:lstStyle>
            <a:lvl1pPr marL="0" indent="0">
              <a:buFontTx/>
              <a:buNone/>
              <a:defRPr lang="en-US" sz="2400" b="1" dirty="0">
                <a:solidFill>
                  <a:schemeClr val="accent6"/>
                </a:solidFill>
                <a:latin typeface="+mj-lt"/>
                <a:ea typeface="+mn-ea"/>
                <a:cs typeface="+mn-cs"/>
              </a:defRPr>
            </a:lvl1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 here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ransition with Background Picture">
    <p:spTree>
      <p:nvGrpSpPr>
        <p:cNvPr id="1" name=""/>
        <p:cNvGrpSpPr/>
        <p:nvPr/>
      </p:nvGrpSpPr>
      <p:grpSpPr>
        <a:xfrm>
          <a:off x="0" y="0"/>
          <a:ext cx="0" cy="0"/>
          <a:chOff x="0" y="0"/>
          <a:chExt cx="0" cy="0"/>
        </a:xfrm>
      </p:grpSpPr>
      <p:sp>
        <p:nvSpPr>
          <p:cNvPr id="14" name="Round Same Side Corner Rectangle 13"/>
          <p:cNvSpPr/>
          <p:nvPr/>
        </p:nvSpPr>
        <p:spPr bwMode="auto">
          <a:xfrm rot="5400000">
            <a:off x="8537036" y="4587722"/>
            <a:ext cx="226314" cy="536387"/>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2" name="Title 1"/>
          <p:cNvSpPr>
            <a:spLocks noGrp="1"/>
          </p:cNvSpPr>
          <p:nvPr>
            <p:ph type="title" hasCustomPrompt="1"/>
          </p:nvPr>
        </p:nvSpPr>
        <p:spPr>
          <a:xfrm>
            <a:off x="381000" y="4000500"/>
            <a:ext cx="8382000" cy="628650"/>
          </a:xfrm>
        </p:spPr>
        <p:txBody>
          <a:bodyPr/>
          <a:lstStyle>
            <a:lvl1pPr>
              <a:defRPr sz="2400">
                <a:solidFill>
                  <a:schemeClr val="accent4"/>
                </a:solidFill>
              </a:defRPr>
            </a:lvl1pPr>
          </a:lstStyle>
          <a:p>
            <a:r>
              <a:rPr lang="en-US" dirty="0"/>
              <a:t>Click to add transition statement here</a:t>
            </a:r>
          </a:p>
        </p:txBody>
      </p:sp>
      <p:sp>
        <p:nvSpPr>
          <p:cNvPr id="12"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pic>
        <p:nvPicPr>
          <p:cNvPr id="7" name="Picture 6" descr="Pavilion-transparent-smal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4705350"/>
            <a:ext cx="1320799" cy="381000"/>
          </a:xfrm>
          <a:prstGeom prst="rect">
            <a:avLst/>
          </a:prstGeom>
        </p:spPr>
      </p:pic>
      <p:sp>
        <p:nvSpPr>
          <p:cNvPr id="8" name="Round Same Side Corner Rectangle 7"/>
          <p:cNvSpPr/>
          <p:nvPr userDrawn="1"/>
        </p:nvSpPr>
        <p:spPr bwMode="auto">
          <a:xfrm rot="16200000">
            <a:off x="3462331" y="1662119"/>
            <a:ext cx="238140" cy="6400802"/>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9" name="TextBox 8"/>
          <p:cNvSpPr txBox="1"/>
          <p:nvPr userDrawn="1"/>
        </p:nvSpPr>
        <p:spPr bwMode="ltGray">
          <a:xfrm>
            <a:off x="381000" y="4743450"/>
            <a:ext cx="3657600" cy="2286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200" dirty="0">
                <a:solidFill>
                  <a:schemeClr val="tx1">
                    <a:lumMod val="85000"/>
                  </a:schemeClr>
                </a:solidFill>
                <a:latin typeface="Calibri" pitchFamily="34" charset="0"/>
              </a:rPr>
              <a:t>Copyright </a:t>
            </a:r>
            <a:r>
              <a:rPr lang="de-DE" sz="1200" dirty="0">
                <a:solidFill>
                  <a:schemeClr val="tx1">
                    <a:lumMod val="85000"/>
                  </a:schemeClr>
                </a:solidFill>
                <a:latin typeface="Calibri" pitchFamily="34" charset="0"/>
              </a:rPr>
              <a:t>© </a:t>
            </a:r>
            <a:r>
              <a:rPr lang="de-DE" sz="1200" dirty="0" err="1">
                <a:solidFill>
                  <a:schemeClr val="tx1">
                    <a:lumMod val="85000"/>
                  </a:schemeClr>
                </a:solidFill>
                <a:latin typeface="Calibri" pitchFamily="34" charset="0"/>
              </a:rPr>
              <a:t>Pavilion</a:t>
            </a:r>
            <a:r>
              <a:rPr lang="de-DE" sz="1200" dirty="0">
                <a:solidFill>
                  <a:schemeClr val="tx1">
                    <a:lumMod val="85000"/>
                  </a:schemeClr>
                </a:solidFill>
                <a:latin typeface="Calibri" pitchFamily="34" charset="0"/>
              </a:rPr>
              <a:t> Data</a:t>
            </a:r>
            <a:r>
              <a:rPr lang="de-DE" sz="1200" baseline="0" dirty="0">
                <a:solidFill>
                  <a:schemeClr val="tx1">
                    <a:lumMod val="85000"/>
                  </a:schemeClr>
                </a:solidFill>
                <a:latin typeface="Calibri" pitchFamily="34" charset="0"/>
              </a:rPr>
              <a:t> Systems, </a:t>
            </a:r>
            <a:r>
              <a:rPr lang="de-DE" sz="1200" baseline="0" dirty="0" err="1">
                <a:solidFill>
                  <a:schemeClr val="tx1">
                    <a:lumMod val="85000"/>
                  </a:schemeClr>
                </a:solidFill>
                <a:latin typeface="Calibri" pitchFamily="34" charset="0"/>
              </a:rPr>
              <a:t>Confidential</a:t>
            </a:r>
            <a:endParaRPr lang="en-US" sz="1200" dirty="0" err="1">
              <a:solidFill>
                <a:schemeClr val="tx1">
                  <a:lumMod val="85000"/>
                </a:schemeClr>
              </a:solidFill>
              <a:latin typeface="Calibri"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1000" y="912113"/>
            <a:ext cx="8382001" cy="3717036"/>
          </a:xfrm>
        </p:spPr>
        <p:txBody>
          <a:bodyPr/>
          <a:lstStyle/>
          <a:p>
            <a:pPr lvl="0"/>
            <a:r>
              <a:rPr lang="en-US" noProof="0"/>
              <a:t>Click icon to add chart</a:t>
            </a:r>
          </a:p>
        </p:txBody>
      </p:sp>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hart with Subtitle">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4049" y="1200150"/>
            <a:ext cx="8382001" cy="3429000"/>
          </a:xfrm>
        </p:spPr>
        <p:txBody>
          <a:bodyPr/>
          <a:lstStyle/>
          <a:p>
            <a:pPr lvl="0"/>
            <a:r>
              <a:rPr lang="en-US" noProof="0"/>
              <a:t>Click icon to add chart</a:t>
            </a:r>
            <a:endParaRPr lang="en-US" noProof="0" dirty="0"/>
          </a:p>
        </p:txBody>
      </p:sp>
      <p:sp>
        <p:nvSpPr>
          <p:cNvPr id="2" name="Title 1"/>
          <p:cNvSpPr>
            <a:spLocks noGrp="1"/>
          </p:cNvSpPr>
          <p:nvPr>
            <p:ph type="title" hasCustomPrompt="1"/>
          </p:nvPr>
        </p:nvSpPr>
        <p:spPr>
          <a:xfrm>
            <a:off x="381000" y="57150"/>
            <a:ext cx="8382000" cy="756666"/>
          </a:xfrm>
        </p:spPr>
        <p:txBody>
          <a:bodyPr/>
          <a:lstStyle>
            <a:lvl1pPr>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
        <p:nvSpPr>
          <p:cNvPr id="7" name="Text Placeholder 6"/>
          <p:cNvSpPr>
            <a:spLocks noGrp="1"/>
          </p:cNvSpPr>
          <p:nvPr>
            <p:ph type="body" sz="quarter" idx="13" hasCustomPrompt="1"/>
          </p:nvPr>
        </p:nvSpPr>
        <p:spPr>
          <a:xfrm>
            <a:off x="381000" y="897536"/>
            <a:ext cx="8382000" cy="302614"/>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accent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8" name="Table Placeholder 7"/>
          <p:cNvSpPr>
            <a:spLocks noGrp="1"/>
          </p:cNvSpPr>
          <p:nvPr>
            <p:ph type="tbl" sz="quarter" idx="13"/>
          </p:nvPr>
        </p:nvSpPr>
        <p:spPr bwMode="invGray">
          <a:solidFill>
            <a:schemeClr val="tx1"/>
          </a:solidFill>
        </p:spPr>
        <p:txBody>
          <a:bodyPr/>
          <a:lstStyle>
            <a:lvl1pPr>
              <a:defRPr>
                <a:solidFill>
                  <a:schemeClr val="bg1"/>
                </a:solidFill>
              </a:defRPr>
            </a:lvl1pPr>
          </a:lstStyle>
          <a:p>
            <a:r>
              <a:rPr lang="en-US"/>
              <a:t>Click icon to add table</a:t>
            </a:r>
          </a:p>
        </p:txBody>
      </p:sp>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4.wmf"/><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heme" Target="../theme/theme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4" name="Round Same Side Corner Rectangle 13"/>
          <p:cNvSpPr/>
          <p:nvPr/>
        </p:nvSpPr>
        <p:spPr bwMode="auto">
          <a:xfrm rot="16200000">
            <a:off x="3462331" y="1662119"/>
            <a:ext cx="238140" cy="6400802"/>
          </a:xfrm>
          <a:prstGeom prst="round2SameRect">
            <a:avLst>
              <a:gd name="adj1" fmla="val 50000"/>
              <a:gd name="adj2" fmla="val 0"/>
            </a:avLst>
          </a:prstGeom>
          <a:solidFill>
            <a:schemeClr val="accent4"/>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13" name="Round Same Side Corner Rectangle 12"/>
          <p:cNvSpPr/>
          <p:nvPr/>
        </p:nvSpPr>
        <p:spPr bwMode="auto">
          <a:xfrm rot="5400000">
            <a:off x="8537036" y="4587722"/>
            <a:ext cx="226314" cy="536387"/>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12293" name="Rectangle 2"/>
          <p:cNvSpPr>
            <a:spLocks noGrp="1" noChangeArrowheads="1"/>
          </p:cNvSpPr>
          <p:nvPr>
            <p:ph type="title"/>
          </p:nvPr>
        </p:nvSpPr>
        <p:spPr bwMode="black">
          <a:xfrm>
            <a:off x="381000" y="57150"/>
            <a:ext cx="8382000" cy="756666"/>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p>
            <a:pPr lvl="0"/>
            <a:r>
              <a:rPr lang="en-US" dirty="0"/>
              <a:t>Click to add title</a:t>
            </a:r>
            <a:br>
              <a:rPr lang="en-US" dirty="0"/>
            </a:br>
            <a:r>
              <a:rPr lang="en-US" dirty="0"/>
              <a:t>two-line title wraps upward</a:t>
            </a:r>
          </a:p>
        </p:txBody>
      </p:sp>
      <p:sp>
        <p:nvSpPr>
          <p:cNvPr id="12294" name="Rectangle 3"/>
          <p:cNvSpPr>
            <a:spLocks noGrp="1" noChangeArrowheads="1"/>
          </p:cNvSpPr>
          <p:nvPr>
            <p:ph type="body" idx="1"/>
          </p:nvPr>
        </p:nvSpPr>
        <p:spPr bwMode="auto">
          <a:xfrm>
            <a:off x="381000" y="1047750"/>
            <a:ext cx="8382000" cy="3640836"/>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5" name="TextBox 4"/>
          <p:cNvSpPr txBox="1"/>
          <p:nvPr/>
        </p:nvSpPr>
        <p:spPr bwMode="ltGray">
          <a:xfrm>
            <a:off x="381000" y="4743450"/>
            <a:ext cx="3657600" cy="2286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200" dirty="0">
                <a:solidFill>
                  <a:schemeClr val="tx1">
                    <a:lumMod val="85000"/>
                  </a:schemeClr>
                </a:solidFill>
                <a:latin typeface="Calibri" pitchFamily="34" charset="0"/>
              </a:rPr>
              <a:t>Copyright </a:t>
            </a:r>
            <a:r>
              <a:rPr lang="de-DE" sz="1200" dirty="0">
                <a:solidFill>
                  <a:schemeClr val="tx1">
                    <a:lumMod val="85000"/>
                  </a:schemeClr>
                </a:solidFill>
                <a:latin typeface="Calibri" pitchFamily="34" charset="0"/>
              </a:rPr>
              <a:t>© </a:t>
            </a:r>
            <a:r>
              <a:rPr lang="de-DE" sz="1200" dirty="0" err="1">
                <a:solidFill>
                  <a:schemeClr val="tx1">
                    <a:lumMod val="85000"/>
                  </a:schemeClr>
                </a:solidFill>
                <a:latin typeface="Calibri" pitchFamily="34" charset="0"/>
              </a:rPr>
              <a:t>Pavilion</a:t>
            </a:r>
            <a:r>
              <a:rPr lang="de-DE" sz="1200" dirty="0">
                <a:solidFill>
                  <a:schemeClr val="tx1">
                    <a:lumMod val="85000"/>
                  </a:schemeClr>
                </a:solidFill>
                <a:latin typeface="Calibri" pitchFamily="34" charset="0"/>
              </a:rPr>
              <a:t> Data</a:t>
            </a:r>
            <a:r>
              <a:rPr lang="de-DE" sz="1200" baseline="0" dirty="0">
                <a:solidFill>
                  <a:schemeClr val="tx1">
                    <a:lumMod val="85000"/>
                  </a:schemeClr>
                </a:solidFill>
                <a:latin typeface="Calibri" pitchFamily="34" charset="0"/>
              </a:rPr>
              <a:t> Systems, </a:t>
            </a:r>
            <a:r>
              <a:rPr lang="de-DE" sz="1200" baseline="0" dirty="0" err="1">
                <a:solidFill>
                  <a:schemeClr val="tx1">
                    <a:lumMod val="85000"/>
                  </a:schemeClr>
                </a:solidFill>
                <a:latin typeface="Calibri" pitchFamily="34" charset="0"/>
              </a:rPr>
              <a:t>Confidential</a:t>
            </a:r>
            <a:endParaRPr lang="en-US" sz="1200" dirty="0" err="1">
              <a:solidFill>
                <a:schemeClr val="tx1">
                  <a:lumMod val="85000"/>
                </a:schemeClr>
              </a:solidFill>
              <a:latin typeface="Calibri" pitchFamily="34" charset="0"/>
            </a:endParaRPr>
          </a:p>
        </p:txBody>
      </p:sp>
      <p:cxnSp>
        <p:nvCxnSpPr>
          <p:cNvPr id="3" name="Straight Connector 2"/>
          <p:cNvCxnSpPr/>
          <p:nvPr/>
        </p:nvCxnSpPr>
        <p:spPr bwMode="auto">
          <a:xfrm>
            <a:off x="0" y="819150"/>
            <a:ext cx="9144000" cy="0"/>
          </a:xfrm>
          <a:prstGeom prst="line">
            <a:avLst/>
          </a:prstGeom>
          <a:solidFill>
            <a:schemeClr val="accent1"/>
          </a:solidFill>
          <a:ln w="19050" cap="flat" cmpd="sng" algn="ctr">
            <a:solidFill>
              <a:srgbClr val="DB1E2D"/>
            </a:solidFill>
            <a:prstDash val="solid"/>
            <a:round/>
            <a:headEnd type="none" w="med" len="med"/>
            <a:tailEnd type="none" w="med" len="med"/>
          </a:ln>
          <a:effectLst/>
        </p:spPr>
      </p:cxnSp>
      <p:pic>
        <p:nvPicPr>
          <p:cNvPr id="4" name="Picture 3" descr="Pavilion-transparent-small.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858000" y="4705350"/>
            <a:ext cx="1320799" cy="381000"/>
          </a:xfrm>
          <a:prstGeom prst="rect">
            <a:avLst/>
          </a:prstGeom>
        </p:spPr>
      </p:pic>
      <p:sp>
        <p:nvSpPr>
          <p:cNvPr id="2" name="TextBox 1"/>
          <p:cNvSpPr txBox="1"/>
          <p:nvPr/>
        </p:nvSpPr>
        <p:spPr bwMode="ltGray">
          <a:xfrm>
            <a:off x="1866900" y="430530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Tree>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Lst>
  <p:hf hdr="0" dt="0"/>
  <p:txStyles>
    <p:titleStyle>
      <a:lvl1pPr algn="l" rtl="0" eaLnBrk="1" fontAlgn="base" hangingPunct="1">
        <a:lnSpc>
          <a:spcPct val="90000"/>
        </a:lnSpc>
        <a:spcBef>
          <a:spcPct val="0"/>
        </a:spcBef>
        <a:spcAft>
          <a:spcPct val="0"/>
        </a:spcAft>
        <a:defRPr sz="2800" b="1" baseline="0">
          <a:solidFill>
            <a:schemeClr val="accent4"/>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p:titleStyle>
    <p:bodyStyle>
      <a:lvl1pPr marL="233310" indent="-233310" algn="l" rtl="0" eaLnBrk="1" fontAlgn="base" hangingPunct="1">
        <a:lnSpc>
          <a:spcPct val="90000"/>
        </a:lnSpc>
        <a:spcBef>
          <a:spcPct val="0"/>
        </a:spcBef>
        <a:spcAft>
          <a:spcPts val="1200"/>
        </a:spcAft>
        <a:buClrTx/>
        <a:buChar char="•"/>
        <a:defRPr sz="2400">
          <a:solidFill>
            <a:schemeClr val="bg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bg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bg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bg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bg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6"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8" algn="l" defTabSz="914192" rtl="0" eaLnBrk="1" latinLnBrk="0" hangingPunct="1">
        <a:defRPr sz="1800" kern="1200">
          <a:solidFill>
            <a:schemeClr val="tx1"/>
          </a:solidFill>
          <a:latin typeface="+mn-lt"/>
          <a:ea typeface="+mn-ea"/>
          <a:cs typeface="+mn-cs"/>
        </a:defRPr>
      </a:lvl4pPr>
      <a:lvl5pPr marL="1828385"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7" algn="l" defTabSz="914192" rtl="0" eaLnBrk="1" latinLnBrk="0" hangingPunct="1">
        <a:defRPr sz="1800" kern="1200">
          <a:solidFill>
            <a:schemeClr val="tx1"/>
          </a:solidFill>
          <a:latin typeface="+mn-lt"/>
          <a:ea typeface="+mn-ea"/>
          <a:cs typeface="+mn-cs"/>
        </a:defRPr>
      </a:lvl7pPr>
      <a:lvl8pPr marL="3199673" algn="l" defTabSz="914192" rtl="0" eaLnBrk="1" latinLnBrk="0" hangingPunct="1">
        <a:defRPr sz="1800" kern="1200">
          <a:solidFill>
            <a:schemeClr val="tx1"/>
          </a:solidFill>
          <a:latin typeface="+mn-lt"/>
          <a:ea typeface="+mn-ea"/>
          <a:cs typeface="+mn-cs"/>
        </a:defRPr>
      </a:lvl8pPr>
      <a:lvl9pPr marL="3656769" algn="l" defTabSz="91419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4" name="Round Same Side Corner Rectangle 13"/>
          <p:cNvSpPr/>
          <p:nvPr/>
        </p:nvSpPr>
        <p:spPr bwMode="auto">
          <a:xfrm rot="16200000">
            <a:off x="3462331" y="1662119"/>
            <a:ext cx="238140" cy="6400802"/>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13" name="Round Same Side Corner Rectangle 12"/>
          <p:cNvSpPr/>
          <p:nvPr/>
        </p:nvSpPr>
        <p:spPr bwMode="auto">
          <a:xfrm rot="5400000">
            <a:off x="8537036" y="4587722"/>
            <a:ext cx="226314" cy="536387"/>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12293" name="Rectangle 2"/>
          <p:cNvSpPr>
            <a:spLocks noGrp="1" noChangeArrowheads="1"/>
          </p:cNvSpPr>
          <p:nvPr>
            <p:ph type="title"/>
          </p:nvPr>
        </p:nvSpPr>
        <p:spPr bwMode="black">
          <a:xfrm>
            <a:off x="381000" y="57150"/>
            <a:ext cx="8382000" cy="756666"/>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p>
            <a:pPr lvl="0"/>
            <a:r>
              <a:rPr lang="en-US" dirty="0"/>
              <a:t>Click to add title</a:t>
            </a:r>
            <a:br>
              <a:rPr lang="en-US" dirty="0"/>
            </a:br>
            <a:r>
              <a:rPr lang="en-US" dirty="0"/>
              <a:t>two-line title wraps upward</a:t>
            </a:r>
          </a:p>
        </p:txBody>
      </p:sp>
      <p:sp>
        <p:nvSpPr>
          <p:cNvPr id="12294" name="Rectangle 3"/>
          <p:cNvSpPr>
            <a:spLocks noGrp="1" noChangeArrowheads="1"/>
          </p:cNvSpPr>
          <p:nvPr>
            <p:ph type="body" idx="1"/>
          </p:nvPr>
        </p:nvSpPr>
        <p:spPr bwMode="auto">
          <a:xfrm>
            <a:off x="381000" y="1047750"/>
            <a:ext cx="8382000" cy="3640836"/>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5" name="TextBox 4"/>
          <p:cNvSpPr txBox="1"/>
          <p:nvPr/>
        </p:nvSpPr>
        <p:spPr bwMode="ltGray">
          <a:xfrm>
            <a:off x="381000" y="4743450"/>
            <a:ext cx="3657600" cy="2286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200" dirty="0">
                <a:solidFill>
                  <a:schemeClr val="tx1">
                    <a:lumMod val="85000"/>
                  </a:schemeClr>
                </a:solidFill>
                <a:latin typeface="Calibri" pitchFamily="34" charset="0"/>
              </a:rPr>
              <a:t>Copyright </a:t>
            </a:r>
            <a:r>
              <a:rPr lang="de-DE" sz="1200" dirty="0">
                <a:solidFill>
                  <a:schemeClr val="tx1">
                    <a:lumMod val="85000"/>
                  </a:schemeClr>
                </a:solidFill>
                <a:latin typeface="Calibri" pitchFamily="34" charset="0"/>
              </a:rPr>
              <a:t>© </a:t>
            </a:r>
            <a:r>
              <a:rPr lang="de-DE" sz="1200" dirty="0" err="1">
                <a:solidFill>
                  <a:schemeClr val="tx1">
                    <a:lumMod val="85000"/>
                  </a:schemeClr>
                </a:solidFill>
                <a:latin typeface="Calibri" pitchFamily="34" charset="0"/>
              </a:rPr>
              <a:t>Pavilion</a:t>
            </a:r>
            <a:r>
              <a:rPr lang="de-DE" sz="1200" dirty="0">
                <a:solidFill>
                  <a:schemeClr val="tx1">
                    <a:lumMod val="85000"/>
                  </a:schemeClr>
                </a:solidFill>
                <a:latin typeface="Calibri" pitchFamily="34" charset="0"/>
              </a:rPr>
              <a:t> Data</a:t>
            </a:r>
            <a:r>
              <a:rPr lang="de-DE" sz="1200" baseline="0" dirty="0">
                <a:solidFill>
                  <a:schemeClr val="tx1">
                    <a:lumMod val="85000"/>
                  </a:schemeClr>
                </a:solidFill>
                <a:latin typeface="Calibri" pitchFamily="34" charset="0"/>
              </a:rPr>
              <a:t> Systems, </a:t>
            </a:r>
            <a:r>
              <a:rPr lang="de-DE" sz="1200" baseline="0" dirty="0" err="1">
                <a:solidFill>
                  <a:schemeClr val="tx1">
                    <a:lumMod val="85000"/>
                  </a:schemeClr>
                </a:solidFill>
                <a:latin typeface="Calibri" pitchFamily="34" charset="0"/>
              </a:rPr>
              <a:t>Confidential</a:t>
            </a:r>
            <a:endParaRPr lang="en-US" sz="1200" dirty="0" err="1">
              <a:solidFill>
                <a:schemeClr val="tx1">
                  <a:lumMod val="85000"/>
                </a:schemeClr>
              </a:solidFill>
              <a:latin typeface="Calibri" pitchFamily="34" charset="0"/>
            </a:endParaRPr>
          </a:p>
        </p:txBody>
      </p:sp>
      <p:cxnSp>
        <p:nvCxnSpPr>
          <p:cNvPr id="3" name="Straight Connector 2"/>
          <p:cNvCxnSpPr/>
          <p:nvPr/>
        </p:nvCxnSpPr>
        <p:spPr bwMode="auto">
          <a:xfrm>
            <a:off x="0" y="819150"/>
            <a:ext cx="9144000" cy="0"/>
          </a:xfrm>
          <a:prstGeom prst="line">
            <a:avLst/>
          </a:prstGeom>
          <a:solidFill>
            <a:schemeClr val="accent1"/>
          </a:solidFill>
          <a:ln w="19050" cap="flat" cmpd="sng" algn="ctr">
            <a:solidFill>
              <a:srgbClr val="DB1E2D"/>
            </a:solidFill>
            <a:prstDash val="solid"/>
            <a:round/>
            <a:headEnd type="none" w="med" len="med"/>
            <a:tailEnd type="none" w="med" len="med"/>
          </a:ln>
          <a:effectLst/>
        </p:spPr>
      </p:cxnSp>
      <p:pic>
        <p:nvPicPr>
          <p:cNvPr id="4" name="Picture 3" descr="Pavilion-transparent-small.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858000" y="4705350"/>
            <a:ext cx="1320799" cy="381000"/>
          </a:xfrm>
          <a:prstGeom prst="rect">
            <a:avLst/>
          </a:prstGeom>
        </p:spPr>
      </p:pic>
      <p:sp>
        <p:nvSpPr>
          <p:cNvPr id="2" name="TextBox 1"/>
          <p:cNvSpPr txBox="1"/>
          <p:nvPr/>
        </p:nvSpPr>
        <p:spPr bwMode="ltGray">
          <a:xfrm>
            <a:off x="1866900" y="430530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Tree>
    <p:extLst>
      <p:ext uri="{BB962C8B-B14F-4D97-AF65-F5344CB8AC3E}">
        <p14:creationId xmlns:p14="http://schemas.microsoft.com/office/powerpoint/2010/main" val="493160480"/>
      </p:ext>
    </p:extLst>
  </p:cSld>
  <p:clrMap bg1="dk1" tx1="lt1" bg2="dk2"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Lst>
  <p:hf hdr="0" dt="0"/>
  <p:txStyles>
    <p:titleStyle>
      <a:lvl1pPr algn="l" rtl="0" eaLnBrk="1" fontAlgn="base" hangingPunct="1">
        <a:lnSpc>
          <a:spcPct val="90000"/>
        </a:lnSpc>
        <a:spcBef>
          <a:spcPct val="0"/>
        </a:spcBef>
        <a:spcAft>
          <a:spcPct val="0"/>
        </a:spcAft>
        <a:defRPr sz="2800" b="1" baseline="0">
          <a:solidFill>
            <a:schemeClr val="accent4"/>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p:titleStyle>
    <p:bodyStyle>
      <a:lvl1pPr marL="233310" indent="-233310" algn="l" rtl="0" eaLnBrk="1" fontAlgn="base" hangingPunct="1">
        <a:lnSpc>
          <a:spcPct val="90000"/>
        </a:lnSpc>
        <a:spcBef>
          <a:spcPct val="0"/>
        </a:spcBef>
        <a:spcAft>
          <a:spcPts val="1200"/>
        </a:spcAft>
        <a:buClrTx/>
        <a:buChar char="•"/>
        <a:defRPr sz="2400">
          <a:solidFill>
            <a:schemeClr val="bg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bg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bg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bg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bg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6"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8" algn="l" defTabSz="914192" rtl="0" eaLnBrk="1" latinLnBrk="0" hangingPunct="1">
        <a:defRPr sz="1800" kern="1200">
          <a:solidFill>
            <a:schemeClr val="tx1"/>
          </a:solidFill>
          <a:latin typeface="+mn-lt"/>
          <a:ea typeface="+mn-ea"/>
          <a:cs typeface="+mn-cs"/>
        </a:defRPr>
      </a:lvl4pPr>
      <a:lvl5pPr marL="1828385"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7" algn="l" defTabSz="914192" rtl="0" eaLnBrk="1" latinLnBrk="0" hangingPunct="1">
        <a:defRPr sz="1800" kern="1200">
          <a:solidFill>
            <a:schemeClr val="tx1"/>
          </a:solidFill>
          <a:latin typeface="+mn-lt"/>
          <a:ea typeface="+mn-ea"/>
          <a:cs typeface="+mn-cs"/>
        </a:defRPr>
      </a:lvl7pPr>
      <a:lvl8pPr marL="3199673" algn="l" defTabSz="914192" rtl="0" eaLnBrk="1" latinLnBrk="0" hangingPunct="1">
        <a:defRPr sz="1800" kern="1200">
          <a:solidFill>
            <a:schemeClr val="tx1"/>
          </a:solidFill>
          <a:latin typeface="+mn-lt"/>
          <a:ea typeface="+mn-ea"/>
          <a:cs typeface="+mn-cs"/>
        </a:defRPr>
      </a:lvl8pPr>
      <a:lvl9pPr marL="3656769" algn="l" defTabSz="91419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bwMode="black">
          <a:xfrm>
            <a:off x="381000" y="57150"/>
            <a:ext cx="8382000" cy="756666"/>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p>
            <a:pPr lvl="0"/>
            <a:r>
              <a:rPr lang="en-US" dirty="0"/>
              <a:t>Click to add title</a:t>
            </a:r>
            <a:br>
              <a:rPr lang="en-US" dirty="0"/>
            </a:br>
            <a:r>
              <a:rPr lang="en-US" dirty="0"/>
              <a:t>two-line title wraps upward</a:t>
            </a:r>
          </a:p>
        </p:txBody>
      </p:sp>
      <p:sp>
        <p:nvSpPr>
          <p:cNvPr id="12294" name="Rectangle 3"/>
          <p:cNvSpPr>
            <a:spLocks noGrp="1" noChangeArrowheads="1"/>
          </p:cNvSpPr>
          <p:nvPr>
            <p:ph type="body" idx="1"/>
          </p:nvPr>
        </p:nvSpPr>
        <p:spPr bwMode="auto">
          <a:xfrm>
            <a:off x="381000" y="1047750"/>
            <a:ext cx="8382000" cy="3640836"/>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5" name="TextBox 4"/>
          <p:cNvSpPr txBox="1"/>
          <p:nvPr/>
        </p:nvSpPr>
        <p:spPr bwMode="ltGray">
          <a:xfrm>
            <a:off x="381000" y="4781550"/>
            <a:ext cx="3657600" cy="228600"/>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800"/>
              </a:spcAft>
            </a:pPr>
            <a:r>
              <a:rPr lang="en-US" sz="1000" dirty="0">
                <a:solidFill>
                  <a:schemeClr val="tx1">
                    <a:lumMod val="85000"/>
                  </a:schemeClr>
                </a:solidFill>
                <a:latin typeface="Calibri" pitchFamily="34" charset="0"/>
              </a:rPr>
              <a:t>Copyright </a:t>
            </a:r>
            <a:r>
              <a:rPr lang="de-DE" sz="1000" dirty="0">
                <a:solidFill>
                  <a:schemeClr val="tx1">
                    <a:lumMod val="85000"/>
                  </a:schemeClr>
                </a:solidFill>
                <a:latin typeface="Calibri" pitchFamily="34" charset="0"/>
              </a:rPr>
              <a:t>© </a:t>
            </a:r>
            <a:r>
              <a:rPr lang="de-DE" sz="1000" dirty="0" err="1">
                <a:solidFill>
                  <a:schemeClr val="tx1">
                    <a:lumMod val="85000"/>
                  </a:schemeClr>
                </a:solidFill>
                <a:latin typeface="Calibri" pitchFamily="34" charset="0"/>
              </a:rPr>
              <a:t>Pavilion</a:t>
            </a:r>
            <a:r>
              <a:rPr lang="de-DE" sz="1000" dirty="0">
                <a:solidFill>
                  <a:schemeClr val="tx1">
                    <a:lumMod val="85000"/>
                  </a:schemeClr>
                </a:solidFill>
                <a:latin typeface="Calibri" pitchFamily="34" charset="0"/>
              </a:rPr>
              <a:t> Data</a:t>
            </a:r>
            <a:r>
              <a:rPr lang="de-DE" sz="1000" baseline="0" dirty="0">
                <a:solidFill>
                  <a:schemeClr val="tx1">
                    <a:lumMod val="85000"/>
                  </a:schemeClr>
                </a:solidFill>
                <a:latin typeface="Calibri" pitchFamily="34" charset="0"/>
              </a:rPr>
              <a:t> Systems, </a:t>
            </a:r>
            <a:r>
              <a:rPr lang="de-DE" sz="1000" baseline="0" dirty="0" err="1">
                <a:solidFill>
                  <a:schemeClr val="tx1">
                    <a:lumMod val="85000"/>
                  </a:schemeClr>
                </a:solidFill>
                <a:latin typeface="Calibri" pitchFamily="34" charset="0"/>
              </a:rPr>
              <a:t>Confidential</a:t>
            </a:r>
            <a:endParaRPr lang="en-US" sz="1000" dirty="0" err="1">
              <a:solidFill>
                <a:schemeClr val="tx1">
                  <a:lumMod val="85000"/>
                </a:schemeClr>
              </a:solidFill>
              <a:latin typeface="Calibri" pitchFamily="34" charset="0"/>
            </a:endParaRPr>
          </a:p>
        </p:txBody>
      </p:sp>
      <p:cxnSp>
        <p:nvCxnSpPr>
          <p:cNvPr id="3" name="Straight Connector 2"/>
          <p:cNvCxnSpPr/>
          <p:nvPr/>
        </p:nvCxnSpPr>
        <p:spPr bwMode="auto">
          <a:xfrm>
            <a:off x="0" y="819150"/>
            <a:ext cx="9144000" cy="0"/>
          </a:xfrm>
          <a:prstGeom prst="line">
            <a:avLst/>
          </a:prstGeom>
          <a:solidFill>
            <a:schemeClr val="accent1"/>
          </a:solidFill>
          <a:ln w="19050" cap="flat" cmpd="sng" algn="ctr">
            <a:solidFill>
              <a:srgbClr val="DB1E2D"/>
            </a:solidFill>
            <a:prstDash val="solid"/>
            <a:round/>
            <a:headEnd type="none" w="med" len="med"/>
            <a:tailEnd type="none" w="med" len="med"/>
          </a:ln>
          <a:effectLst/>
        </p:spPr>
      </p:cxnSp>
      <p:sp>
        <p:nvSpPr>
          <p:cNvPr id="2" name="TextBox 1"/>
          <p:cNvSpPr txBox="1"/>
          <p:nvPr/>
        </p:nvSpPr>
        <p:spPr bwMode="ltGray">
          <a:xfrm>
            <a:off x="1866900" y="430530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pic>
        <p:nvPicPr>
          <p:cNvPr id="11" name="Picture 1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391400" y="4797241"/>
            <a:ext cx="982653" cy="217999"/>
          </a:xfrm>
          <a:prstGeom prst="rect">
            <a:avLst/>
          </a:prstGeom>
        </p:spPr>
      </p:pic>
      <p:cxnSp>
        <p:nvCxnSpPr>
          <p:cNvPr id="12" name="Straight Connector 11"/>
          <p:cNvCxnSpPr/>
          <p:nvPr/>
        </p:nvCxnSpPr>
        <p:spPr bwMode="auto">
          <a:xfrm>
            <a:off x="0" y="4705350"/>
            <a:ext cx="9144000" cy="0"/>
          </a:xfrm>
          <a:prstGeom prst="line">
            <a:avLst/>
          </a:prstGeom>
          <a:solidFill>
            <a:schemeClr val="accent1"/>
          </a:solidFill>
          <a:ln w="19050" cap="flat" cmpd="sng" algn="ctr">
            <a:solidFill>
              <a:srgbClr val="DB1E2D"/>
            </a:solidFill>
            <a:prstDash val="solid"/>
            <a:round/>
            <a:headEnd type="none" w="med" len="med"/>
            <a:tailEnd type="none" w="med" len="med"/>
          </a:ln>
          <a:effectLst/>
        </p:spPr>
      </p:cxnSp>
    </p:spTree>
    <p:extLst>
      <p:ext uri="{BB962C8B-B14F-4D97-AF65-F5344CB8AC3E}">
        <p14:creationId xmlns:p14="http://schemas.microsoft.com/office/powerpoint/2010/main" val="1589082636"/>
      </p:ext>
    </p:extLst>
  </p:cSld>
  <p:clrMap bg1="dk1" tx1="lt1" bg2="dk2"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Lst>
  <p:hf hdr="0" dt="0"/>
  <p:txStyles>
    <p:titleStyle>
      <a:lvl1pPr algn="l" rtl="0" eaLnBrk="1" fontAlgn="base" hangingPunct="1">
        <a:lnSpc>
          <a:spcPct val="90000"/>
        </a:lnSpc>
        <a:spcBef>
          <a:spcPct val="0"/>
        </a:spcBef>
        <a:spcAft>
          <a:spcPct val="0"/>
        </a:spcAft>
        <a:defRPr sz="2800" b="1" baseline="0">
          <a:solidFill>
            <a:schemeClr val="accent4"/>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p:titleStyle>
    <p:bodyStyle>
      <a:lvl1pPr marL="233310" indent="-233310" algn="l" rtl="0" eaLnBrk="1" fontAlgn="base" hangingPunct="1">
        <a:lnSpc>
          <a:spcPct val="90000"/>
        </a:lnSpc>
        <a:spcBef>
          <a:spcPct val="0"/>
        </a:spcBef>
        <a:spcAft>
          <a:spcPts val="1200"/>
        </a:spcAft>
        <a:buClr>
          <a:schemeClr val="accent4"/>
        </a:buClr>
        <a:buFont typeface="Wingdings" charset="2"/>
        <a:buChar char="§"/>
        <a:defRPr sz="2400">
          <a:solidFill>
            <a:schemeClr val="bg1"/>
          </a:solidFill>
          <a:latin typeface="+mn-lt"/>
          <a:ea typeface="+mn-ea"/>
          <a:cs typeface="+mn-cs"/>
        </a:defRPr>
      </a:lvl1pPr>
      <a:lvl2pPr marL="517525" indent="-233363" algn="l" rtl="0" eaLnBrk="1" fontAlgn="base" hangingPunct="1">
        <a:lnSpc>
          <a:spcPct val="90000"/>
        </a:lnSpc>
        <a:spcBef>
          <a:spcPct val="0"/>
        </a:spcBef>
        <a:spcAft>
          <a:spcPts val="1000"/>
        </a:spcAft>
        <a:buClr>
          <a:schemeClr val="accent4"/>
        </a:buClr>
        <a:buFont typeface="Arial" charset="0"/>
        <a:buChar char="–"/>
        <a:defRPr sz="2000">
          <a:solidFill>
            <a:schemeClr val="bg1"/>
          </a:solidFill>
          <a:latin typeface="+mn-lt"/>
        </a:defRPr>
      </a:lvl2pPr>
      <a:lvl3pPr marL="688975" indent="-171450" algn="l" rtl="0" eaLnBrk="1" fontAlgn="base" hangingPunct="1">
        <a:lnSpc>
          <a:spcPct val="90000"/>
        </a:lnSpc>
        <a:spcBef>
          <a:spcPct val="0"/>
        </a:spcBef>
        <a:spcAft>
          <a:spcPts val="800"/>
        </a:spcAft>
        <a:buClr>
          <a:schemeClr val="accent4"/>
        </a:buClr>
        <a:buFont typeface="Wingdings" charset="2"/>
        <a:buChar char="§"/>
        <a:tabLst/>
        <a:defRPr sz="1600">
          <a:solidFill>
            <a:schemeClr val="bg1"/>
          </a:solidFill>
          <a:latin typeface="+mn-lt"/>
        </a:defRPr>
      </a:lvl3pPr>
      <a:lvl4pPr marL="854075" indent="-165100" algn="l" rtl="0" eaLnBrk="1" fontAlgn="base" hangingPunct="1">
        <a:lnSpc>
          <a:spcPct val="90000"/>
        </a:lnSpc>
        <a:spcBef>
          <a:spcPct val="0"/>
        </a:spcBef>
        <a:spcAft>
          <a:spcPts val="600"/>
        </a:spcAft>
        <a:buClr>
          <a:schemeClr val="accent4"/>
        </a:buClr>
        <a:buChar char="–"/>
        <a:defRPr sz="1400">
          <a:solidFill>
            <a:schemeClr val="bg1"/>
          </a:solidFill>
          <a:latin typeface="+mn-lt"/>
        </a:defRPr>
      </a:lvl4pPr>
      <a:lvl5pPr marL="974725" indent="-120650" algn="l" rtl="0" eaLnBrk="1" fontAlgn="base" hangingPunct="1">
        <a:lnSpc>
          <a:spcPct val="90000"/>
        </a:lnSpc>
        <a:spcBef>
          <a:spcPct val="0"/>
        </a:spcBef>
        <a:spcAft>
          <a:spcPts val="600"/>
        </a:spcAft>
        <a:buClr>
          <a:schemeClr val="accent4"/>
        </a:buClr>
        <a:buFont typeface="Lucida Grande"/>
        <a:buChar char="»"/>
        <a:defRPr sz="1200">
          <a:solidFill>
            <a:schemeClr val="bg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6"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8" algn="l" defTabSz="914192" rtl="0" eaLnBrk="1" latinLnBrk="0" hangingPunct="1">
        <a:defRPr sz="1800" kern="1200">
          <a:solidFill>
            <a:schemeClr val="tx1"/>
          </a:solidFill>
          <a:latin typeface="+mn-lt"/>
          <a:ea typeface="+mn-ea"/>
          <a:cs typeface="+mn-cs"/>
        </a:defRPr>
      </a:lvl4pPr>
      <a:lvl5pPr marL="1828385"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7" algn="l" defTabSz="914192" rtl="0" eaLnBrk="1" latinLnBrk="0" hangingPunct="1">
        <a:defRPr sz="1800" kern="1200">
          <a:solidFill>
            <a:schemeClr val="tx1"/>
          </a:solidFill>
          <a:latin typeface="+mn-lt"/>
          <a:ea typeface="+mn-ea"/>
          <a:cs typeface="+mn-cs"/>
        </a:defRPr>
      </a:lvl7pPr>
      <a:lvl8pPr marL="3199673" algn="l" defTabSz="914192" rtl="0" eaLnBrk="1" latinLnBrk="0" hangingPunct="1">
        <a:defRPr sz="1800" kern="1200">
          <a:solidFill>
            <a:schemeClr val="tx1"/>
          </a:solidFill>
          <a:latin typeface="+mn-lt"/>
          <a:ea typeface="+mn-ea"/>
          <a:cs typeface="+mn-cs"/>
        </a:defRPr>
      </a:lvl8pPr>
      <a:lvl9pPr marL="3656769" algn="l" defTabSz="9141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32.xml"/><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2.jpeg"/><Relationship Id="rId7" Type="http://schemas.openxmlformats.org/officeDocument/2006/relationships/image" Target="../media/image49.jpeg"/><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0.xml"/><Relationship Id="rId1" Type="http://schemas.openxmlformats.org/officeDocument/2006/relationships/slideLayout" Target="../slideLayouts/slideLayout32.xml"/><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1.xml"/><Relationship Id="rId1" Type="http://schemas.openxmlformats.org/officeDocument/2006/relationships/slideLayout" Target="../slideLayouts/slideLayout3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2.xml"/><Relationship Id="rId1" Type="http://schemas.openxmlformats.org/officeDocument/2006/relationships/slideLayout" Target="../slideLayouts/slideLayout3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9.pn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3.xml"/><Relationship Id="rId1" Type="http://schemas.openxmlformats.org/officeDocument/2006/relationships/slideLayout" Target="../slideLayouts/slideLayout32.xml"/><Relationship Id="rId5" Type="http://schemas.openxmlformats.org/officeDocument/2006/relationships/image" Target="../media/image57.jpeg"/><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2.xml"/><Relationship Id="rId6" Type="http://schemas.openxmlformats.org/officeDocument/2006/relationships/image" Target="../media/image20.jpeg"/><Relationship Id="rId5" Type="http://schemas.openxmlformats.org/officeDocument/2006/relationships/image" Target="../media/image11.png"/><Relationship Id="rId4" Type="http://schemas.openxmlformats.org/officeDocument/2006/relationships/image" Target="../media/image19.jpeg"/><Relationship Id="rId9" Type="http://schemas.openxmlformats.org/officeDocument/2006/relationships/image" Target="../media/image59.jpeg"/></Relationships>
</file>

<file path=ppt/slides/_rels/slide2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60.png"/><Relationship Id="rId1" Type="http://schemas.openxmlformats.org/officeDocument/2006/relationships/slideLayout" Target="../slideLayouts/slideLayout32.xml"/><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notesSlide" Target="../notesSlides/notesSlide16.xml"/><Relationship Id="rId1" Type="http://schemas.openxmlformats.org/officeDocument/2006/relationships/slideLayout" Target="../slideLayouts/slideLayout32.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jpeg"/></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gif"/><Relationship Id="rId2" Type="http://schemas.openxmlformats.org/officeDocument/2006/relationships/notesSlide" Target="../notesSlides/notesSlide2.xml"/><Relationship Id="rId16" Type="http://schemas.openxmlformats.org/officeDocument/2006/relationships/image" Target="../media/image22.jpeg"/><Relationship Id="rId1" Type="http://schemas.openxmlformats.org/officeDocument/2006/relationships/slideLayout" Target="../slideLayouts/slideLayout32.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jpe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8.gif"/><Relationship Id="rId3" Type="http://schemas.openxmlformats.org/officeDocument/2006/relationships/image" Target="../media/image10.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3.jpeg"/><Relationship Id="rId1" Type="http://schemas.openxmlformats.org/officeDocument/2006/relationships/slideLayout" Target="../slideLayouts/slideLayout32.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11.png"/><Relationship Id="rId10" Type="http://schemas.openxmlformats.org/officeDocument/2006/relationships/image" Target="../media/image29.png"/><Relationship Id="rId4" Type="http://schemas.openxmlformats.org/officeDocument/2006/relationships/image" Target="../media/image24.jpeg"/><Relationship Id="rId9" Type="http://schemas.openxmlformats.org/officeDocument/2006/relationships/image" Target="../media/image28.jpe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32.xml"/><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46082381-925A-4C25-AB18-0C99AD89CFC0}" type="slidenum">
              <a:rPr lang="en-US" smtClean="0"/>
              <a:pPr>
                <a:defRPr/>
              </a:pPr>
              <a:t>1</a:t>
            </a:fld>
            <a:endParaRPr lang="en-US" dirty="0"/>
          </a:p>
        </p:txBody>
      </p:sp>
      <p:sp>
        <p:nvSpPr>
          <p:cNvPr id="3" name="Title 2"/>
          <p:cNvSpPr>
            <a:spLocks noGrp="1"/>
          </p:cNvSpPr>
          <p:nvPr>
            <p:ph type="ctrTitle"/>
          </p:nvPr>
        </p:nvSpPr>
        <p:spPr>
          <a:xfrm>
            <a:off x="685800" y="2209800"/>
            <a:ext cx="7772400" cy="685800"/>
          </a:xfrm>
        </p:spPr>
        <p:txBody>
          <a:bodyPr/>
          <a:lstStyle/>
          <a:p>
            <a:r>
              <a:rPr lang="en-US" dirty="0"/>
              <a:t>Pavilion Data Systems</a:t>
            </a:r>
            <a:br>
              <a:rPr lang="en-US" dirty="0"/>
            </a:br>
            <a:r>
              <a:rPr lang="en-US" sz="2800" dirty="0"/>
              <a:t>Product Introduction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Management</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10</a:t>
            </a:fld>
            <a:endParaRPr lang="en-US" dirty="0"/>
          </a:p>
        </p:txBody>
      </p:sp>
      <p:sp>
        <p:nvSpPr>
          <p:cNvPr id="7" name="TextBox 6"/>
          <p:cNvSpPr txBox="1"/>
          <p:nvPr/>
        </p:nvSpPr>
        <p:spPr bwMode="ltGray">
          <a:xfrm>
            <a:off x="6324600" y="971550"/>
            <a:ext cx="1524000" cy="688467"/>
          </a:xfrm>
          <a:prstGeom prst="rect">
            <a:avLst/>
          </a:prstGeom>
          <a:noFill/>
          <a:ln w="28575">
            <a:solidFill>
              <a:schemeClr val="bg1"/>
            </a:solidFill>
            <a:miter lim="800000"/>
            <a:headEnd/>
            <a:tailEnd/>
          </a:ln>
        </p:spPr>
        <p:txBody>
          <a:bodyPr wrap="none" lIns="91419" tIns="45710" rIns="91419" bIns="45710" rtlCol="0" anchor="t" anchorCtr="0">
            <a:noAutofit/>
          </a:bodyPr>
          <a:lstStyle/>
          <a:p>
            <a:pPr marL="285750" indent="-285750" algn="l">
              <a:lnSpc>
                <a:spcPct val="90000"/>
              </a:lnSpc>
              <a:spcBef>
                <a:spcPts val="0"/>
              </a:spcBef>
              <a:spcAft>
                <a:spcPts val="800"/>
              </a:spcAft>
              <a:buFont typeface="Wingdings" panose="05000000000000000000" pitchFamily="2" charset="2"/>
              <a:buChar char="ü"/>
            </a:pPr>
            <a:r>
              <a:rPr lang="en-US" sz="1050" dirty="0">
                <a:solidFill>
                  <a:schemeClr val="bg1"/>
                </a:solidFill>
                <a:latin typeface="Calibri" pitchFamily="34" charset="0"/>
              </a:rPr>
              <a:t>Web-Based UI</a:t>
            </a:r>
          </a:p>
          <a:p>
            <a:pPr marL="285750" indent="-285750" algn="l">
              <a:lnSpc>
                <a:spcPct val="90000"/>
              </a:lnSpc>
              <a:spcBef>
                <a:spcPts val="0"/>
              </a:spcBef>
              <a:spcAft>
                <a:spcPts val="800"/>
              </a:spcAft>
              <a:buFont typeface="Wingdings" panose="05000000000000000000" pitchFamily="2" charset="2"/>
              <a:buChar char="ü"/>
            </a:pPr>
            <a:r>
              <a:rPr lang="en-US" sz="1050" dirty="0">
                <a:solidFill>
                  <a:schemeClr val="bg1"/>
                </a:solidFill>
                <a:latin typeface="Calibri" pitchFamily="34" charset="0"/>
              </a:rPr>
              <a:t>REST API</a:t>
            </a:r>
          </a:p>
          <a:p>
            <a:pPr marL="285750" indent="-285750" algn="l">
              <a:lnSpc>
                <a:spcPct val="90000"/>
              </a:lnSpc>
              <a:spcBef>
                <a:spcPts val="0"/>
              </a:spcBef>
              <a:spcAft>
                <a:spcPts val="800"/>
              </a:spcAft>
              <a:buFont typeface="Wingdings" panose="05000000000000000000" pitchFamily="2" charset="2"/>
              <a:buChar char="ü"/>
            </a:pPr>
            <a:r>
              <a:rPr lang="en-US" sz="1050" dirty="0">
                <a:solidFill>
                  <a:schemeClr val="bg1"/>
                </a:solidFill>
                <a:latin typeface="Calibri" pitchFamily="34" charset="0"/>
              </a:rPr>
              <a:t>SNMP</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76" y="1816101"/>
            <a:ext cx="4485624" cy="290757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939300"/>
            <a:ext cx="4649350" cy="3232650"/>
          </a:xfrm>
          <a:prstGeom prst="rect">
            <a:avLst/>
          </a:prstGeom>
        </p:spPr>
      </p:pic>
    </p:spTree>
    <p:extLst>
      <p:ext uri="{BB962C8B-B14F-4D97-AF65-F5344CB8AC3E}">
        <p14:creationId xmlns:p14="http://schemas.microsoft.com/office/powerpoint/2010/main" val="3083766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P</a:t>
            </a:r>
            <a:r>
              <a:rPr lang="en-US" sz="2800" dirty="0"/>
              <a:t>avilion: Next-Generation Storage</a:t>
            </a:r>
            <a:endParaRPr lang="en-US" sz="2900" dirty="0"/>
          </a:p>
        </p:txBody>
      </p:sp>
      <p:sp>
        <p:nvSpPr>
          <p:cNvPr id="2" name="Content Placeholder 1"/>
          <p:cNvSpPr>
            <a:spLocks noGrp="1"/>
          </p:cNvSpPr>
          <p:nvPr>
            <p:ph idx="1"/>
          </p:nvPr>
        </p:nvSpPr>
        <p:spPr>
          <a:xfrm>
            <a:off x="76200" y="865018"/>
            <a:ext cx="9067800" cy="3521746"/>
          </a:xfrm>
        </p:spPr>
        <p:txBody>
          <a:bodyPr>
            <a:noAutofit/>
          </a:bodyPr>
          <a:lstStyle/>
          <a:p>
            <a:pPr lvl="0">
              <a:buFont typeface="Wingdings" panose="05000000000000000000" pitchFamily="2" charset="2"/>
              <a:buChar char="Ø"/>
            </a:pPr>
            <a:r>
              <a:rPr lang="en-US" sz="1800" dirty="0">
                <a:solidFill>
                  <a:srgbClr val="E0991A"/>
                </a:solidFill>
              </a:rPr>
              <a:t>Game-Changing Class of Storage</a:t>
            </a:r>
          </a:p>
          <a:p>
            <a:pPr lvl="1">
              <a:buSzPct val="125000"/>
              <a:buFont typeface="Wingdings" panose="05000000000000000000" pitchFamily="2" charset="2"/>
              <a:buChar char=""/>
            </a:pPr>
            <a:r>
              <a:rPr lang="en-US" sz="1400" dirty="0">
                <a:solidFill>
                  <a:schemeClr val="bg1"/>
                </a:solidFill>
              </a:rPr>
              <a:t>20x the performance, 10x better latency, and 4x the density of a traditional All Flash Array.</a:t>
            </a:r>
          </a:p>
          <a:p>
            <a:pPr lvl="0">
              <a:buFont typeface="Wingdings" panose="05000000000000000000" pitchFamily="2" charset="2"/>
              <a:buChar char="Ø"/>
            </a:pPr>
            <a:r>
              <a:rPr lang="en-US" sz="1800" dirty="0">
                <a:solidFill>
                  <a:srgbClr val="E0991A"/>
                </a:solidFill>
              </a:rPr>
              <a:t>Record-breaking Scalability</a:t>
            </a:r>
          </a:p>
          <a:p>
            <a:pPr lvl="1">
              <a:buClr>
                <a:schemeClr val="bg1"/>
              </a:buClr>
              <a:buFont typeface="Wingdings" panose="05000000000000000000" pitchFamily="2" charset="2"/>
              <a:buChar char="ü"/>
            </a:pPr>
            <a:r>
              <a:rPr lang="en-US" sz="1800" dirty="0">
                <a:solidFill>
                  <a:srgbClr val="E0991A"/>
                </a:solidFill>
              </a:rPr>
              <a:t> </a:t>
            </a:r>
            <a:r>
              <a:rPr lang="en-US" sz="1400" dirty="0">
                <a:solidFill>
                  <a:schemeClr val="bg1"/>
                </a:solidFill>
              </a:rPr>
              <a:t>Up to 40 x 40 Gbe ports in a 4U appliance, all delivering full bandwidth storage performance.  </a:t>
            </a:r>
          </a:p>
          <a:p>
            <a:pPr lvl="0">
              <a:buFont typeface="Wingdings" panose="05000000000000000000" pitchFamily="2" charset="2"/>
              <a:buChar char="Ø"/>
            </a:pPr>
            <a:r>
              <a:rPr lang="en-US" sz="1800" dirty="0">
                <a:solidFill>
                  <a:srgbClr val="E0991A"/>
                </a:solidFill>
              </a:rPr>
              <a:t>Reliability</a:t>
            </a:r>
          </a:p>
          <a:p>
            <a:pPr lvl="1">
              <a:buClr>
                <a:schemeClr val="bg1"/>
              </a:buClr>
              <a:buFont typeface="Wingdings" panose="05000000000000000000" pitchFamily="2" charset="2"/>
              <a:buChar char="ü"/>
            </a:pPr>
            <a:r>
              <a:rPr lang="en-US" sz="1800" dirty="0">
                <a:solidFill>
                  <a:srgbClr val="E0991A"/>
                </a:solidFill>
              </a:rPr>
              <a:t> </a:t>
            </a:r>
            <a:r>
              <a:rPr lang="en-US" sz="1400" dirty="0">
                <a:solidFill>
                  <a:schemeClr val="bg1"/>
                </a:solidFill>
              </a:rPr>
              <a:t>No Single Point of Failure.  Erasure Coding. 6 x 9s Availability.</a:t>
            </a:r>
          </a:p>
          <a:p>
            <a:pPr lvl="0">
              <a:buFont typeface="Wingdings" panose="05000000000000000000" pitchFamily="2" charset="2"/>
              <a:buChar char="Ø"/>
            </a:pPr>
            <a:r>
              <a:rPr lang="en-US" sz="1800" dirty="0">
                <a:solidFill>
                  <a:srgbClr val="E0991A"/>
                </a:solidFill>
              </a:rPr>
              <a:t>Scale in Multiple Dimensions </a:t>
            </a:r>
          </a:p>
          <a:p>
            <a:pPr lvl="1">
              <a:buFont typeface="Wingdings" panose="05000000000000000000" pitchFamily="2" charset="2"/>
              <a:buChar char="ü"/>
            </a:pPr>
            <a:r>
              <a:rPr lang="en-US" sz="1400" dirty="0">
                <a:solidFill>
                  <a:schemeClr val="bg1"/>
                </a:solidFill>
              </a:rPr>
              <a:t>Performance, Capacity (up to 460 TB in 4U), or both</a:t>
            </a:r>
          </a:p>
          <a:p>
            <a:pPr lvl="0">
              <a:buFont typeface="Wingdings" panose="05000000000000000000" pitchFamily="2" charset="2"/>
              <a:buChar char="Ø"/>
            </a:pPr>
            <a:r>
              <a:rPr lang="en-US" sz="1800" dirty="0">
                <a:solidFill>
                  <a:srgbClr val="E0991A"/>
                </a:solidFill>
              </a:rPr>
              <a:t>Ease of Deployment</a:t>
            </a:r>
          </a:p>
          <a:p>
            <a:pPr lvl="1">
              <a:buFont typeface="Wingdings" panose="05000000000000000000" pitchFamily="2" charset="2"/>
              <a:buChar char="ü"/>
            </a:pPr>
            <a:r>
              <a:rPr lang="en-US" sz="1400" dirty="0">
                <a:solidFill>
                  <a:schemeClr val="bg1"/>
                </a:solidFill>
              </a:rPr>
              <a:t>Standard Ethernet Connectivity.  No custom, host-side hardware required.  Leverages standards-based </a:t>
            </a:r>
            <a:r>
              <a:rPr lang="en-US" sz="1400" dirty="0" err="1">
                <a:solidFill>
                  <a:schemeClr val="bg1"/>
                </a:solidFill>
              </a:rPr>
              <a:t>NVMe</a:t>
            </a:r>
            <a:r>
              <a:rPr lang="en-US" sz="1400" dirty="0">
                <a:solidFill>
                  <a:schemeClr val="bg1"/>
                </a:solidFill>
              </a:rPr>
              <a:t>-over-fabrics protocol.  Thin-Provisioned </a:t>
            </a:r>
            <a:r>
              <a:rPr lang="en-US" sz="1400" dirty="0" err="1">
                <a:solidFill>
                  <a:schemeClr val="bg1"/>
                </a:solidFill>
              </a:rPr>
              <a:t>NVMe</a:t>
            </a:r>
            <a:r>
              <a:rPr lang="en-US" sz="1400" dirty="0">
                <a:solidFill>
                  <a:schemeClr val="bg1"/>
                </a:solidFill>
              </a:rPr>
              <a:t> Volumes presented on each host.   QOS/SLA policies per-volume.</a:t>
            </a:r>
          </a:p>
          <a:p>
            <a:pPr marL="616050" lvl="1" indent="-216000" defTabSz="914400">
              <a:spcBef>
                <a:spcPts val="500"/>
              </a:spcBef>
              <a:spcAft>
                <a:spcPts val="300"/>
              </a:spcAft>
              <a:buSzPct val="100000"/>
              <a:defRPr sz="1800">
                <a:solidFill>
                  <a:srgbClr val="000000"/>
                </a:solidFill>
              </a:defRPr>
            </a:pPr>
            <a:endParaRPr lang="en-US" sz="200" b="1" dirty="0">
              <a:solidFill>
                <a:srgbClr val="99381F"/>
              </a:solidFill>
            </a:endParaRPr>
          </a:p>
          <a:p>
            <a:pPr marL="0" indent="0" defTabSz="914400">
              <a:spcBef>
                <a:spcPts val="500"/>
              </a:spcBef>
              <a:spcAft>
                <a:spcPts val="300"/>
              </a:spcAft>
              <a:buSzPct val="100000"/>
              <a:buNone/>
              <a:defRPr sz="1800">
                <a:solidFill>
                  <a:srgbClr val="000000"/>
                </a:solidFill>
              </a:defRPr>
            </a:pPr>
            <a:endParaRPr lang="en-US" sz="300" dirty="0"/>
          </a:p>
          <a:p>
            <a:pPr marL="453600" lvl="1" indent="-212400">
              <a:buClr>
                <a:srgbClr val="99381F"/>
              </a:buClr>
              <a:buSzPct val="100000"/>
              <a:defRPr sz="1800">
                <a:solidFill>
                  <a:srgbClr val="000000"/>
                </a:solidFill>
              </a:defRPr>
            </a:pPr>
            <a:endParaRPr lang="en-US" sz="1600" dirty="0">
              <a:solidFill>
                <a:srgbClr val="000000"/>
              </a:solidFill>
            </a:endParaRPr>
          </a:p>
          <a:p>
            <a:pPr marL="241200" lvl="1" indent="0">
              <a:buClr>
                <a:srgbClr val="99381F"/>
              </a:buClr>
              <a:buSzPct val="100000"/>
              <a:buNone/>
              <a:defRPr sz="1800">
                <a:solidFill>
                  <a:srgbClr val="000000"/>
                </a:solidFill>
              </a:defRPr>
            </a:pPr>
            <a:endParaRPr lang="en-US" sz="1600" dirty="0">
              <a:solidFill>
                <a:srgbClr val="000000"/>
              </a:solidFill>
            </a:endParaRPr>
          </a:p>
        </p:txBody>
      </p:sp>
      <p:sp>
        <p:nvSpPr>
          <p:cNvPr id="7" name="Footer Placeholder 4"/>
          <p:cNvSpPr txBox="1">
            <a:spLocks/>
          </p:cNvSpPr>
          <p:nvPr/>
        </p:nvSpPr>
        <p:spPr>
          <a:xfrm>
            <a:off x="246063" y="4929200"/>
            <a:ext cx="2286000" cy="214313"/>
          </a:xfrm>
          <a:prstGeom prst="rect">
            <a:avLst/>
          </a:prstGeom>
        </p:spPr>
        <p:txBody>
          <a:bodyPr vert="horz" lIns="91440" tIns="45720" rIns="91440" bIns="45720" rtlCol="0" anchor="ctr">
            <a:normAutofit fontScale="92500"/>
          </a:bodyPr>
          <a:lstStyle>
            <a:lvl1pPr algn="ctr">
              <a:defRPr sz="10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tint val="75000"/>
                  </a:schemeClr>
                </a:solidFill>
                <a:effectLst/>
                <a:uLnTx/>
                <a:uFillTx/>
                <a:latin typeface="+mn-lt"/>
                <a:ea typeface="+mn-ea"/>
                <a:cs typeface="+mn-cs"/>
              </a:rPr>
              <a:t>Pavilion Data Systems™ Confidential</a:t>
            </a:r>
          </a:p>
        </p:txBody>
      </p:sp>
      <p:sp>
        <p:nvSpPr>
          <p:cNvPr id="8" name="Slide Number Placeholder 5"/>
          <p:cNvSpPr txBox="1">
            <a:spLocks/>
          </p:cNvSpPr>
          <p:nvPr/>
        </p:nvSpPr>
        <p:spPr>
          <a:xfrm>
            <a:off x="8001000" y="4929200"/>
            <a:ext cx="914400" cy="214313"/>
          </a:xfrm>
          <a:prstGeom prst="rect">
            <a:avLst/>
          </a:prstGeom>
        </p:spPr>
        <p:txBody>
          <a:bodyPr vert="horz" lIns="91440" tIns="45720" rIns="91440" bIns="45720" rtlCol="0" anchor="ctr">
            <a:normAutofit fontScale="92500"/>
          </a:bodyPr>
          <a:lstStyle>
            <a:lvl1pPr algn="r">
              <a:defRPr sz="10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tint val="75000"/>
                  </a:schemeClr>
                </a:solidFill>
                <a:effectLst/>
                <a:uLnTx/>
                <a:uFillTx/>
                <a:latin typeface="+mn-lt"/>
                <a:ea typeface="+mn-ea"/>
                <a:cs typeface="+mn-cs"/>
              </a:rPr>
              <a:t>Page </a:t>
            </a:r>
            <a:fld id="{976FADE2-9714-4326-81A8-B6AB58A52431}" type="slidenum">
              <a:rPr kumimoji="0" lang="en-US" sz="9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r>
              <a:rPr kumimoji="0" lang="en-US" sz="900" b="0" i="0" u="none" strike="noStrike" kern="1200" cap="none" spc="0" normalizeH="0" baseline="0" noProof="0" dirty="0">
                <a:ln>
                  <a:noFill/>
                </a:ln>
                <a:solidFill>
                  <a:schemeClr val="tx1">
                    <a:tint val="75000"/>
                  </a:schemeClr>
                </a:solidFill>
                <a:effectLst/>
                <a:uLnTx/>
                <a:uFillTx/>
                <a:latin typeface="+mn-lt"/>
                <a:ea typeface="+mn-ea"/>
                <a:cs typeface="+mn-cs"/>
              </a:rPr>
              <a:t> </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9118" y="2419350"/>
            <a:ext cx="3117803" cy="1577378"/>
          </a:xfrm>
          <a:prstGeom prst="rect">
            <a:avLst/>
          </a:prstGeom>
        </p:spPr>
      </p:pic>
    </p:spTree>
    <p:extLst>
      <p:ext uri="{BB962C8B-B14F-4D97-AF65-F5344CB8AC3E}">
        <p14:creationId xmlns:p14="http://schemas.microsoft.com/office/powerpoint/2010/main" val="3906968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46082381-925A-4C25-AB18-0C99AD89CFC0}"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NVMe Basics</a:t>
            </a:r>
          </a:p>
        </p:txBody>
      </p:sp>
      <p:sp>
        <p:nvSpPr>
          <p:cNvPr id="3" name="Content Placeholder 2"/>
          <p:cNvSpPr>
            <a:spLocks noGrp="1"/>
          </p:cNvSpPr>
          <p:nvPr>
            <p:ph idx="1"/>
          </p:nvPr>
        </p:nvSpPr>
        <p:spPr>
          <a:xfrm>
            <a:off x="381000" y="1047750"/>
            <a:ext cx="8610600" cy="4095750"/>
          </a:xfrm>
        </p:spPr>
        <p:txBody>
          <a:bodyPr>
            <a:normAutofit/>
          </a:bodyPr>
          <a:lstStyle/>
          <a:p>
            <a:r>
              <a:rPr lang="en-US"/>
              <a:t>All other transports use interrupts and the SCSI stack</a:t>
            </a:r>
          </a:p>
          <a:p>
            <a:pPr lvl="1"/>
            <a:r>
              <a:rPr lang="en-US"/>
              <a:t>Slows down all CPUs and bottlenecks on a single I/O queue: serial execution</a:t>
            </a:r>
          </a:p>
          <a:p>
            <a:r>
              <a:rPr lang="en-US"/>
              <a:t>Non Volatile Memory express uses Remote Direct Memory Access (RDMA) with no interrupts and huge per-CPU I/O queues</a:t>
            </a:r>
          </a:p>
          <a:p>
            <a:r>
              <a:rPr lang="en-US"/>
              <a:t>Doesn’t use the ancient SCSI stack</a:t>
            </a:r>
          </a:p>
          <a:p>
            <a:pPr lvl="1"/>
            <a:r>
              <a:rPr lang="en-US"/>
              <a:t>Scales linearly with CPU count</a:t>
            </a:r>
          </a:p>
          <a:p>
            <a:pPr lvl="1"/>
            <a:r>
              <a:rPr lang="en-US"/>
              <a:t>Avoids many data copies for each I/O</a:t>
            </a:r>
          </a:p>
          <a:p>
            <a:pPr lvl="1"/>
            <a:r>
              <a:rPr lang="en-US"/>
              <a:t>Reduces latency to sub micro-second</a:t>
            </a:r>
          </a:p>
          <a:p>
            <a:pPr lvl="1"/>
            <a:r>
              <a:rPr lang="en-US"/>
              <a:t>Uses same I/O stack for DAS and SAN</a:t>
            </a:r>
          </a:p>
        </p:txBody>
      </p:sp>
      <p:pic>
        <p:nvPicPr>
          <p:cNvPr id="4" name="Picture 3"/>
          <p:cNvPicPr>
            <a:picLocks noChangeAspect="1"/>
          </p:cNvPicPr>
          <p:nvPr/>
        </p:nvPicPr>
        <p:blipFill>
          <a:blip r:embed="rId3"/>
          <a:stretch>
            <a:fillRect/>
          </a:stretch>
        </p:blipFill>
        <p:spPr>
          <a:xfrm>
            <a:off x="5029200" y="2724150"/>
            <a:ext cx="3810000" cy="1817955"/>
          </a:xfrm>
          <a:prstGeom prst="rect">
            <a:avLst/>
          </a:prstGeom>
        </p:spPr>
      </p:pic>
      <p:pic>
        <p:nvPicPr>
          <p:cNvPr id="5" name="Picture 4"/>
          <p:cNvPicPr>
            <a:picLocks noChangeAspect="1"/>
          </p:cNvPicPr>
          <p:nvPr/>
        </p:nvPicPr>
        <p:blipFill>
          <a:blip r:embed="rId4"/>
          <a:stretch>
            <a:fillRect/>
          </a:stretch>
        </p:blipFill>
        <p:spPr>
          <a:xfrm>
            <a:off x="5029200" y="2718547"/>
            <a:ext cx="1308100" cy="1962150"/>
          </a:xfrm>
          <a:prstGeom prst="rect">
            <a:avLst/>
          </a:prstGeom>
        </p:spPr>
      </p:pic>
      <p:sp>
        <p:nvSpPr>
          <p:cNvPr id="6" name="TextBox 5"/>
          <p:cNvSpPr txBox="1"/>
          <p:nvPr/>
        </p:nvSpPr>
        <p:spPr bwMode="ltGray">
          <a:xfrm>
            <a:off x="6477000" y="2724150"/>
            <a:ext cx="914400" cy="914400"/>
          </a:xfrm>
          <a:prstGeom prst="rect">
            <a:avLst/>
          </a:prstGeom>
          <a:noFill/>
          <a:ln w="9525">
            <a:noFill/>
            <a:miter lim="800000"/>
            <a:headEnd/>
            <a:tailEnd/>
          </a:ln>
        </p:spPr>
        <p:txBody>
          <a:bodyPr wrap="none" lIns="91419" tIns="45710" rIns="91419" bIns="45710" rtlCol="0" anchor="t" anchorCtr="0">
            <a:noAutofit/>
          </a:bodyPr>
          <a:lstStyle/>
          <a:p>
            <a:pPr algn="l">
              <a:lnSpc>
                <a:spcPct val="90000"/>
              </a:lnSpc>
              <a:spcBef>
                <a:spcPts val="0"/>
              </a:spcBef>
              <a:spcAft>
                <a:spcPts val="800"/>
              </a:spcAft>
            </a:pPr>
            <a:r>
              <a:rPr lang="en-US" sz="2000" dirty="0">
                <a:solidFill>
                  <a:schemeClr val="bg1"/>
                </a:solidFill>
                <a:latin typeface="Calibri" pitchFamily="34" charset="0"/>
              </a:rPr>
              <a:t>On average, latency</a:t>
            </a:r>
          </a:p>
          <a:p>
            <a:pPr algn="l">
              <a:lnSpc>
                <a:spcPct val="90000"/>
              </a:lnSpc>
              <a:spcBef>
                <a:spcPts val="0"/>
              </a:spcBef>
              <a:spcAft>
                <a:spcPts val="800"/>
              </a:spcAft>
            </a:pPr>
            <a:r>
              <a:rPr lang="en-US" sz="2000" dirty="0">
                <a:solidFill>
                  <a:schemeClr val="bg1"/>
                </a:solidFill>
                <a:latin typeface="Calibri" pitchFamily="34" charset="0"/>
              </a:rPr>
              <a:t>and CPU utilization</a:t>
            </a:r>
          </a:p>
          <a:p>
            <a:pPr algn="l">
              <a:lnSpc>
                <a:spcPct val="90000"/>
              </a:lnSpc>
              <a:spcBef>
                <a:spcPts val="0"/>
              </a:spcBef>
              <a:spcAft>
                <a:spcPts val="800"/>
              </a:spcAft>
            </a:pPr>
            <a:r>
              <a:rPr lang="en-US" sz="2000" dirty="0">
                <a:solidFill>
                  <a:schemeClr val="bg1"/>
                </a:solidFill>
                <a:latin typeface="Calibri" pitchFamily="34" charset="0"/>
              </a:rPr>
              <a:t>are reduced by 50+%</a:t>
            </a:r>
          </a:p>
          <a:p>
            <a:pPr algn="l">
              <a:lnSpc>
                <a:spcPct val="90000"/>
              </a:lnSpc>
              <a:spcBef>
                <a:spcPts val="0"/>
              </a:spcBef>
              <a:spcAft>
                <a:spcPts val="800"/>
              </a:spcAft>
            </a:pPr>
            <a:r>
              <a:rPr lang="en-US" sz="2000" dirty="0">
                <a:solidFill>
                  <a:schemeClr val="bg1"/>
                </a:solidFill>
                <a:latin typeface="Calibri" pitchFamily="34" charset="0"/>
              </a:rPr>
              <a:t>by using NVMe vs </a:t>
            </a:r>
          </a:p>
          <a:p>
            <a:pPr algn="l">
              <a:lnSpc>
                <a:spcPct val="90000"/>
              </a:lnSpc>
              <a:spcBef>
                <a:spcPts val="0"/>
              </a:spcBef>
              <a:spcAft>
                <a:spcPts val="800"/>
              </a:spcAft>
            </a:pPr>
            <a:r>
              <a:rPr lang="en-US" sz="2000" dirty="0">
                <a:solidFill>
                  <a:schemeClr val="bg1"/>
                </a:solidFill>
                <a:latin typeface="Calibri" pitchFamily="34" charset="0"/>
              </a:rPr>
              <a:t>using SCSI</a:t>
            </a:r>
          </a:p>
        </p:txBody>
      </p:sp>
      <p:pic>
        <p:nvPicPr>
          <p:cNvPr id="7" name="Picture 6"/>
          <p:cNvPicPr>
            <a:picLocks noChangeAspect="1"/>
          </p:cNvPicPr>
          <p:nvPr/>
        </p:nvPicPr>
        <p:blipFill>
          <a:blip r:embed="rId5"/>
          <a:stretch>
            <a:fillRect/>
          </a:stretch>
        </p:blipFill>
        <p:spPr>
          <a:xfrm>
            <a:off x="6280961" y="2571750"/>
            <a:ext cx="1415239" cy="2117351"/>
          </a:xfrm>
          <a:prstGeom prst="rect">
            <a:avLst/>
          </a:prstGeom>
        </p:spPr>
      </p:pic>
    </p:spTree>
    <p:extLst>
      <p:ext uri="{BB962C8B-B14F-4D97-AF65-F5344CB8AC3E}">
        <p14:creationId xmlns:p14="http://schemas.microsoft.com/office/powerpoint/2010/main" val="30648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4"/>
                                        </p:tgtEl>
                                        <p:attrNameLst>
                                          <p:attrName>style.visibility</p:attrName>
                                        </p:attrNameLst>
                                      </p:cBhvr>
                                      <p:to>
                                        <p:strVal val="hidden"/>
                                      </p:to>
                                    </p:set>
                                  </p:childTnLst>
                                </p:cTn>
                              </p:par>
                            </p:childTnLst>
                          </p:cTn>
                        </p:par>
                        <p:par>
                          <p:cTn id="49" fill="hold">
                            <p:stCondLst>
                              <p:cond delay="0"/>
                            </p:stCondLst>
                            <p:childTnLst>
                              <p:par>
                                <p:cTn id="50" presetID="1" presetClass="entr" presetSubtype="0"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122"/>
          <p:cNvGrpSpPr/>
          <p:nvPr/>
        </p:nvGrpSpPr>
        <p:grpSpPr>
          <a:xfrm>
            <a:off x="5105400" y="3638550"/>
            <a:ext cx="3597384" cy="1519701"/>
            <a:chOff x="5024978" y="1044464"/>
            <a:chExt cx="3291096" cy="2192827"/>
          </a:xfrm>
        </p:grpSpPr>
        <p:pic>
          <p:nvPicPr>
            <p:cNvPr id="124" name="Picture 1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1625" y="1044464"/>
              <a:ext cx="3117803" cy="1577378"/>
            </a:xfrm>
            <a:prstGeom prst="rect">
              <a:avLst/>
            </a:prstGeom>
          </p:spPr>
        </p:pic>
        <p:sp>
          <p:nvSpPr>
            <p:cNvPr id="125" name="Content Placeholder 2"/>
            <p:cNvSpPr txBox="1">
              <a:spLocks/>
            </p:cNvSpPr>
            <p:nvPr/>
          </p:nvSpPr>
          <p:spPr>
            <a:xfrm>
              <a:off x="5024978" y="2735998"/>
              <a:ext cx="3291096" cy="501293"/>
            </a:xfrm>
            <a:prstGeom prst="rect">
              <a:avLst/>
            </a:prstGeom>
            <a:ln w="12700">
              <a:noFill/>
              <a:prstDash val="dash"/>
            </a:ln>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gn="ctr">
                <a:buNone/>
              </a:pPr>
              <a:endParaRPr lang="en-US" sz="1200" i="1" dirty="0">
                <a:solidFill>
                  <a:schemeClr val="bg1"/>
                </a:solidFill>
              </a:endParaRPr>
            </a:p>
          </p:txBody>
        </p:sp>
      </p:grpSp>
      <p:sp>
        <p:nvSpPr>
          <p:cNvPr id="9" name="Rectangle 8"/>
          <p:cNvSpPr/>
          <p:nvPr/>
        </p:nvSpPr>
        <p:spPr bwMode="auto">
          <a:xfrm rot="16200000">
            <a:off x="1774321" y="2453600"/>
            <a:ext cx="932924" cy="3507234"/>
          </a:xfrm>
          <a:prstGeom prst="rect">
            <a:avLst/>
          </a:prstGeom>
          <a:solidFill>
            <a:schemeClr val="accent2">
              <a:lumMod val="20000"/>
              <a:lumOff val="8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a:ln>
                <a:noFill/>
              </a:ln>
              <a:effectLst/>
              <a:latin typeface="+mn-lt"/>
            </a:endParaRPr>
          </a:p>
        </p:txBody>
      </p:sp>
      <p:sp>
        <p:nvSpPr>
          <p:cNvPr id="2" name="Title 1"/>
          <p:cNvSpPr>
            <a:spLocks noGrp="1"/>
          </p:cNvSpPr>
          <p:nvPr>
            <p:ph type="title"/>
          </p:nvPr>
        </p:nvSpPr>
        <p:spPr>
          <a:xfrm>
            <a:off x="271010" y="82640"/>
            <a:ext cx="6324600" cy="689497"/>
          </a:xfrm>
        </p:spPr>
        <p:txBody>
          <a:bodyPr/>
          <a:lstStyle/>
          <a:p>
            <a:r>
              <a:rPr lang="en-US" dirty="0"/>
              <a:t>Frictionless Deployment</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14</a:t>
            </a:fld>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54572" y="3945309"/>
            <a:ext cx="717632" cy="4572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351986" y="3953401"/>
            <a:ext cx="717632" cy="4572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23151" y="3944413"/>
            <a:ext cx="717632" cy="45720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9908" y="3953401"/>
            <a:ext cx="703524" cy="448212"/>
          </a:xfrm>
          <a:prstGeom prst="rect">
            <a:avLst/>
          </a:prstGeom>
        </p:spPr>
      </p:pic>
      <p:sp>
        <p:nvSpPr>
          <p:cNvPr id="10" name="Flowchart: Magnetic Disk 9"/>
          <p:cNvSpPr/>
          <p:nvPr/>
        </p:nvSpPr>
        <p:spPr bwMode="auto">
          <a:xfrm>
            <a:off x="751618" y="2537724"/>
            <a:ext cx="609600" cy="309730"/>
          </a:xfrm>
          <a:prstGeom prst="flowChartMagneticDisk">
            <a:avLst/>
          </a:prstGeom>
          <a:solidFill>
            <a:schemeClr val="accent1">
              <a:lumMod val="40000"/>
              <a:lumOff val="6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a:ln>
                <a:noFill/>
              </a:ln>
              <a:effectLst/>
              <a:latin typeface="+mn-lt"/>
            </a:endParaRPr>
          </a:p>
        </p:txBody>
      </p:sp>
      <p:sp>
        <p:nvSpPr>
          <p:cNvPr id="11" name="Flowchart: Magnetic Disk 10"/>
          <p:cNvSpPr/>
          <p:nvPr/>
        </p:nvSpPr>
        <p:spPr bwMode="auto">
          <a:xfrm>
            <a:off x="1593530" y="2533240"/>
            <a:ext cx="609600" cy="310776"/>
          </a:xfrm>
          <a:prstGeom prst="flowChartMagneticDisk">
            <a:avLst/>
          </a:prstGeom>
          <a:solidFill>
            <a:schemeClr val="accent1">
              <a:lumMod val="40000"/>
              <a:lumOff val="6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a:ln>
                <a:noFill/>
              </a:ln>
              <a:effectLst/>
              <a:latin typeface="+mn-lt"/>
            </a:endParaRPr>
          </a:p>
        </p:txBody>
      </p:sp>
      <p:sp>
        <p:nvSpPr>
          <p:cNvPr id="12" name="Flowchart: Magnetic Disk 11"/>
          <p:cNvSpPr/>
          <p:nvPr/>
        </p:nvSpPr>
        <p:spPr bwMode="auto">
          <a:xfrm>
            <a:off x="2427200" y="2533240"/>
            <a:ext cx="609600" cy="309730"/>
          </a:xfrm>
          <a:prstGeom prst="flowChartMagneticDisk">
            <a:avLst/>
          </a:prstGeom>
          <a:solidFill>
            <a:schemeClr val="accent1">
              <a:lumMod val="40000"/>
              <a:lumOff val="6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a:ln>
                <a:noFill/>
              </a:ln>
              <a:effectLst/>
              <a:latin typeface="+mn-lt"/>
            </a:endParaRPr>
          </a:p>
        </p:txBody>
      </p:sp>
      <p:sp>
        <p:nvSpPr>
          <p:cNvPr id="13" name="Flowchart: Magnetic Disk 12"/>
          <p:cNvSpPr/>
          <p:nvPr/>
        </p:nvSpPr>
        <p:spPr bwMode="auto">
          <a:xfrm>
            <a:off x="3208588" y="2525971"/>
            <a:ext cx="609600" cy="310775"/>
          </a:xfrm>
          <a:prstGeom prst="flowChartMagneticDisk">
            <a:avLst/>
          </a:prstGeom>
          <a:solidFill>
            <a:schemeClr val="accent1">
              <a:lumMod val="40000"/>
              <a:lumOff val="6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a:ln>
                <a:noFill/>
              </a:ln>
              <a:effectLst/>
              <a:latin typeface="+mn-lt"/>
            </a:endParaRPr>
          </a:p>
        </p:txBody>
      </p:sp>
      <p:cxnSp>
        <p:nvCxnSpPr>
          <p:cNvPr id="15" name="Straight Arrow Connector 14"/>
          <p:cNvCxnSpPr>
            <a:stCxn id="8" idx="0"/>
            <a:endCxn id="10" idx="3"/>
          </p:cNvCxnSpPr>
          <p:nvPr/>
        </p:nvCxnSpPr>
        <p:spPr bwMode="auto">
          <a:xfrm flipV="1">
            <a:off x="1051670" y="2847454"/>
            <a:ext cx="4748" cy="1105947"/>
          </a:xfrm>
          <a:prstGeom prst="straightConnector1">
            <a:avLst/>
          </a:prstGeom>
          <a:solidFill>
            <a:schemeClr val="accent1"/>
          </a:solidFill>
          <a:ln w="19050" cap="flat" cmpd="sng" algn="ctr">
            <a:solidFill>
              <a:schemeClr val="tx2"/>
            </a:solidFill>
            <a:prstDash val="solid"/>
            <a:round/>
            <a:headEnd type="triangle" w="med" len="med"/>
            <a:tailEnd type="triangle" w="med" len="med"/>
          </a:ln>
          <a:effectLst/>
        </p:spPr>
      </p:cxnSp>
      <p:cxnSp>
        <p:nvCxnSpPr>
          <p:cNvPr id="16" name="Straight Arrow Connector 15"/>
          <p:cNvCxnSpPr>
            <a:stCxn id="7" idx="0"/>
            <a:endCxn id="11" idx="3"/>
          </p:cNvCxnSpPr>
          <p:nvPr/>
        </p:nvCxnSpPr>
        <p:spPr bwMode="auto">
          <a:xfrm flipV="1">
            <a:off x="1881967" y="2844016"/>
            <a:ext cx="16363" cy="1100397"/>
          </a:xfrm>
          <a:prstGeom prst="straightConnector1">
            <a:avLst/>
          </a:prstGeom>
          <a:solidFill>
            <a:schemeClr val="accent1"/>
          </a:solidFill>
          <a:ln w="19050" cap="flat" cmpd="sng" algn="ctr">
            <a:solidFill>
              <a:schemeClr val="tx2"/>
            </a:solidFill>
            <a:prstDash val="solid"/>
            <a:round/>
            <a:headEnd type="triangle" w="med" len="med"/>
            <a:tailEnd type="triangle" w="med" len="med"/>
          </a:ln>
          <a:effectLst/>
        </p:spPr>
      </p:cxnSp>
      <p:cxnSp>
        <p:nvCxnSpPr>
          <p:cNvPr id="17" name="Straight Arrow Connector 16"/>
          <p:cNvCxnSpPr>
            <a:stCxn id="6" idx="0"/>
            <a:endCxn id="12" idx="3"/>
          </p:cNvCxnSpPr>
          <p:nvPr/>
        </p:nvCxnSpPr>
        <p:spPr bwMode="auto">
          <a:xfrm flipV="1">
            <a:off x="2710802" y="2842970"/>
            <a:ext cx="21198" cy="1110431"/>
          </a:xfrm>
          <a:prstGeom prst="straightConnector1">
            <a:avLst/>
          </a:prstGeom>
          <a:solidFill>
            <a:schemeClr val="accent1"/>
          </a:solidFill>
          <a:ln w="19050" cap="flat" cmpd="sng" algn="ctr">
            <a:solidFill>
              <a:schemeClr val="tx2"/>
            </a:solidFill>
            <a:prstDash val="solid"/>
            <a:round/>
            <a:headEnd type="triangle" w="med" len="med"/>
            <a:tailEnd type="triangle" w="med" len="med"/>
          </a:ln>
          <a:effectLst/>
        </p:spPr>
      </p:cxnSp>
      <p:cxnSp>
        <p:nvCxnSpPr>
          <p:cNvPr id="18" name="Straight Arrow Connector 17"/>
          <p:cNvCxnSpPr>
            <a:stCxn id="5" idx="0"/>
            <a:endCxn id="13" idx="3"/>
          </p:cNvCxnSpPr>
          <p:nvPr/>
        </p:nvCxnSpPr>
        <p:spPr bwMode="auto">
          <a:xfrm flipV="1">
            <a:off x="3513388" y="2836746"/>
            <a:ext cx="0" cy="1108563"/>
          </a:xfrm>
          <a:prstGeom prst="straightConnector1">
            <a:avLst/>
          </a:prstGeom>
          <a:solidFill>
            <a:schemeClr val="accent1"/>
          </a:solidFill>
          <a:ln w="19050" cap="flat" cmpd="sng" algn="ctr">
            <a:solidFill>
              <a:schemeClr val="tx2"/>
            </a:solidFill>
            <a:prstDash val="solid"/>
            <a:round/>
            <a:headEnd type="triangle" w="med" len="med"/>
            <a:tailEnd type="triangle" w="med" len="med"/>
          </a:ln>
          <a:effectLst/>
        </p:spPr>
      </p:cxnSp>
      <p:sp>
        <p:nvSpPr>
          <p:cNvPr id="19" name="Oval 18"/>
          <p:cNvSpPr/>
          <p:nvPr/>
        </p:nvSpPr>
        <p:spPr bwMode="auto">
          <a:xfrm>
            <a:off x="797294" y="3113959"/>
            <a:ext cx="2970797" cy="419097"/>
          </a:xfrm>
          <a:prstGeom prst="ellipse">
            <a:avLst/>
          </a:prstGeom>
          <a:solidFill>
            <a:schemeClr val="accent2">
              <a:lumMod val="20000"/>
              <a:lumOff val="8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i="0" u="none" strike="noStrike" cap="none" normalizeH="0" baseline="0" dirty="0" err="1">
                <a:ln>
                  <a:noFill/>
                </a:ln>
                <a:solidFill>
                  <a:schemeClr val="bg1"/>
                </a:solidFill>
                <a:effectLst/>
                <a:latin typeface="+mn-lt"/>
              </a:rPr>
              <a:t>NVMeOF</a:t>
            </a:r>
            <a:r>
              <a:rPr kumimoji="0" lang="en-US" sz="1400" i="0" u="none" strike="noStrike" cap="none" normalizeH="0" baseline="0" dirty="0">
                <a:ln>
                  <a:noFill/>
                </a:ln>
                <a:solidFill>
                  <a:schemeClr val="bg1"/>
                </a:solidFill>
                <a:effectLst/>
                <a:latin typeface="+mn-lt"/>
              </a:rPr>
              <a:t>, </a:t>
            </a:r>
            <a:r>
              <a:rPr lang="en-US" sz="1400" dirty="0">
                <a:solidFill>
                  <a:schemeClr val="bg1"/>
                </a:solidFill>
                <a:latin typeface="+mn-lt"/>
              </a:rPr>
              <a:t>Direct </a:t>
            </a:r>
            <a:r>
              <a:rPr lang="en-US" sz="1400" dirty="0" err="1">
                <a:solidFill>
                  <a:schemeClr val="bg1"/>
                </a:solidFill>
                <a:latin typeface="+mn-lt"/>
              </a:rPr>
              <a:t>PCIe</a:t>
            </a:r>
            <a:r>
              <a:rPr lang="en-US" sz="1400" dirty="0">
                <a:solidFill>
                  <a:schemeClr val="bg1"/>
                </a:solidFill>
                <a:latin typeface="+mn-lt"/>
              </a:rPr>
              <a:t>, or Proprietary Protocol</a:t>
            </a:r>
            <a:endParaRPr kumimoji="0" lang="en-US" sz="1400" i="0" u="none" strike="noStrike" cap="none" normalizeH="0" baseline="0" dirty="0">
              <a:ln>
                <a:noFill/>
              </a:ln>
              <a:solidFill>
                <a:schemeClr val="bg1"/>
              </a:solidFill>
              <a:effectLst/>
              <a:latin typeface="+mn-lt"/>
            </a:endParaRPr>
          </a:p>
        </p:txBody>
      </p:sp>
      <p:cxnSp>
        <p:nvCxnSpPr>
          <p:cNvPr id="39" name="Straight Connector 38"/>
          <p:cNvCxnSpPr/>
          <p:nvPr/>
        </p:nvCxnSpPr>
        <p:spPr bwMode="auto">
          <a:xfrm flipV="1">
            <a:off x="71132" y="2976965"/>
            <a:ext cx="9067800" cy="18137"/>
          </a:xfrm>
          <a:prstGeom prst="line">
            <a:avLst/>
          </a:prstGeom>
          <a:solidFill>
            <a:schemeClr val="accent1"/>
          </a:solidFill>
          <a:ln w="19050" cap="flat" cmpd="sng" algn="ctr">
            <a:solidFill>
              <a:schemeClr val="tx2"/>
            </a:solidFill>
            <a:prstDash val="lgDash"/>
            <a:round/>
            <a:headEnd type="none" w="med" len="med"/>
            <a:tailEnd type="none" w="med" len="med"/>
          </a:ln>
          <a:effectLst/>
        </p:spPr>
      </p:cxnSp>
      <p:cxnSp>
        <p:nvCxnSpPr>
          <p:cNvPr id="43" name="Straight Connector 42"/>
          <p:cNvCxnSpPr/>
          <p:nvPr/>
        </p:nvCxnSpPr>
        <p:spPr bwMode="auto">
          <a:xfrm>
            <a:off x="76200" y="3638550"/>
            <a:ext cx="8991600" cy="0"/>
          </a:xfrm>
          <a:prstGeom prst="line">
            <a:avLst/>
          </a:prstGeom>
          <a:solidFill>
            <a:schemeClr val="accent1"/>
          </a:solidFill>
          <a:ln w="19050" cap="flat" cmpd="sng" algn="ctr">
            <a:solidFill>
              <a:schemeClr val="tx2"/>
            </a:solidFill>
            <a:prstDash val="lgDash"/>
            <a:round/>
            <a:headEnd type="none" w="med" len="med"/>
            <a:tailEnd type="none" w="med" len="med"/>
          </a:ln>
          <a:effectLst/>
        </p:spPr>
      </p:cxnSp>
      <p:sp>
        <p:nvSpPr>
          <p:cNvPr id="45" name="Flowchart: Magnetic Disk 44"/>
          <p:cNvSpPr/>
          <p:nvPr/>
        </p:nvSpPr>
        <p:spPr bwMode="auto">
          <a:xfrm>
            <a:off x="751618" y="1506160"/>
            <a:ext cx="3054618" cy="794256"/>
          </a:xfrm>
          <a:prstGeom prst="flowChartMagneticDisk">
            <a:avLst/>
          </a:prstGeom>
          <a:solidFill>
            <a:srgbClr val="178995"/>
          </a:solidFill>
          <a:ln w="6350" cap="flat" cmpd="sng" algn="ctr">
            <a:solidFill>
              <a:schemeClr val="tx1"/>
            </a:solidFill>
            <a:prstDash val="dash"/>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i="1" dirty="0">
                <a:latin typeface="+mn-lt"/>
              </a:rPr>
              <a:t>Data Services</a:t>
            </a:r>
            <a:endParaRPr kumimoji="0" lang="en-US" sz="1400" b="1" i="1" u="none" strike="noStrike" cap="none" normalizeH="0" baseline="0" dirty="0">
              <a:ln>
                <a:noFill/>
              </a:ln>
              <a:effectLst/>
              <a:latin typeface="+mn-lt"/>
            </a:endParaRPr>
          </a:p>
        </p:txBody>
      </p:sp>
      <p:cxnSp>
        <p:nvCxnSpPr>
          <p:cNvPr id="52" name="Straight Arrow Connector 51"/>
          <p:cNvCxnSpPr/>
          <p:nvPr/>
        </p:nvCxnSpPr>
        <p:spPr bwMode="auto">
          <a:xfrm flipH="1" flipV="1">
            <a:off x="3334598" y="2310833"/>
            <a:ext cx="197425" cy="169328"/>
          </a:xfrm>
          <a:prstGeom prst="straightConnector1">
            <a:avLst/>
          </a:prstGeom>
          <a:solidFill>
            <a:schemeClr val="accent1"/>
          </a:solidFill>
          <a:ln w="3175" cap="flat" cmpd="sng" algn="ctr">
            <a:solidFill>
              <a:schemeClr val="bg1"/>
            </a:solidFill>
            <a:prstDash val="solid"/>
            <a:round/>
            <a:headEnd type="triangle" w="med" len="med"/>
            <a:tailEnd type="triangle" w="med" len="med"/>
          </a:ln>
          <a:effectLst/>
        </p:spPr>
      </p:cxnSp>
      <p:cxnSp>
        <p:nvCxnSpPr>
          <p:cNvPr id="54" name="Straight Arrow Connector 53"/>
          <p:cNvCxnSpPr>
            <a:stCxn id="12" idx="1"/>
          </p:cNvCxnSpPr>
          <p:nvPr/>
        </p:nvCxnSpPr>
        <p:spPr bwMode="auto">
          <a:xfrm flipV="1">
            <a:off x="2732000" y="2333517"/>
            <a:ext cx="0" cy="199723"/>
          </a:xfrm>
          <a:prstGeom prst="straightConnector1">
            <a:avLst/>
          </a:prstGeom>
          <a:solidFill>
            <a:schemeClr val="accent1"/>
          </a:solidFill>
          <a:ln w="3175" cap="flat" cmpd="sng" algn="ctr">
            <a:solidFill>
              <a:schemeClr val="bg1"/>
            </a:solidFill>
            <a:prstDash val="solid"/>
            <a:round/>
            <a:headEnd type="triangle" w="med" len="med"/>
            <a:tailEnd type="triangle" w="med" len="med"/>
          </a:ln>
          <a:effectLst/>
        </p:spPr>
      </p:cxnSp>
      <p:cxnSp>
        <p:nvCxnSpPr>
          <p:cNvPr id="55" name="Straight Arrow Connector 54"/>
          <p:cNvCxnSpPr>
            <a:endCxn id="10" idx="1"/>
          </p:cNvCxnSpPr>
          <p:nvPr/>
        </p:nvCxnSpPr>
        <p:spPr bwMode="auto">
          <a:xfrm flipH="1">
            <a:off x="1056418" y="2357018"/>
            <a:ext cx="270444" cy="180706"/>
          </a:xfrm>
          <a:prstGeom prst="straightConnector1">
            <a:avLst/>
          </a:prstGeom>
          <a:solidFill>
            <a:schemeClr val="accent1"/>
          </a:solidFill>
          <a:ln w="3175" cap="flat" cmpd="sng" algn="ctr">
            <a:solidFill>
              <a:schemeClr val="bg1"/>
            </a:solidFill>
            <a:prstDash val="solid"/>
            <a:round/>
            <a:headEnd type="triangle" w="med" len="med"/>
            <a:tailEnd type="triangle" w="med" len="med"/>
          </a:ln>
          <a:effectLst/>
        </p:spPr>
      </p:cxnSp>
      <p:cxnSp>
        <p:nvCxnSpPr>
          <p:cNvPr id="59" name="Straight Arrow Connector 58"/>
          <p:cNvCxnSpPr/>
          <p:nvPr/>
        </p:nvCxnSpPr>
        <p:spPr bwMode="auto">
          <a:xfrm flipV="1">
            <a:off x="1906085" y="2339720"/>
            <a:ext cx="10672" cy="186251"/>
          </a:xfrm>
          <a:prstGeom prst="straightConnector1">
            <a:avLst/>
          </a:prstGeom>
          <a:solidFill>
            <a:schemeClr val="accent1"/>
          </a:solidFill>
          <a:ln w="3175" cap="flat" cmpd="sng" algn="ctr">
            <a:solidFill>
              <a:schemeClr val="bg1"/>
            </a:solidFill>
            <a:prstDash val="solid"/>
            <a:round/>
            <a:headEnd type="triangle" w="med" len="med"/>
            <a:tailEnd type="triangle" w="med" len="med"/>
          </a:ln>
          <a:effectLst/>
        </p:spPr>
      </p:cxnSp>
      <p:sp>
        <p:nvSpPr>
          <p:cNvPr id="64" name="Rectangle 63"/>
          <p:cNvSpPr/>
          <p:nvPr/>
        </p:nvSpPr>
        <p:spPr bwMode="auto">
          <a:xfrm>
            <a:off x="761799" y="1115814"/>
            <a:ext cx="3048000" cy="292084"/>
          </a:xfrm>
          <a:prstGeom prst="rect">
            <a:avLst/>
          </a:prstGeom>
          <a:solidFill>
            <a:schemeClr val="accent5">
              <a:lumMod val="60000"/>
              <a:lumOff val="40000"/>
            </a:schemeClr>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i="0" u="none" strike="noStrike" cap="none" normalizeH="0" baseline="0" dirty="0">
                <a:ln>
                  <a:noFill/>
                </a:ln>
                <a:solidFill>
                  <a:schemeClr val="bg1"/>
                </a:solidFill>
                <a:effectLst/>
                <a:latin typeface="+mn-lt"/>
              </a:rPr>
              <a:t>Applications</a:t>
            </a:r>
          </a:p>
        </p:txBody>
      </p:sp>
      <p:sp>
        <p:nvSpPr>
          <p:cNvPr id="72" name="Flowchart: Magnetic Disk 71"/>
          <p:cNvSpPr/>
          <p:nvPr/>
        </p:nvSpPr>
        <p:spPr bwMode="auto">
          <a:xfrm>
            <a:off x="5933386" y="2515750"/>
            <a:ext cx="1905305" cy="344586"/>
          </a:xfrm>
          <a:prstGeom prst="flowChartMagneticDisk">
            <a:avLst/>
          </a:prstGeom>
          <a:solidFill>
            <a:schemeClr val="accent1">
              <a:lumMod val="40000"/>
              <a:lumOff val="6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cxnSp>
        <p:nvCxnSpPr>
          <p:cNvPr id="77" name="Straight Arrow Connector 76"/>
          <p:cNvCxnSpPr>
            <a:stCxn id="86" idx="1"/>
            <a:endCxn id="72" idx="3"/>
          </p:cNvCxnSpPr>
          <p:nvPr/>
        </p:nvCxnSpPr>
        <p:spPr bwMode="auto">
          <a:xfrm flipV="1">
            <a:off x="6886039" y="2860336"/>
            <a:ext cx="0" cy="974912"/>
          </a:xfrm>
          <a:prstGeom prst="straightConnector1">
            <a:avLst/>
          </a:prstGeom>
          <a:solidFill>
            <a:schemeClr val="accent1"/>
          </a:solidFill>
          <a:ln w="19050" cap="flat" cmpd="sng" algn="ctr">
            <a:solidFill>
              <a:schemeClr val="tx2"/>
            </a:solidFill>
            <a:prstDash val="solid"/>
            <a:round/>
            <a:headEnd type="triangle" w="med" len="med"/>
            <a:tailEnd type="triangle" w="med" len="med"/>
          </a:ln>
          <a:effectLst/>
        </p:spPr>
      </p:cxnSp>
      <p:sp>
        <p:nvSpPr>
          <p:cNvPr id="80" name="Oval 79"/>
          <p:cNvSpPr/>
          <p:nvPr/>
        </p:nvSpPr>
        <p:spPr bwMode="auto">
          <a:xfrm>
            <a:off x="5372054" y="3136377"/>
            <a:ext cx="2970797" cy="419097"/>
          </a:xfrm>
          <a:prstGeom prst="ellipse">
            <a:avLst/>
          </a:prstGeom>
          <a:solidFill>
            <a:schemeClr val="accent1">
              <a:lumMod val="20000"/>
              <a:lumOff val="8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i="0" u="none" strike="noStrike" cap="none" normalizeH="0" baseline="0" dirty="0" err="1">
                <a:ln>
                  <a:noFill/>
                </a:ln>
                <a:solidFill>
                  <a:schemeClr val="bg1"/>
                </a:solidFill>
                <a:effectLst/>
                <a:latin typeface="+mn-lt"/>
              </a:rPr>
              <a:t>NVMe</a:t>
            </a:r>
            <a:r>
              <a:rPr kumimoji="0" lang="en-US" sz="1400" i="0" u="none" strike="noStrike" cap="none" normalizeH="0" baseline="0" dirty="0">
                <a:ln>
                  <a:noFill/>
                </a:ln>
                <a:solidFill>
                  <a:schemeClr val="bg1"/>
                </a:solidFill>
                <a:effectLst/>
                <a:latin typeface="+mn-lt"/>
              </a:rPr>
              <a:t> Over Fabrics</a:t>
            </a:r>
          </a:p>
        </p:txBody>
      </p:sp>
      <p:sp>
        <p:nvSpPr>
          <p:cNvPr id="82" name="TextBox 81"/>
          <p:cNvSpPr txBox="1"/>
          <p:nvPr/>
        </p:nvSpPr>
        <p:spPr bwMode="ltGray">
          <a:xfrm>
            <a:off x="4224981" y="1786015"/>
            <a:ext cx="547162" cy="294942"/>
          </a:xfrm>
          <a:prstGeom prst="rect">
            <a:avLst/>
          </a:prstGeom>
          <a:solidFill>
            <a:schemeClr val="bg1"/>
          </a:solidFill>
          <a:ln w="9525">
            <a:solidFill>
              <a:schemeClr val="bg1"/>
            </a:solidFill>
            <a:miter lim="800000"/>
            <a:headEnd/>
            <a:tailEnd/>
          </a:ln>
        </p:spPr>
        <p:txBody>
          <a:bodyPr wrap="none" lIns="91419" tIns="45710" rIns="91419" bIns="45710" rtlCol="0" anchor="t" anchorCtr="0">
            <a:noAutofit/>
          </a:bodyPr>
          <a:lstStyle/>
          <a:p>
            <a:pPr>
              <a:lnSpc>
                <a:spcPct val="90000"/>
              </a:lnSpc>
              <a:spcBef>
                <a:spcPts val="0"/>
              </a:spcBef>
              <a:spcAft>
                <a:spcPts val="800"/>
              </a:spcAft>
              <a:buClr>
                <a:srgbClr val="60DF00"/>
              </a:buClr>
              <a:buSzPct val="150000"/>
            </a:pPr>
            <a:r>
              <a:rPr lang="en-US" sz="1100" b="1" dirty="0">
                <a:latin typeface="Calibri" pitchFamily="34" charset="0"/>
              </a:rPr>
              <a:t>Host</a:t>
            </a:r>
          </a:p>
        </p:txBody>
      </p:sp>
      <p:sp>
        <p:nvSpPr>
          <p:cNvPr id="83" name="TextBox 82"/>
          <p:cNvSpPr txBox="1"/>
          <p:nvPr/>
        </p:nvSpPr>
        <p:spPr bwMode="ltGray">
          <a:xfrm>
            <a:off x="4240064" y="3204574"/>
            <a:ext cx="604282" cy="208545"/>
          </a:xfrm>
          <a:prstGeom prst="rect">
            <a:avLst/>
          </a:prstGeom>
          <a:solidFill>
            <a:schemeClr val="bg1"/>
          </a:solidFill>
          <a:ln w="9525">
            <a:solidFill>
              <a:schemeClr val="bg1"/>
            </a:solidFill>
            <a:miter lim="800000"/>
            <a:headEnd/>
            <a:tailEnd/>
          </a:ln>
        </p:spPr>
        <p:txBody>
          <a:bodyPr wrap="none" lIns="91419" tIns="45710" rIns="91419" bIns="45710" rtlCol="0" anchor="t" anchorCtr="0">
            <a:noAutofit/>
          </a:bodyPr>
          <a:lstStyle/>
          <a:p>
            <a:pPr>
              <a:lnSpc>
                <a:spcPct val="90000"/>
              </a:lnSpc>
              <a:spcBef>
                <a:spcPts val="0"/>
              </a:spcBef>
              <a:spcAft>
                <a:spcPts val="800"/>
              </a:spcAft>
              <a:buClr>
                <a:srgbClr val="60DF00"/>
              </a:buClr>
              <a:buSzPct val="150000"/>
            </a:pPr>
            <a:r>
              <a:rPr lang="en-US" sz="1100" b="1" dirty="0">
                <a:latin typeface="Calibri" pitchFamily="34" charset="0"/>
              </a:rPr>
              <a:t>Network</a:t>
            </a:r>
          </a:p>
        </p:txBody>
      </p:sp>
      <p:sp>
        <p:nvSpPr>
          <p:cNvPr id="86" name="Flowchart: Magnetic Disk 85"/>
          <p:cNvSpPr/>
          <p:nvPr/>
        </p:nvSpPr>
        <p:spPr bwMode="auto">
          <a:xfrm>
            <a:off x="5933386" y="3835248"/>
            <a:ext cx="1905305" cy="374807"/>
          </a:xfrm>
          <a:prstGeom prst="flowChartMagneticDisk">
            <a:avLst/>
          </a:prstGeom>
          <a:solidFill>
            <a:srgbClr val="178995"/>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i="1" dirty="0">
                <a:latin typeface="+mn-lt"/>
              </a:rPr>
              <a:t>Data Services</a:t>
            </a:r>
            <a:endParaRPr kumimoji="0" lang="en-US" sz="1400" b="1" i="1" u="none" strike="noStrike" cap="none" normalizeH="0" baseline="0" dirty="0">
              <a:ln>
                <a:noFill/>
              </a:ln>
              <a:effectLst/>
              <a:latin typeface="+mn-lt"/>
            </a:endParaRPr>
          </a:p>
        </p:txBody>
      </p:sp>
      <p:sp>
        <p:nvSpPr>
          <p:cNvPr id="91" name="Rectangle 90"/>
          <p:cNvSpPr/>
          <p:nvPr/>
        </p:nvSpPr>
        <p:spPr bwMode="auto">
          <a:xfrm>
            <a:off x="5362039" y="1185218"/>
            <a:ext cx="3048000" cy="1083900"/>
          </a:xfrm>
          <a:prstGeom prst="rect">
            <a:avLst/>
          </a:prstGeom>
          <a:solidFill>
            <a:schemeClr val="accent5">
              <a:lumMod val="60000"/>
              <a:lumOff val="40000"/>
            </a:schemeClr>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i="0" u="none" strike="noStrike" cap="none" normalizeH="0" baseline="0" dirty="0">
                <a:ln>
                  <a:noFill/>
                </a:ln>
                <a:solidFill>
                  <a:schemeClr val="bg1"/>
                </a:solidFill>
                <a:effectLst/>
                <a:latin typeface="+mn-lt"/>
              </a:rPr>
              <a:t>Applications</a:t>
            </a:r>
          </a:p>
        </p:txBody>
      </p:sp>
      <p:sp>
        <p:nvSpPr>
          <p:cNvPr id="93" name="Rounded Rectangle 42"/>
          <p:cNvSpPr/>
          <p:nvPr/>
        </p:nvSpPr>
        <p:spPr bwMode="auto">
          <a:xfrm>
            <a:off x="5813968" y="4269063"/>
            <a:ext cx="2180247" cy="329480"/>
          </a:xfrm>
          <a:prstGeom prst="roundRect">
            <a:avLst/>
          </a:prstGeom>
          <a:solidFill>
            <a:schemeClr val="tx2">
              <a:lumMod val="40000"/>
              <a:lumOff val="60000"/>
            </a:schemeClr>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i="0" u="none" strike="noStrike" cap="none" normalizeH="0" baseline="0" dirty="0" err="1">
                <a:ln>
                  <a:noFill/>
                </a:ln>
                <a:solidFill>
                  <a:schemeClr val="bg1"/>
                </a:solidFill>
                <a:effectLst/>
                <a:latin typeface="+mn-lt"/>
              </a:rPr>
              <a:t>NVMe</a:t>
            </a:r>
            <a:r>
              <a:rPr kumimoji="0" lang="en-US" sz="1600" i="0" u="none" strike="noStrike" cap="none" normalizeH="0" baseline="0" dirty="0">
                <a:ln>
                  <a:noFill/>
                </a:ln>
                <a:solidFill>
                  <a:schemeClr val="bg1"/>
                </a:solidFill>
                <a:effectLst/>
                <a:latin typeface="+mn-lt"/>
              </a:rPr>
              <a:t> Drive Pool</a:t>
            </a:r>
          </a:p>
        </p:txBody>
      </p:sp>
      <p:sp>
        <p:nvSpPr>
          <p:cNvPr id="121" name="TextBox 120"/>
          <p:cNvSpPr txBox="1"/>
          <p:nvPr/>
        </p:nvSpPr>
        <p:spPr bwMode="ltGray">
          <a:xfrm>
            <a:off x="6303984" y="840172"/>
            <a:ext cx="1006877" cy="275642"/>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buClr>
                <a:srgbClr val="60DF00"/>
              </a:buClr>
              <a:buSzPct val="150000"/>
            </a:pPr>
            <a:r>
              <a:rPr lang="en-US" sz="1600" b="1" i="1" dirty="0">
                <a:solidFill>
                  <a:srgbClr val="000000"/>
                </a:solidFill>
                <a:latin typeface="Calibri" pitchFamily="34" charset="0"/>
              </a:rPr>
              <a:t>Pavilion = Zero Host Footprint</a:t>
            </a:r>
          </a:p>
        </p:txBody>
      </p:sp>
      <p:sp>
        <p:nvSpPr>
          <p:cNvPr id="122" name="TextBox 121"/>
          <p:cNvSpPr txBox="1"/>
          <p:nvPr/>
        </p:nvSpPr>
        <p:spPr bwMode="ltGray">
          <a:xfrm>
            <a:off x="1906085" y="800868"/>
            <a:ext cx="1006877" cy="275642"/>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buClr>
                <a:srgbClr val="60DF00"/>
              </a:buClr>
              <a:buSzPct val="150000"/>
            </a:pPr>
            <a:r>
              <a:rPr lang="en-US" sz="1600" b="1" i="1" dirty="0">
                <a:solidFill>
                  <a:srgbClr val="000000"/>
                </a:solidFill>
                <a:latin typeface="Calibri" pitchFamily="34" charset="0"/>
              </a:rPr>
              <a:t>Host-Side Implementations (JBOFs) </a:t>
            </a:r>
          </a:p>
        </p:txBody>
      </p:sp>
      <p:cxnSp>
        <p:nvCxnSpPr>
          <p:cNvPr id="126" name="Straight Arrow Connector 125"/>
          <p:cNvCxnSpPr>
            <a:stCxn id="72" idx="1"/>
            <a:endCxn id="91" idx="2"/>
          </p:cNvCxnSpPr>
          <p:nvPr/>
        </p:nvCxnSpPr>
        <p:spPr bwMode="auto">
          <a:xfrm flipV="1">
            <a:off x="6886039" y="2269118"/>
            <a:ext cx="0" cy="246632"/>
          </a:xfrm>
          <a:prstGeom prst="straightConnector1">
            <a:avLst/>
          </a:prstGeom>
          <a:solidFill>
            <a:schemeClr val="accent1"/>
          </a:solidFill>
          <a:ln w="3175" cap="flat" cmpd="sng" algn="ctr">
            <a:solidFill>
              <a:schemeClr val="bg1"/>
            </a:solidFill>
            <a:prstDash val="solid"/>
            <a:round/>
            <a:headEnd type="triangle" w="med" len="med"/>
            <a:tailEnd type="triangle" w="med" len="med"/>
          </a:ln>
          <a:effectLst/>
        </p:spPr>
      </p:cxnSp>
      <p:pic>
        <p:nvPicPr>
          <p:cNvPr id="2050" name="Picture 4" descr="http://ko.com.ua/files/u5101/p-logo-curre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442" y="4529380"/>
            <a:ext cx="652463" cy="11588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1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7805" y="4500805"/>
            <a:ext cx="561975" cy="1920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6" descr="http://www.velocityvc.com/web_system/wp-content/uploads/2015/08/apeiron.jpe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3130" y="4475405"/>
            <a:ext cx="595312" cy="24288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19"/>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14342" y="4499217"/>
            <a:ext cx="942975" cy="19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043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674" y="3688644"/>
            <a:ext cx="2075251" cy="1049923"/>
          </a:xfrm>
          <a:prstGeom prst="rect">
            <a:avLst/>
          </a:prstGeom>
        </p:spPr>
      </p:pic>
      <p:sp>
        <p:nvSpPr>
          <p:cNvPr id="2" name="Title 1"/>
          <p:cNvSpPr>
            <a:spLocks noGrp="1"/>
          </p:cNvSpPr>
          <p:nvPr>
            <p:ph type="title"/>
          </p:nvPr>
        </p:nvSpPr>
        <p:spPr/>
        <p:txBody>
          <a:bodyPr/>
          <a:lstStyle/>
          <a:p>
            <a:r>
              <a:rPr lang="en-US" dirty="0"/>
              <a:t>High Speed Data Copies Increase Productivity</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15</a:t>
            </a:fld>
            <a:endParaRPr lang="en-US" dirty="0"/>
          </a:p>
        </p:txBody>
      </p:sp>
      <p:sp>
        <p:nvSpPr>
          <p:cNvPr id="63" name="TextBox 62"/>
          <p:cNvSpPr txBox="1"/>
          <p:nvPr/>
        </p:nvSpPr>
        <p:spPr bwMode="ltGray">
          <a:xfrm>
            <a:off x="3974881" y="2822112"/>
            <a:ext cx="4601868" cy="914400"/>
          </a:xfrm>
          <a:prstGeom prst="rect">
            <a:avLst/>
          </a:prstGeom>
          <a:noFill/>
          <a:ln w="9525">
            <a:noFill/>
            <a:miter lim="800000"/>
            <a:headEnd/>
            <a:tailEnd/>
          </a:ln>
        </p:spPr>
        <p:txBody>
          <a:bodyPr wrap="none" lIns="91419" tIns="45710" rIns="91419" bIns="45710" rtlCol="0" anchor="t" anchorCtr="0">
            <a:noAutofit/>
          </a:bodyPr>
          <a:lstStyle/>
          <a:p>
            <a:pPr marL="342900" indent="-342900" algn="l">
              <a:lnSpc>
                <a:spcPct val="90000"/>
              </a:lnSpc>
              <a:spcBef>
                <a:spcPts val="0"/>
              </a:spcBef>
              <a:spcAft>
                <a:spcPts val="800"/>
              </a:spcAft>
              <a:buClr>
                <a:srgbClr val="60DF00"/>
              </a:buClr>
              <a:buSzPct val="150000"/>
              <a:buFont typeface="Wingdings" panose="05000000000000000000" pitchFamily="2" charset="2"/>
              <a:buChar char="ü"/>
            </a:pPr>
            <a:r>
              <a:rPr lang="en-US" sz="2000" dirty="0">
                <a:solidFill>
                  <a:srgbClr val="000000"/>
                </a:solidFill>
                <a:latin typeface="Calibri" pitchFamily="34" charset="0"/>
              </a:rPr>
              <a:t>Instant, Space-Efficient, Logical Copies </a:t>
            </a:r>
          </a:p>
          <a:p>
            <a:pPr marL="342900" indent="-342900" algn="l">
              <a:lnSpc>
                <a:spcPct val="90000"/>
              </a:lnSpc>
              <a:spcBef>
                <a:spcPts val="0"/>
              </a:spcBef>
              <a:spcAft>
                <a:spcPts val="800"/>
              </a:spcAft>
              <a:buClr>
                <a:srgbClr val="60DF00"/>
              </a:buClr>
              <a:buSzPct val="150000"/>
              <a:buFont typeface="Wingdings" panose="05000000000000000000" pitchFamily="2" charset="2"/>
              <a:buChar char="ü"/>
            </a:pPr>
            <a:r>
              <a:rPr lang="en-US" sz="2000" dirty="0">
                <a:solidFill>
                  <a:srgbClr val="000000"/>
                </a:solidFill>
                <a:latin typeface="Calibri" pitchFamily="34" charset="0"/>
              </a:rPr>
              <a:t>Full Performance Copies</a:t>
            </a:r>
          </a:p>
          <a:p>
            <a:pPr marL="342900" indent="-342900" algn="l">
              <a:lnSpc>
                <a:spcPct val="90000"/>
              </a:lnSpc>
              <a:spcBef>
                <a:spcPts val="0"/>
              </a:spcBef>
              <a:spcAft>
                <a:spcPts val="800"/>
              </a:spcAft>
              <a:buClr>
                <a:srgbClr val="60DF00"/>
              </a:buClr>
              <a:buSzPct val="150000"/>
              <a:buFont typeface="Wingdings" panose="05000000000000000000" pitchFamily="2" charset="2"/>
              <a:buChar char="ü"/>
            </a:pPr>
            <a:r>
              <a:rPr lang="en-US" sz="2000" dirty="0">
                <a:solidFill>
                  <a:srgbClr val="000000"/>
                </a:solidFill>
                <a:latin typeface="Calibri" pitchFamily="34" charset="0"/>
              </a:rPr>
              <a:t>Reduce Overhead on Servers</a:t>
            </a:r>
          </a:p>
          <a:p>
            <a:pPr marL="342900" indent="-342900" algn="l">
              <a:lnSpc>
                <a:spcPct val="90000"/>
              </a:lnSpc>
              <a:spcBef>
                <a:spcPts val="0"/>
              </a:spcBef>
              <a:spcAft>
                <a:spcPts val="800"/>
              </a:spcAft>
              <a:buClr>
                <a:srgbClr val="60DF00"/>
              </a:buClr>
              <a:buSzPct val="150000"/>
              <a:buFont typeface="Wingdings" panose="05000000000000000000" pitchFamily="2" charset="2"/>
              <a:buChar char="ü"/>
            </a:pPr>
            <a:r>
              <a:rPr lang="en-US" sz="2000" dirty="0">
                <a:solidFill>
                  <a:srgbClr val="000000"/>
                </a:solidFill>
                <a:latin typeface="Calibri" pitchFamily="34" charset="0"/>
              </a:rPr>
              <a:t>Eliminate Backup Windows</a:t>
            </a:r>
          </a:p>
        </p:txBody>
      </p:sp>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1694" y="1249096"/>
            <a:ext cx="506403" cy="620440"/>
          </a:xfrm>
          <a:prstGeom prst="rect">
            <a:avLst/>
          </a:prstGeom>
        </p:spPr>
      </p:pic>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7522" y="1268728"/>
            <a:ext cx="506403" cy="620440"/>
          </a:xfrm>
          <a:prstGeom prst="rect">
            <a:avLst/>
          </a:prstGeom>
        </p:spPr>
      </p:pic>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66" y="1249096"/>
            <a:ext cx="506403" cy="620440"/>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1852" y="2846920"/>
            <a:ext cx="726085" cy="889592"/>
          </a:xfrm>
          <a:prstGeom prst="rect">
            <a:avLst/>
          </a:prstGeom>
        </p:spPr>
      </p:pic>
      <p:cxnSp>
        <p:nvCxnSpPr>
          <p:cNvPr id="10" name="Straight Arrow Connector 9"/>
          <p:cNvCxnSpPr>
            <a:stCxn id="41" idx="0"/>
            <a:endCxn id="40" idx="2"/>
          </p:cNvCxnSpPr>
          <p:nvPr/>
        </p:nvCxnSpPr>
        <p:spPr bwMode="auto">
          <a:xfrm flipH="1" flipV="1">
            <a:off x="1099068" y="1869536"/>
            <a:ext cx="775827" cy="977384"/>
          </a:xfrm>
          <a:prstGeom prst="straightConnector1">
            <a:avLst/>
          </a:prstGeom>
          <a:solidFill>
            <a:schemeClr val="accent1"/>
          </a:solidFill>
          <a:ln w="19050" cap="flat" cmpd="sng" algn="ctr">
            <a:solidFill>
              <a:srgbClr val="60DF00"/>
            </a:solidFill>
            <a:prstDash val="solid"/>
            <a:round/>
            <a:headEnd type="triangle"/>
            <a:tailEnd type="triangle"/>
          </a:ln>
          <a:effectLst/>
        </p:spPr>
      </p:cxnSp>
      <p:cxnSp>
        <p:nvCxnSpPr>
          <p:cNvPr id="50" name="Straight Arrow Connector 49"/>
          <p:cNvCxnSpPr>
            <a:stCxn id="41" idx="0"/>
            <a:endCxn id="38" idx="2"/>
          </p:cNvCxnSpPr>
          <p:nvPr/>
        </p:nvCxnSpPr>
        <p:spPr bwMode="auto">
          <a:xfrm flipV="1">
            <a:off x="1874895" y="1869536"/>
            <a:ext cx="1" cy="977384"/>
          </a:xfrm>
          <a:prstGeom prst="straightConnector1">
            <a:avLst/>
          </a:prstGeom>
          <a:solidFill>
            <a:schemeClr val="accent1"/>
          </a:solidFill>
          <a:ln w="19050" cap="flat" cmpd="sng" algn="ctr">
            <a:solidFill>
              <a:srgbClr val="60DF00"/>
            </a:solidFill>
            <a:prstDash val="solid"/>
            <a:round/>
            <a:headEnd type="triangle"/>
            <a:tailEnd type="triangle"/>
          </a:ln>
          <a:effectLst/>
        </p:spPr>
      </p:cxnSp>
      <p:cxnSp>
        <p:nvCxnSpPr>
          <p:cNvPr id="53" name="Straight Arrow Connector 52"/>
          <p:cNvCxnSpPr>
            <a:stCxn id="41" idx="0"/>
            <a:endCxn id="39" idx="2"/>
          </p:cNvCxnSpPr>
          <p:nvPr/>
        </p:nvCxnSpPr>
        <p:spPr bwMode="auto">
          <a:xfrm flipV="1">
            <a:off x="1874895" y="1889168"/>
            <a:ext cx="775829" cy="957752"/>
          </a:xfrm>
          <a:prstGeom prst="straightConnector1">
            <a:avLst/>
          </a:prstGeom>
          <a:solidFill>
            <a:schemeClr val="accent1"/>
          </a:solidFill>
          <a:ln w="19050" cap="flat" cmpd="sng" algn="ctr">
            <a:solidFill>
              <a:srgbClr val="60DF00"/>
            </a:solidFill>
            <a:prstDash val="solid"/>
            <a:round/>
            <a:headEnd type="triangle"/>
            <a:tailEnd type="triangle"/>
          </a:ln>
          <a:effectLst/>
        </p:spPr>
      </p:cxnSp>
      <p:sp>
        <p:nvSpPr>
          <p:cNvPr id="54" name="TextBox 53"/>
          <p:cNvSpPr txBox="1"/>
          <p:nvPr/>
        </p:nvSpPr>
        <p:spPr bwMode="ltGray">
          <a:xfrm>
            <a:off x="579257" y="953478"/>
            <a:ext cx="1006877" cy="275642"/>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buClr>
                <a:srgbClr val="60DF00"/>
              </a:buClr>
              <a:buSzPct val="150000"/>
            </a:pPr>
            <a:r>
              <a:rPr lang="en-US" sz="1100" b="1" i="1" dirty="0">
                <a:solidFill>
                  <a:srgbClr val="FF0000"/>
                </a:solidFill>
                <a:latin typeface="Calibri" pitchFamily="34" charset="0"/>
              </a:rPr>
              <a:t>Production</a:t>
            </a:r>
          </a:p>
        </p:txBody>
      </p:sp>
      <p:sp>
        <p:nvSpPr>
          <p:cNvPr id="56" name="TextBox 55"/>
          <p:cNvSpPr txBox="1"/>
          <p:nvPr/>
        </p:nvSpPr>
        <p:spPr bwMode="ltGray">
          <a:xfrm>
            <a:off x="1395302" y="956159"/>
            <a:ext cx="1006877" cy="275642"/>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buClr>
                <a:srgbClr val="60DF00"/>
              </a:buClr>
              <a:buSzPct val="150000"/>
            </a:pPr>
            <a:r>
              <a:rPr lang="en-US" sz="1100" dirty="0">
                <a:solidFill>
                  <a:srgbClr val="000000"/>
                </a:solidFill>
                <a:latin typeface="Calibri" pitchFamily="34" charset="0"/>
              </a:rPr>
              <a:t>Development</a:t>
            </a:r>
          </a:p>
        </p:txBody>
      </p:sp>
      <p:sp>
        <p:nvSpPr>
          <p:cNvPr id="57" name="TextBox 56"/>
          <p:cNvSpPr txBox="1"/>
          <p:nvPr/>
        </p:nvSpPr>
        <p:spPr bwMode="ltGray">
          <a:xfrm>
            <a:off x="2361963" y="982970"/>
            <a:ext cx="686038" cy="266126"/>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buClr>
                <a:srgbClr val="60DF00"/>
              </a:buClr>
              <a:buSzPct val="150000"/>
            </a:pPr>
            <a:r>
              <a:rPr lang="en-US" sz="1100" dirty="0">
                <a:solidFill>
                  <a:srgbClr val="000000"/>
                </a:solidFill>
                <a:latin typeface="Calibri" pitchFamily="34" charset="0"/>
              </a:rPr>
              <a:t>QA</a:t>
            </a:r>
          </a:p>
        </p:txBody>
      </p:sp>
      <p:grpSp>
        <p:nvGrpSpPr>
          <p:cNvPr id="61" name="Group 60"/>
          <p:cNvGrpSpPr/>
          <p:nvPr/>
        </p:nvGrpSpPr>
        <p:grpSpPr>
          <a:xfrm>
            <a:off x="1874895" y="890062"/>
            <a:ext cx="4257784" cy="1956858"/>
            <a:chOff x="1874895" y="890062"/>
            <a:chExt cx="4257784" cy="1956858"/>
          </a:xfrm>
        </p:grpSpPr>
        <p:pic>
          <p:nvPicPr>
            <p:cNvPr id="71" name="Picture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0010" y="1275522"/>
              <a:ext cx="506403" cy="620440"/>
            </a:xfrm>
            <a:prstGeom prst="rect">
              <a:avLst/>
            </a:prstGeom>
          </p:spPr>
        </p:pic>
        <p:pic>
          <p:nvPicPr>
            <p:cNvPr id="72"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5838" y="1275522"/>
              <a:ext cx="506403" cy="620440"/>
            </a:xfrm>
            <a:prstGeom prst="rect">
              <a:avLst/>
            </a:prstGeom>
          </p:spPr>
        </p:pic>
        <p:pic>
          <p:nvPicPr>
            <p:cNvPr id="73" name="Picture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4182" y="1275522"/>
              <a:ext cx="506403" cy="620440"/>
            </a:xfrm>
            <a:prstGeom prst="rect">
              <a:avLst/>
            </a:prstGeom>
          </p:spPr>
        </p:pic>
        <p:sp>
          <p:nvSpPr>
            <p:cNvPr id="74" name="TextBox 73"/>
            <p:cNvSpPr txBox="1"/>
            <p:nvPr/>
          </p:nvSpPr>
          <p:spPr bwMode="ltGray">
            <a:xfrm>
              <a:off x="2935485" y="890062"/>
              <a:ext cx="1006877" cy="275642"/>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buClr>
                  <a:srgbClr val="60DF00"/>
                </a:buClr>
                <a:buSzPct val="150000"/>
              </a:pPr>
              <a:r>
                <a:rPr lang="en-US" sz="1100" dirty="0">
                  <a:solidFill>
                    <a:srgbClr val="000000"/>
                  </a:solidFill>
                  <a:latin typeface="Calibri" pitchFamily="34" charset="0"/>
                </a:rPr>
                <a:t>Decision</a:t>
              </a:r>
              <a:br>
                <a:rPr lang="en-US" sz="1100" dirty="0">
                  <a:solidFill>
                    <a:srgbClr val="000000"/>
                  </a:solidFill>
                  <a:latin typeface="Calibri" pitchFamily="34" charset="0"/>
                </a:rPr>
              </a:br>
              <a:r>
                <a:rPr lang="en-US" sz="1100" dirty="0">
                  <a:solidFill>
                    <a:srgbClr val="000000"/>
                  </a:solidFill>
                  <a:latin typeface="Calibri" pitchFamily="34" charset="0"/>
                </a:rPr>
                <a:t>Support</a:t>
              </a:r>
            </a:p>
          </p:txBody>
        </p:sp>
        <p:sp>
          <p:nvSpPr>
            <p:cNvPr id="75" name="TextBox 74"/>
            <p:cNvSpPr txBox="1"/>
            <p:nvPr/>
          </p:nvSpPr>
          <p:spPr bwMode="ltGray">
            <a:xfrm>
              <a:off x="3700420" y="973454"/>
              <a:ext cx="1006877" cy="275642"/>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buClr>
                  <a:srgbClr val="60DF00"/>
                </a:buClr>
                <a:buSzPct val="150000"/>
              </a:pPr>
              <a:r>
                <a:rPr lang="en-US" sz="1100" dirty="0">
                  <a:solidFill>
                    <a:srgbClr val="000000"/>
                  </a:solidFill>
                  <a:latin typeface="Calibri" pitchFamily="34" charset="0"/>
                </a:rPr>
                <a:t>Reporting</a:t>
              </a:r>
            </a:p>
          </p:txBody>
        </p:sp>
        <p:sp>
          <p:nvSpPr>
            <p:cNvPr id="76" name="TextBox 75"/>
            <p:cNvSpPr txBox="1"/>
            <p:nvPr/>
          </p:nvSpPr>
          <p:spPr bwMode="ltGray">
            <a:xfrm>
              <a:off x="4455600" y="974844"/>
              <a:ext cx="1006877" cy="275642"/>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buClr>
                  <a:srgbClr val="60DF00"/>
                </a:buClr>
                <a:buSzPct val="150000"/>
              </a:pPr>
              <a:r>
                <a:rPr lang="en-US" sz="1100" dirty="0">
                  <a:solidFill>
                    <a:srgbClr val="000000"/>
                  </a:solidFill>
                  <a:latin typeface="Calibri" pitchFamily="34" charset="0"/>
                </a:rPr>
                <a:t>Training</a:t>
              </a:r>
            </a:p>
          </p:txBody>
        </p:sp>
        <p:pic>
          <p:nvPicPr>
            <p:cNvPr id="77" name="Picture 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6040" y="1275522"/>
              <a:ext cx="506403" cy="620440"/>
            </a:xfrm>
            <a:prstGeom prst="rect">
              <a:avLst/>
            </a:prstGeom>
          </p:spPr>
        </p:pic>
        <p:sp>
          <p:nvSpPr>
            <p:cNvPr id="78" name="TextBox 77"/>
            <p:cNvSpPr txBox="1"/>
            <p:nvPr/>
          </p:nvSpPr>
          <p:spPr bwMode="ltGray">
            <a:xfrm>
              <a:off x="5125802" y="991890"/>
              <a:ext cx="1006877" cy="275642"/>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buClr>
                  <a:srgbClr val="60DF00"/>
                </a:buClr>
                <a:buSzPct val="150000"/>
              </a:pPr>
              <a:r>
                <a:rPr lang="en-US" sz="1100" dirty="0">
                  <a:solidFill>
                    <a:srgbClr val="000000"/>
                  </a:solidFill>
                  <a:latin typeface="Calibri" pitchFamily="34" charset="0"/>
                </a:rPr>
                <a:t>Demo</a:t>
              </a:r>
            </a:p>
          </p:txBody>
        </p:sp>
        <p:cxnSp>
          <p:nvCxnSpPr>
            <p:cNvPr id="79" name="Straight Arrow Connector 78"/>
            <p:cNvCxnSpPr>
              <a:stCxn id="41" idx="0"/>
              <a:endCxn id="73" idx="2"/>
            </p:cNvCxnSpPr>
            <p:nvPr/>
          </p:nvCxnSpPr>
          <p:spPr bwMode="auto">
            <a:xfrm flipV="1">
              <a:off x="1874895" y="1895962"/>
              <a:ext cx="1532489" cy="950958"/>
            </a:xfrm>
            <a:prstGeom prst="straightConnector1">
              <a:avLst/>
            </a:prstGeom>
            <a:solidFill>
              <a:schemeClr val="accent1"/>
            </a:solidFill>
            <a:ln w="19050" cap="flat" cmpd="sng" algn="ctr">
              <a:solidFill>
                <a:srgbClr val="60DF00"/>
              </a:solidFill>
              <a:prstDash val="solid"/>
              <a:round/>
              <a:headEnd type="triangle"/>
              <a:tailEnd type="triangle"/>
            </a:ln>
            <a:effectLst/>
          </p:spPr>
        </p:cxnSp>
        <p:cxnSp>
          <p:nvCxnSpPr>
            <p:cNvPr id="80" name="Straight Arrow Connector 79"/>
            <p:cNvCxnSpPr>
              <a:stCxn id="41" idx="0"/>
            </p:cNvCxnSpPr>
            <p:nvPr/>
          </p:nvCxnSpPr>
          <p:spPr bwMode="auto">
            <a:xfrm flipV="1">
              <a:off x="1874895" y="1889168"/>
              <a:ext cx="2330272" cy="957752"/>
            </a:xfrm>
            <a:prstGeom prst="straightConnector1">
              <a:avLst/>
            </a:prstGeom>
            <a:solidFill>
              <a:schemeClr val="accent1"/>
            </a:solidFill>
            <a:ln w="19050" cap="flat" cmpd="sng" algn="ctr">
              <a:solidFill>
                <a:srgbClr val="60DF00"/>
              </a:solidFill>
              <a:prstDash val="solid"/>
              <a:round/>
              <a:headEnd type="triangle"/>
              <a:tailEnd type="triangle"/>
            </a:ln>
            <a:effectLst/>
          </p:spPr>
        </p:cxnSp>
        <p:cxnSp>
          <p:nvCxnSpPr>
            <p:cNvPr id="81" name="Straight Arrow Connector 80"/>
            <p:cNvCxnSpPr>
              <a:stCxn id="41" idx="0"/>
            </p:cNvCxnSpPr>
            <p:nvPr/>
          </p:nvCxnSpPr>
          <p:spPr bwMode="auto">
            <a:xfrm flipV="1">
              <a:off x="1874895" y="1900968"/>
              <a:ext cx="3084425" cy="945952"/>
            </a:xfrm>
            <a:prstGeom prst="straightConnector1">
              <a:avLst/>
            </a:prstGeom>
            <a:solidFill>
              <a:schemeClr val="accent1"/>
            </a:solidFill>
            <a:ln w="19050" cap="flat" cmpd="sng" algn="ctr">
              <a:solidFill>
                <a:srgbClr val="60DF00"/>
              </a:solidFill>
              <a:prstDash val="solid"/>
              <a:round/>
              <a:headEnd type="triangle"/>
              <a:tailEnd type="triangle"/>
            </a:ln>
            <a:effectLst/>
          </p:spPr>
        </p:cxnSp>
        <p:cxnSp>
          <p:nvCxnSpPr>
            <p:cNvPr id="82" name="Straight Arrow Connector 81"/>
            <p:cNvCxnSpPr>
              <a:stCxn id="41" idx="0"/>
              <a:endCxn id="77" idx="2"/>
            </p:cNvCxnSpPr>
            <p:nvPr/>
          </p:nvCxnSpPr>
          <p:spPr bwMode="auto">
            <a:xfrm flipV="1">
              <a:off x="1874895" y="1895962"/>
              <a:ext cx="3754347" cy="950958"/>
            </a:xfrm>
            <a:prstGeom prst="straightConnector1">
              <a:avLst/>
            </a:prstGeom>
            <a:solidFill>
              <a:schemeClr val="accent1"/>
            </a:solidFill>
            <a:ln w="19050" cap="flat" cmpd="sng" algn="ctr">
              <a:solidFill>
                <a:srgbClr val="60DF00"/>
              </a:solidFill>
              <a:prstDash val="solid"/>
              <a:round/>
              <a:headEnd type="triangle"/>
              <a:tailEnd type="triangle"/>
            </a:ln>
            <a:effectLst/>
          </p:spPr>
        </p:cxnSp>
      </p:grpSp>
    </p:spTree>
    <p:extLst>
      <p:ext uri="{BB962C8B-B14F-4D97-AF65-F5344CB8AC3E}">
        <p14:creationId xmlns:p14="http://schemas.microsoft.com/office/powerpoint/2010/main" val="3952643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ual ported n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302614" y="1552581"/>
            <a:ext cx="846740" cy="8467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771" y="25617"/>
            <a:ext cx="9069563" cy="756666"/>
          </a:xfrm>
        </p:spPr>
        <p:txBody>
          <a:bodyPr/>
          <a:lstStyle/>
          <a:p>
            <a:r>
              <a:rPr lang="en-US" dirty="0"/>
              <a:t>Only </a:t>
            </a:r>
            <a:r>
              <a:rPr lang="en-US" dirty="0" err="1"/>
              <a:t>NVMe</a:t>
            </a:r>
            <a:r>
              <a:rPr lang="en-US" dirty="0"/>
              <a:t> Array with Symmetric Active-Active Controllers</a:t>
            </a:r>
          </a:p>
        </p:txBody>
      </p:sp>
      <p:pic>
        <p:nvPicPr>
          <p:cNvPr id="192"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71304" y="637744"/>
            <a:ext cx="2789592" cy="2362199"/>
          </a:xfrm>
          <a:prstGeom prst="rect">
            <a:avLst/>
          </a:prstGeom>
          <a:noFill/>
        </p:spPr>
      </p:pic>
      <p:sp>
        <p:nvSpPr>
          <p:cNvPr id="213" name="Flowchart: Magnetic Disk 212"/>
          <p:cNvSpPr/>
          <p:nvPr/>
        </p:nvSpPr>
        <p:spPr bwMode="auto">
          <a:xfrm>
            <a:off x="1890504" y="1846734"/>
            <a:ext cx="663552" cy="448361"/>
          </a:xfrm>
          <a:prstGeom prst="flowChartMagneticDisk">
            <a:avLst/>
          </a:prstGeom>
          <a:ln>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nvGrpSpPr>
          <p:cNvPr id="109" name="Group 108"/>
          <p:cNvGrpSpPr/>
          <p:nvPr/>
        </p:nvGrpSpPr>
        <p:grpSpPr>
          <a:xfrm>
            <a:off x="5407058" y="919575"/>
            <a:ext cx="1815175" cy="1061926"/>
            <a:chOff x="5576301" y="2667712"/>
            <a:chExt cx="549108" cy="265997"/>
          </a:xfrm>
        </p:grpSpPr>
        <p:sp>
          <p:nvSpPr>
            <p:cNvPr id="110" name="Rectangle 109"/>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11" name="Rounded Rectangle 225"/>
            <p:cNvSpPr/>
            <p:nvPr/>
          </p:nvSpPr>
          <p:spPr>
            <a:xfrm>
              <a:off x="5667820" y="2699677"/>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112" name="Rounded Rectangle 226"/>
            <p:cNvSpPr/>
            <p:nvPr/>
          </p:nvSpPr>
          <p:spPr>
            <a:xfrm>
              <a:off x="5667820" y="2818183"/>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grpSp>
        <p:nvGrpSpPr>
          <p:cNvPr id="114" name="Group 113"/>
          <p:cNvGrpSpPr/>
          <p:nvPr/>
        </p:nvGrpSpPr>
        <p:grpSpPr>
          <a:xfrm>
            <a:off x="5414735" y="2276018"/>
            <a:ext cx="1809981" cy="1036045"/>
            <a:chOff x="5576301" y="2667712"/>
            <a:chExt cx="549108" cy="265997"/>
          </a:xfrm>
        </p:grpSpPr>
        <p:sp>
          <p:nvSpPr>
            <p:cNvPr id="115" name="Rectangle 114"/>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16" name="Rounded Rectangle 225"/>
            <p:cNvSpPr/>
            <p:nvPr/>
          </p:nvSpPr>
          <p:spPr>
            <a:xfrm>
              <a:off x="5667058" y="26830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117" name="Rounded Rectangle 226"/>
            <p:cNvSpPr/>
            <p:nvPr/>
          </p:nvSpPr>
          <p:spPr>
            <a:xfrm>
              <a:off x="5667058" y="2798663"/>
              <a:ext cx="104234" cy="87852"/>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cxnSp>
        <p:nvCxnSpPr>
          <p:cNvPr id="118" name="Straight Arrow Connector 117"/>
          <p:cNvCxnSpPr>
            <a:cxnSpLocks/>
            <a:endCxn id="117" idx="1"/>
          </p:cNvCxnSpPr>
          <p:nvPr/>
        </p:nvCxnSpPr>
        <p:spPr bwMode="auto">
          <a:xfrm>
            <a:off x="3980211" y="2108980"/>
            <a:ext cx="1733679" cy="848176"/>
          </a:xfrm>
          <a:prstGeom prst="straightConnector1">
            <a:avLst/>
          </a:prstGeom>
          <a:solidFill>
            <a:schemeClr val="accent1"/>
          </a:solidFill>
          <a:ln w="38100" cap="flat" cmpd="sng" algn="ctr">
            <a:solidFill>
              <a:schemeClr val="accent2"/>
            </a:solidFill>
            <a:prstDash val="solid"/>
            <a:round/>
            <a:headEnd type="triangle" w="med" len="med"/>
            <a:tailEnd type="triangle"/>
          </a:ln>
          <a:effectLst/>
        </p:spPr>
      </p:cxnSp>
      <p:cxnSp>
        <p:nvCxnSpPr>
          <p:cNvPr id="120" name="Straight Arrow Connector 119"/>
          <p:cNvCxnSpPr>
            <a:cxnSpLocks/>
            <a:endCxn id="111" idx="1"/>
          </p:cNvCxnSpPr>
          <p:nvPr/>
        </p:nvCxnSpPr>
        <p:spPr bwMode="auto">
          <a:xfrm flipV="1">
            <a:off x="3975524" y="1220868"/>
            <a:ext cx="1734066" cy="675074"/>
          </a:xfrm>
          <a:prstGeom prst="straightConnector1">
            <a:avLst/>
          </a:prstGeom>
          <a:solidFill>
            <a:schemeClr val="accent1"/>
          </a:solidFill>
          <a:ln w="38100" cap="flat" cmpd="sng" algn="ctr">
            <a:solidFill>
              <a:schemeClr val="accent2"/>
            </a:solidFill>
            <a:prstDash val="solid"/>
            <a:round/>
            <a:headEnd type="triangle" w="med" len="med"/>
            <a:tailEnd type="triangle"/>
          </a:ln>
          <a:effectLst/>
        </p:spPr>
      </p:cxnSp>
      <p:sp>
        <p:nvSpPr>
          <p:cNvPr id="122" name="Content Placeholder 2"/>
          <p:cNvSpPr txBox="1">
            <a:spLocks/>
          </p:cNvSpPr>
          <p:nvPr/>
        </p:nvSpPr>
        <p:spPr>
          <a:xfrm>
            <a:off x="4254301" y="1077867"/>
            <a:ext cx="859296" cy="3166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Network Path A</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sp>
        <p:nvSpPr>
          <p:cNvPr id="123" name="Content Placeholder 2"/>
          <p:cNvSpPr txBox="1">
            <a:spLocks/>
          </p:cNvSpPr>
          <p:nvPr/>
        </p:nvSpPr>
        <p:spPr>
          <a:xfrm>
            <a:off x="4267825" y="2656398"/>
            <a:ext cx="859296" cy="3166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Network Path B</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sp>
        <p:nvSpPr>
          <p:cNvPr id="124" name="Content Placeholder 2"/>
          <p:cNvSpPr txBox="1">
            <a:spLocks/>
          </p:cNvSpPr>
          <p:nvPr/>
        </p:nvSpPr>
        <p:spPr>
          <a:xfrm>
            <a:off x="1821796" y="1999514"/>
            <a:ext cx="859296" cy="3166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ln w="0"/>
                <a:solidFill>
                  <a:schemeClr val="tx1"/>
                </a:solidFill>
                <a:effectLst>
                  <a:outerShdw blurRad="38100" dist="19050" dir="2700000" algn="tl" rotWithShape="0">
                    <a:schemeClr val="dk1">
                      <a:alpha val="40000"/>
                    </a:schemeClr>
                  </a:outerShdw>
                </a:effectLst>
              </a:rPr>
              <a:t>V1</a:t>
            </a:r>
          </a:p>
          <a:p>
            <a:pPr>
              <a:buClr>
                <a:srgbClr val="C00000"/>
              </a:buClr>
            </a:pPr>
            <a:endParaRPr lang="en-US" sz="1200" dirty="0">
              <a:ln w="0"/>
              <a:solidFill>
                <a:schemeClr val="tx1"/>
              </a:solidFill>
              <a:effectLst>
                <a:outerShdw blurRad="38100" dist="19050" dir="2700000" algn="tl" rotWithShape="0">
                  <a:schemeClr val="dk1">
                    <a:alpha val="40000"/>
                  </a:schemeClr>
                </a:outerShdw>
              </a:effectLst>
            </a:endParaRPr>
          </a:p>
          <a:p>
            <a:pPr marL="457200" lvl="1" indent="0">
              <a:buFont typeface="Wingdings" charset="2"/>
              <a:buNone/>
            </a:pPr>
            <a:endParaRPr lang="en-US" sz="1100" dirty="0">
              <a:ln w="0"/>
              <a:solidFill>
                <a:schemeClr val="tx1"/>
              </a:solidFill>
              <a:effectLst>
                <a:outerShdw blurRad="38100" dist="19050" dir="2700000" algn="tl" rotWithShape="0">
                  <a:schemeClr val="dk1">
                    <a:alpha val="40000"/>
                  </a:schemeClr>
                </a:outerShdw>
              </a:effectLst>
            </a:endParaRPr>
          </a:p>
        </p:txBody>
      </p:sp>
      <p:sp>
        <p:nvSpPr>
          <p:cNvPr id="126" name="Content Placeholder 2"/>
          <p:cNvSpPr txBox="1">
            <a:spLocks/>
          </p:cNvSpPr>
          <p:nvPr/>
        </p:nvSpPr>
        <p:spPr>
          <a:xfrm>
            <a:off x="5634453" y="1096499"/>
            <a:ext cx="476302" cy="3384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C1</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sp>
        <p:nvSpPr>
          <p:cNvPr id="127" name="Content Placeholder 2"/>
          <p:cNvSpPr txBox="1">
            <a:spLocks/>
          </p:cNvSpPr>
          <p:nvPr/>
        </p:nvSpPr>
        <p:spPr>
          <a:xfrm>
            <a:off x="5650559" y="1571652"/>
            <a:ext cx="476302" cy="3384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C2</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sp>
        <p:nvSpPr>
          <p:cNvPr id="128" name="Content Placeholder 2"/>
          <p:cNvSpPr txBox="1">
            <a:spLocks/>
          </p:cNvSpPr>
          <p:nvPr/>
        </p:nvSpPr>
        <p:spPr>
          <a:xfrm>
            <a:off x="5682583" y="2385575"/>
            <a:ext cx="412255" cy="3448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C3</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sp>
        <p:nvSpPr>
          <p:cNvPr id="129" name="Content Placeholder 2"/>
          <p:cNvSpPr txBox="1">
            <a:spLocks/>
          </p:cNvSpPr>
          <p:nvPr/>
        </p:nvSpPr>
        <p:spPr>
          <a:xfrm>
            <a:off x="5677791" y="2839996"/>
            <a:ext cx="414661" cy="35224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C4</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grpSp>
        <p:nvGrpSpPr>
          <p:cNvPr id="11" name="Group 10"/>
          <p:cNvGrpSpPr/>
          <p:nvPr/>
        </p:nvGrpSpPr>
        <p:grpSpPr>
          <a:xfrm>
            <a:off x="6486916" y="996882"/>
            <a:ext cx="690178" cy="445496"/>
            <a:chOff x="2635365" y="3333750"/>
            <a:chExt cx="859296" cy="609600"/>
          </a:xfrm>
        </p:grpSpPr>
        <p:sp>
          <p:nvSpPr>
            <p:cNvPr id="10" name="Flowchart: Magnetic Disk 9"/>
            <p:cNvSpPr/>
            <p:nvPr/>
          </p:nvSpPr>
          <p:spPr bwMode="auto">
            <a:xfrm>
              <a:off x="2789592" y="3333750"/>
              <a:ext cx="533554" cy="609600"/>
            </a:xfrm>
            <a:prstGeom prst="flowChartMagneticDisk">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30" name="Content Placeholder 2"/>
            <p:cNvSpPr txBox="1">
              <a:spLocks/>
            </p:cNvSpPr>
            <p:nvPr/>
          </p:nvSpPr>
          <p:spPr>
            <a:xfrm>
              <a:off x="2635365" y="3570315"/>
              <a:ext cx="859296" cy="31668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V1</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grpSp>
      <p:grpSp>
        <p:nvGrpSpPr>
          <p:cNvPr id="132" name="Group 131"/>
          <p:cNvGrpSpPr/>
          <p:nvPr/>
        </p:nvGrpSpPr>
        <p:grpSpPr>
          <a:xfrm>
            <a:off x="6534538" y="2727690"/>
            <a:ext cx="690178" cy="445496"/>
            <a:chOff x="2635365" y="3333750"/>
            <a:chExt cx="859296" cy="609600"/>
          </a:xfrm>
        </p:grpSpPr>
        <p:sp>
          <p:nvSpPr>
            <p:cNvPr id="133" name="Flowchart: Magnetic Disk 132"/>
            <p:cNvSpPr/>
            <p:nvPr/>
          </p:nvSpPr>
          <p:spPr bwMode="auto">
            <a:xfrm>
              <a:off x="2789592" y="3333750"/>
              <a:ext cx="533554" cy="609600"/>
            </a:xfrm>
            <a:prstGeom prst="flowChartMagneticDisk">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34" name="Content Placeholder 2"/>
            <p:cNvSpPr txBox="1">
              <a:spLocks/>
            </p:cNvSpPr>
            <p:nvPr/>
          </p:nvSpPr>
          <p:spPr>
            <a:xfrm>
              <a:off x="2635365" y="3564824"/>
              <a:ext cx="859296" cy="31668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V1</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grpSp>
      <p:cxnSp>
        <p:nvCxnSpPr>
          <p:cNvPr id="146" name="Straight Arrow Connector 145"/>
          <p:cNvCxnSpPr>
            <a:cxnSpLocks/>
          </p:cNvCxnSpPr>
          <p:nvPr/>
        </p:nvCxnSpPr>
        <p:spPr bwMode="auto">
          <a:xfrm>
            <a:off x="6086826" y="2957155"/>
            <a:ext cx="571586" cy="0"/>
          </a:xfrm>
          <a:prstGeom prst="straightConnector1">
            <a:avLst/>
          </a:prstGeom>
          <a:solidFill>
            <a:schemeClr val="accent1"/>
          </a:solidFill>
          <a:ln w="12700" cap="flat" cmpd="sng" algn="ctr">
            <a:solidFill>
              <a:schemeClr val="bg1"/>
            </a:solidFill>
            <a:prstDash val="solid"/>
            <a:round/>
            <a:headEnd type="none" w="sm" len="sm"/>
            <a:tailEnd type="none" w="sm" len="sm"/>
          </a:ln>
          <a:effectLst/>
        </p:spPr>
      </p:cxnSp>
      <p:sp>
        <p:nvSpPr>
          <p:cNvPr id="148" name="Content Placeholder 2"/>
          <p:cNvSpPr txBox="1">
            <a:spLocks/>
          </p:cNvSpPr>
          <p:nvPr/>
        </p:nvSpPr>
        <p:spPr>
          <a:xfrm>
            <a:off x="1470994" y="1186214"/>
            <a:ext cx="1580384" cy="65350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Pavilion </a:t>
            </a:r>
            <a:r>
              <a:rPr lang="en-US" sz="1200" dirty="0" err="1">
                <a:solidFill>
                  <a:schemeClr val="bg1"/>
                </a:solidFill>
              </a:rPr>
              <a:t>NVMe</a:t>
            </a:r>
            <a:r>
              <a:rPr lang="en-US" sz="1200" dirty="0">
                <a:solidFill>
                  <a:schemeClr val="bg1"/>
                </a:solidFill>
              </a:rPr>
              <a:t> Host Volume V1</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sp>
        <p:nvSpPr>
          <p:cNvPr id="149" name="Content Placeholder 2"/>
          <p:cNvSpPr txBox="1">
            <a:spLocks/>
          </p:cNvSpPr>
          <p:nvPr/>
        </p:nvSpPr>
        <p:spPr>
          <a:xfrm>
            <a:off x="5752808" y="1984442"/>
            <a:ext cx="1215814" cy="3166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IO Line Card 1</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sp>
        <p:nvSpPr>
          <p:cNvPr id="150" name="Content Placeholder 2"/>
          <p:cNvSpPr txBox="1">
            <a:spLocks/>
          </p:cNvSpPr>
          <p:nvPr/>
        </p:nvSpPr>
        <p:spPr>
          <a:xfrm>
            <a:off x="5740545" y="3312063"/>
            <a:ext cx="1194817" cy="3166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IO Line Card 2</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sp>
        <p:nvSpPr>
          <p:cNvPr id="151" name="Content Placeholder 2"/>
          <p:cNvSpPr>
            <a:spLocks noGrp="1"/>
          </p:cNvSpPr>
          <p:nvPr>
            <p:ph idx="1"/>
          </p:nvPr>
        </p:nvSpPr>
        <p:spPr>
          <a:xfrm>
            <a:off x="21771" y="3644669"/>
            <a:ext cx="9069563" cy="1153805"/>
          </a:xfrm>
        </p:spPr>
        <p:txBody>
          <a:bodyPr>
            <a:normAutofit/>
          </a:bodyPr>
          <a:lstStyle/>
          <a:p>
            <a:pPr>
              <a:buFont typeface="Wingdings" panose="05000000000000000000" pitchFamily="2" charset="2"/>
              <a:buChar char="ü"/>
            </a:pPr>
            <a:r>
              <a:rPr lang="en-US" sz="1600" dirty="0">
                <a:solidFill>
                  <a:schemeClr val="bg1"/>
                </a:solidFill>
              </a:rPr>
              <a:t>Simultaneous, Concurrent Read/Write Access to any volume through multiple Pavilion array controllers</a:t>
            </a:r>
          </a:p>
          <a:p>
            <a:pPr>
              <a:buFont typeface="Wingdings" panose="05000000000000000000" pitchFamily="2" charset="2"/>
              <a:buChar char="ü"/>
            </a:pPr>
            <a:r>
              <a:rPr lang="en-US" sz="1600" dirty="0">
                <a:solidFill>
                  <a:schemeClr val="bg1"/>
                </a:solidFill>
              </a:rPr>
              <a:t>Provides load </a:t>
            </a:r>
            <a:r>
              <a:rPr lang="en-US" sz="1600" dirty="0"/>
              <a:t>balancing across multiple network paths and target controllers for improved performance</a:t>
            </a:r>
          </a:p>
          <a:p>
            <a:pPr>
              <a:buFont typeface="Wingdings" panose="05000000000000000000" pitchFamily="2" charset="2"/>
              <a:buChar char="ü"/>
            </a:pPr>
            <a:r>
              <a:rPr lang="en-US" sz="1600" dirty="0">
                <a:solidFill>
                  <a:schemeClr val="bg1"/>
                </a:solidFill>
              </a:rPr>
              <a:t>Delivers failover capability across up to 5 controllers for a given volume</a:t>
            </a:r>
          </a:p>
        </p:txBody>
      </p:sp>
      <p:cxnSp>
        <p:nvCxnSpPr>
          <p:cNvPr id="227" name="Straight Arrow Connector 226"/>
          <p:cNvCxnSpPr>
            <a:cxnSpLocks/>
            <a:endCxn id="10" idx="2"/>
          </p:cNvCxnSpPr>
          <p:nvPr/>
        </p:nvCxnSpPr>
        <p:spPr bwMode="auto">
          <a:xfrm flipV="1">
            <a:off x="6051553" y="1219630"/>
            <a:ext cx="559237" cy="420"/>
          </a:xfrm>
          <a:prstGeom prst="straightConnector1">
            <a:avLst/>
          </a:prstGeom>
          <a:solidFill>
            <a:schemeClr val="accent1"/>
          </a:solidFill>
          <a:ln w="12700" cap="flat" cmpd="sng" algn="ctr">
            <a:solidFill>
              <a:schemeClr val="bg1"/>
            </a:solidFill>
            <a:prstDash val="solid"/>
            <a:round/>
            <a:headEnd type="none" w="sm" len="sm"/>
            <a:tailEnd type="none" w="sm" len="sm"/>
          </a:ln>
          <a:effectLst/>
        </p:spPr>
      </p:cxnSp>
      <p:grpSp>
        <p:nvGrpSpPr>
          <p:cNvPr id="26" name="Group 25"/>
          <p:cNvGrpSpPr/>
          <p:nvPr/>
        </p:nvGrpSpPr>
        <p:grpSpPr>
          <a:xfrm>
            <a:off x="7503010" y="1657779"/>
            <a:ext cx="1358012" cy="962918"/>
            <a:chOff x="7381409" y="1553294"/>
            <a:chExt cx="1693711" cy="981276"/>
          </a:xfrm>
        </p:grpSpPr>
        <p:grpSp>
          <p:nvGrpSpPr>
            <p:cNvPr id="25" name="Group 24"/>
            <p:cNvGrpSpPr/>
            <p:nvPr/>
          </p:nvGrpSpPr>
          <p:grpSpPr>
            <a:xfrm>
              <a:off x="7381409" y="1553294"/>
              <a:ext cx="1680380" cy="281359"/>
              <a:chOff x="7381409" y="1553294"/>
              <a:chExt cx="1680380" cy="281359"/>
            </a:xfrm>
          </p:grpSpPr>
          <p:sp>
            <p:nvSpPr>
              <p:cNvPr id="161" name="Flowchart: Magnetic Disk 160"/>
              <p:cNvSpPr/>
              <p:nvPr/>
            </p:nvSpPr>
            <p:spPr bwMode="auto">
              <a:xfrm>
                <a:off x="7381409"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28" name="Flowchart: Magnetic Disk 227"/>
              <p:cNvSpPr/>
              <p:nvPr/>
            </p:nvSpPr>
            <p:spPr bwMode="auto">
              <a:xfrm>
                <a:off x="7677278"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0" name="Flowchart: Magnetic Disk 229"/>
              <p:cNvSpPr/>
              <p:nvPr/>
            </p:nvSpPr>
            <p:spPr bwMode="auto">
              <a:xfrm>
                <a:off x="7973147"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1" name="Flowchart: Magnetic Disk 230"/>
              <p:cNvSpPr/>
              <p:nvPr/>
            </p:nvSpPr>
            <p:spPr bwMode="auto">
              <a:xfrm>
                <a:off x="8275597"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2" name="Flowchart: Magnetic Disk 231"/>
              <p:cNvSpPr/>
              <p:nvPr/>
            </p:nvSpPr>
            <p:spPr bwMode="auto">
              <a:xfrm>
                <a:off x="8836650"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3" name="Flowchart: Magnetic Disk 232"/>
              <p:cNvSpPr/>
              <p:nvPr/>
            </p:nvSpPr>
            <p:spPr bwMode="auto">
              <a:xfrm>
                <a:off x="8563374"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grpSp>
          <p:nvGrpSpPr>
            <p:cNvPr id="250" name="Group 249"/>
            <p:cNvGrpSpPr/>
            <p:nvPr/>
          </p:nvGrpSpPr>
          <p:grpSpPr>
            <a:xfrm>
              <a:off x="7388075" y="1903253"/>
              <a:ext cx="1680380" cy="281359"/>
              <a:chOff x="7381409" y="1553294"/>
              <a:chExt cx="1680380" cy="281359"/>
            </a:xfrm>
          </p:grpSpPr>
          <p:sp>
            <p:nvSpPr>
              <p:cNvPr id="251" name="Flowchart: Magnetic Disk 250"/>
              <p:cNvSpPr/>
              <p:nvPr/>
            </p:nvSpPr>
            <p:spPr bwMode="auto">
              <a:xfrm>
                <a:off x="7381409"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2" name="Flowchart: Magnetic Disk 251"/>
              <p:cNvSpPr/>
              <p:nvPr/>
            </p:nvSpPr>
            <p:spPr bwMode="auto">
              <a:xfrm>
                <a:off x="7677278"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3" name="Flowchart: Magnetic Disk 252"/>
              <p:cNvSpPr/>
              <p:nvPr/>
            </p:nvSpPr>
            <p:spPr bwMode="auto">
              <a:xfrm>
                <a:off x="7973147"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4" name="Flowchart: Magnetic Disk 253"/>
              <p:cNvSpPr/>
              <p:nvPr/>
            </p:nvSpPr>
            <p:spPr bwMode="auto">
              <a:xfrm>
                <a:off x="8275597"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5" name="Flowchart: Magnetic Disk 254"/>
              <p:cNvSpPr/>
              <p:nvPr/>
            </p:nvSpPr>
            <p:spPr bwMode="auto">
              <a:xfrm>
                <a:off x="8836650"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6" name="Flowchart: Magnetic Disk 255"/>
              <p:cNvSpPr/>
              <p:nvPr/>
            </p:nvSpPr>
            <p:spPr bwMode="auto">
              <a:xfrm>
                <a:off x="8563374"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grpSp>
          <p:nvGrpSpPr>
            <p:cNvPr id="257" name="Group 256"/>
            <p:cNvGrpSpPr/>
            <p:nvPr/>
          </p:nvGrpSpPr>
          <p:grpSpPr>
            <a:xfrm>
              <a:off x="7394740" y="2253211"/>
              <a:ext cx="1680380" cy="281359"/>
              <a:chOff x="7381409" y="1553294"/>
              <a:chExt cx="1680380" cy="281359"/>
            </a:xfrm>
          </p:grpSpPr>
          <p:sp>
            <p:nvSpPr>
              <p:cNvPr id="258" name="Flowchart: Magnetic Disk 257"/>
              <p:cNvSpPr/>
              <p:nvPr/>
            </p:nvSpPr>
            <p:spPr bwMode="auto">
              <a:xfrm>
                <a:off x="7381409"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9" name="Flowchart: Magnetic Disk 258"/>
              <p:cNvSpPr/>
              <p:nvPr/>
            </p:nvSpPr>
            <p:spPr bwMode="auto">
              <a:xfrm>
                <a:off x="7677278"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0" name="Flowchart: Magnetic Disk 259"/>
              <p:cNvSpPr/>
              <p:nvPr/>
            </p:nvSpPr>
            <p:spPr bwMode="auto">
              <a:xfrm>
                <a:off x="7973147"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1" name="Flowchart: Magnetic Disk 260"/>
              <p:cNvSpPr/>
              <p:nvPr/>
            </p:nvSpPr>
            <p:spPr bwMode="auto">
              <a:xfrm>
                <a:off x="8275597"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2" name="Flowchart: Magnetic Disk 261"/>
              <p:cNvSpPr/>
              <p:nvPr/>
            </p:nvSpPr>
            <p:spPr bwMode="auto">
              <a:xfrm>
                <a:off x="8836650"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3" name="Flowchart: Magnetic Disk 262"/>
              <p:cNvSpPr/>
              <p:nvPr/>
            </p:nvSpPr>
            <p:spPr bwMode="auto">
              <a:xfrm>
                <a:off x="8563374"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grpSp>
      <p:sp>
        <p:nvSpPr>
          <p:cNvPr id="28" name="Rectangle 27"/>
          <p:cNvSpPr/>
          <p:nvPr/>
        </p:nvSpPr>
        <p:spPr bwMode="auto">
          <a:xfrm>
            <a:off x="7449628" y="1593422"/>
            <a:ext cx="1464776" cy="1091632"/>
          </a:xfrm>
          <a:prstGeom prst="rect">
            <a:avLst/>
          </a:prstGeom>
          <a:noFill/>
          <a:ln w="1905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4" name="Content Placeholder 2"/>
          <p:cNvSpPr txBox="1">
            <a:spLocks/>
          </p:cNvSpPr>
          <p:nvPr/>
        </p:nvSpPr>
        <p:spPr>
          <a:xfrm>
            <a:off x="7609629" y="2767337"/>
            <a:ext cx="1194817" cy="3166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Shared </a:t>
            </a:r>
            <a:r>
              <a:rPr lang="en-US" sz="1200" dirty="0" err="1">
                <a:solidFill>
                  <a:schemeClr val="bg1"/>
                </a:solidFill>
              </a:rPr>
              <a:t>NVMe</a:t>
            </a:r>
            <a:r>
              <a:rPr lang="en-US" sz="1200" dirty="0">
                <a:solidFill>
                  <a:schemeClr val="bg1"/>
                </a:solidFill>
              </a:rPr>
              <a:t> Media Group</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cxnSp>
        <p:nvCxnSpPr>
          <p:cNvPr id="265" name="Straight Arrow Connector 264"/>
          <p:cNvCxnSpPr>
            <a:cxnSpLocks/>
            <a:endCxn id="28" idx="1"/>
          </p:cNvCxnSpPr>
          <p:nvPr/>
        </p:nvCxnSpPr>
        <p:spPr bwMode="auto">
          <a:xfrm flipV="1">
            <a:off x="7085961" y="2139238"/>
            <a:ext cx="363667" cy="638062"/>
          </a:xfrm>
          <a:prstGeom prst="straightConnector1">
            <a:avLst/>
          </a:prstGeom>
          <a:solidFill>
            <a:schemeClr val="accent1"/>
          </a:solidFill>
          <a:ln w="12700" cap="flat" cmpd="sng" algn="ctr">
            <a:solidFill>
              <a:schemeClr val="bg1"/>
            </a:solidFill>
            <a:prstDash val="solid"/>
            <a:round/>
            <a:headEnd type="none" w="sm" len="sm"/>
            <a:tailEnd type="none" w="sm" len="sm"/>
          </a:ln>
          <a:effectLst/>
        </p:spPr>
      </p:cxnSp>
      <p:cxnSp>
        <p:nvCxnSpPr>
          <p:cNvPr id="266" name="Straight Arrow Connector 265"/>
          <p:cNvCxnSpPr>
            <a:cxnSpLocks/>
            <a:endCxn id="28" idx="1"/>
          </p:cNvCxnSpPr>
          <p:nvPr/>
        </p:nvCxnSpPr>
        <p:spPr bwMode="auto">
          <a:xfrm>
            <a:off x="7052169" y="1224277"/>
            <a:ext cx="397459" cy="914961"/>
          </a:xfrm>
          <a:prstGeom prst="straightConnector1">
            <a:avLst/>
          </a:prstGeom>
          <a:solidFill>
            <a:schemeClr val="accent1"/>
          </a:solidFill>
          <a:ln w="12700" cap="flat" cmpd="sng" algn="ctr">
            <a:solidFill>
              <a:schemeClr val="bg1"/>
            </a:solidFill>
            <a:prstDash val="solid"/>
            <a:round/>
            <a:headEnd type="none" w="sm" len="sm"/>
            <a:tailEnd type="none" w="sm" len="sm"/>
          </a:ln>
          <a:effectLst/>
        </p:spPr>
      </p:cxnSp>
      <p:sp>
        <p:nvSpPr>
          <p:cNvPr id="279" name="Oval 278"/>
          <p:cNvSpPr/>
          <p:nvPr/>
        </p:nvSpPr>
        <p:spPr bwMode="auto">
          <a:xfrm flipV="1">
            <a:off x="7404832" y="2129124"/>
            <a:ext cx="90696" cy="97887"/>
          </a:xfrm>
          <a:prstGeom prst="ellipse">
            <a:avLst/>
          </a:prstGeom>
          <a:solidFill>
            <a:srgbClr val="00B0F0"/>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80" name="Oval 279"/>
          <p:cNvSpPr/>
          <p:nvPr/>
        </p:nvSpPr>
        <p:spPr bwMode="auto">
          <a:xfrm flipV="1">
            <a:off x="3960115" y="2094769"/>
            <a:ext cx="90696" cy="97887"/>
          </a:xfrm>
          <a:prstGeom prst="ellipse">
            <a:avLst/>
          </a:prstGeom>
          <a:solidFill>
            <a:srgbClr val="FF0000"/>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82" name="Oval 281"/>
          <p:cNvSpPr/>
          <p:nvPr/>
        </p:nvSpPr>
        <p:spPr bwMode="auto">
          <a:xfrm flipV="1">
            <a:off x="7401020" y="2027631"/>
            <a:ext cx="90696" cy="97887"/>
          </a:xfrm>
          <a:prstGeom prst="ellipse">
            <a:avLst/>
          </a:prstGeom>
          <a:solidFill>
            <a:srgbClr val="00B0F0"/>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83" name="Oval 282"/>
          <p:cNvSpPr/>
          <p:nvPr/>
        </p:nvSpPr>
        <p:spPr bwMode="auto">
          <a:xfrm flipV="1">
            <a:off x="3973783" y="1812263"/>
            <a:ext cx="90696" cy="97887"/>
          </a:xfrm>
          <a:prstGeom prst="ellipse">
            <a:avLst/>
          </a:prstGeom>
          <a:solidFill>
            <a:srgbClr val="FF0000"/>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Tree>
    <p:extLst>
      <p:ext uri="{BB962C8B-B14F-4D97-AF65-F5344CB8AC3E}">
        <p14:creationId xmlns:p14="http://schemas.microsoft.com/office/powerpoint/2010/main" val="138793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grpId="0" nodeType="afterEffect">
                                  <p:stCondLst>
                                    <p:cond delay="500"/>
                                  </p:stCondLst>
                                  <p:childTnLst>
                                    <p:animMotion origin="layout" path="M -0.00018 -0.00216 L -0.00018 -0.00216 C -0.00087 0.00031 -0.00174 0.00308 -0.00226 0.00586 C -0.00261 0.00679 -0.00261 0.00802 -0.00278 0.00895 C -0.00313 0.00987 -0.00365 0.01049 -0.00382 0.01142 C -0.00608 0.01913 -0.00243 0.00926 -0.00538 0.01697 C -0.00677 0.02376 -0.00504 0.01574 -0.00695 0.02376 C -0.00782 0.02716 -0.00712 0.02592 -0.00851 0.02932 C -0.00973 0.03179 -0.01042 0.03179 -0.01111 0.03487 C -0.01163 0.03642 -0.01163 0.03858 -0.01216 0.04043 L -0.01632 0.05154 L -0.01736 0.05401 C -0.01771 0.05524 -0.01806 0.05617 -0.01841 0.0571 L -0.01997 0.05956 C -0.02032 0.0608 -0.02066 0.06234 -0.02101 0.06327 C -0.0217 0.06543 -0.0224 0.06697 -0.02309 0.06882 C -0.02344 0.07006 -0.02396 0.07068 -0.02413 0.07191 C -0.02552 0.07654 -0.02483 0.07438 -0.02622 0.07808 C -0.02865 0.09074 -0.02604 0.07808 -0.0283 0.08734 C -0.02865 0.08827 -0.02865 0.0895 -0.02882 0.09043 C -0.02917 0.09135 -0.02969 0.09197 -0.02986 0.0929 C -0.03038 0.09413 -0.03073 0.09537 -0.03091 0.0966 C -0.03125 0.09753 -0.03125 0.09876 -0.03143 0.09969 C -0.03177 0.10061 -0.03212 0.10154 -0.03247 0.10216 C -0.03368 0.10802 -0.03229 0.10247 -0.03455 0.10771 C -0.03525 0.10926 -0.0375 0.11728 -0.0382 0.11821 L -0.03976 0.12006 C -0.04254 0.12685 -0.04098 0.12376 -0.04393 0.12932 C -0.04497 0.13395 -0.04427 0.13117 -0.04653 0.13734 C -0.04688 0.13858 -0.04723 0.1395 -0.04757 0.14043 C -0.04809 0.14105 -0.04879 0.14197 -0.04913 0.1429 C -0.05104 0.14691 -0.04931 0.14506 -0.05174 0.14845 C -0.05243 0.14938 -0.05486 0.15216 -0.05538 0.15216 C -0.05764 0.15308 -0.0599 0.15277 -0.06216 0.15339 L -0.08143 0.15216 C -0.08282 0.15216 -0.08386 0.15154 -0.08507 0.15154 C -0.0882 0.15092 -0.09132 0.15092 -0.09445 0.15031 L -0.11788 0.15216 C -0.13473 0.15401 -0.11077 0.15277 -0.13091 0.15401 C -0.16632 0.15679 -0.13455 0.1537 -0.15695 0.15617 C -0.16025 0.15586 -0.16372 0.15555 -0.16684 0.15524 C -0.16771 0.15494 -0.16823 0.15432 -0.16893 0.15401 C -0.17205 0.15339 -0.17639 0.15277 -0.17934 0.15216 C -0.18021 0.15216 -0.18125 0.15185 -0.18195 0.15154 C -0.18264 0.15123 -0.18299 0.15061 -0.18351 0.15031 C -0.19514 0.14629 -0.18629 0.15031 -0.19184 0.14784 C -0.19254 0.14722 -0.19323 0.14629 -0.19393 0.14598 C -0.19532 0.14475 -0.19636 0.14475 -0.19757 0.14413 C -0.19827 0.14382 -0.19861 0.14321 -0.19913 0.1429 C -0.19983 0.14259 -0.2007 0.14259 -0.20122 0.14228 C -0.20243 0.14166 -0.2033 0.14074 -0.20434 0.14043 C -0.20504 0.13981 -0.20591 0.13981 -0.20643 0.13919 C -0.20729 0.13889 -0.20782 0.13796 -0.20851 0.13734 C -0.20903 0.13703 -0.20955 0.13673 -0.21007 0.13673 C -0.21059 0.13611 -0.21111 0.13518 -0.21163 0.13487 C -0.21337 0.13333 -0.21528 0.13271 -0.21684 0.13179 C -0.21788 0.13055 -0.21893 0.12901 -0.21997 0.12808 C -0.22049 0.12808 -0.22118 0.12777 -0.22153 0.12747 C -0.22257 0.12654 -0.22327 0.12531 -0.22413 0.12438 C -0.225 0.12376 -0.22709 0.12314 -0.22778 0.12253 C -0.22848 0.12253 -0.22882 0.12191 -0.22934 0.12191 C -0.22986 0.12129 -0.23038 0.12037 -0.23091 0.12006 C -0.2316 0.11944 -0.23247 0.11944 -0.23299 0.11882 C -0.2342 0.11852 -0.23507 0.11759 -0.23611 0.11697 C -0.23941 0.11512 -0.23594 0.11728 -0.23976 0.1145 C -0.24063 0.11358 -0.2415 0.11296 -0.24236 0.11265 C -0.24375 0.11173 -0.24653 0.1108 -0.24653 0.1108 C -0.24983 0.10679 -0.24757 0.10926 -0.2533 0.10401 C -0.254 0.10339 -0.25486 0.10308 -0.25538 0.10216 C -0.25591 0.10154 -0.25643 0.10092 -0.25695 0.10031 C -0.25747 0.1 -0.25799 0.09969 -0.25851 0.09969 C -0.26545 0.09135 -0.25521 0.10308 -0.26163 0.0966 C -0.26285 0.09568 -0.26372 0.09382 -0.26476 0.0929 C -0.26563 0.09228 -0.26667 0.09197 -0.26736 0.09105 C -0.26858 0.09012 -0.26945 0.08858 -0.27049 0.08734 C -0.27118 0.08673 -0.27188 0.08611 -0.27257 0.08549 C -0.27344 0.08487 -0.27448 0.08456 -0.27518 0.08364 C -0.27587 0.08333 -0.27622 0.0824 -0.27674 0.08179 C -0.28004 0.07932 -0.27934 0.08117 -0.28195 0.07808 C -0.28473 0.07531 -0.28403 0.07469 -0.28716 0.07191 C -0.28837 0.07068 -0.2915 0.06821 -0.29288 0.06635 C -0.29358 0.06543 -0.29393 0.06419 -0.29445 0.06327 C -0.29514 0.06265 -0.29601 0.06234 -0.29653 0.06142 C -0.29775 0.06049 -0.29861 0.05864 -0.29966 0.05771 C -0.30157 0.05679 -0.30139 0.0571 -0.3033 0.05524 C -0.30434 0.05432 -0.30521 0.05339 -0.30591 0.05216 C -0.3066 0.05185 -0.30695 0.05092 -0.30747 0.05031 C -0.30851 0.04938 -0.30973 0.04876 -0.31059 0.04784 C -0.31129 0.04722 -0.31163 0.04629 -0.31216 0.04598 C -0.31302 0.04506 -0.31407 0.04475 -0.31476 0.04413 C -0.31632 0.0429 -0.31754 0.04105 -0.31893 0.04043 C -0.31945 0.03981 -0.32014 0.03981 -0.32049 0.03919 C -0.32205 0.03827 -0.32327 0.03642 -0.32466 0.03549 C -0.32848 0.03333 -0.32674 0.03426 -0.32986 0.03302 C -0.33038 0.0324 -0.33091 0.03148 -0.33143 0.03117 C -0.33577 0.02716 -0.33247 0.03055 -0.33559 0.02808 C -0.33646 0.02777 -0.33698 0.02685 -0.33768 0.02623 C -0.33854 0.02592 -0.3441 0.02376 -0.34497 0.02253 C -0.34601 0.02129 -0.34705 0.02006 -0.34809 0.01882 C -0.34948 0.01759 -0.35104 0.01666 -0.35226 0.01512 L -0.35695 0.00956 C -0.35712 0.00956 -0.36007 0.00617 -0.36007 0.00586 C -0.36077 0.00524 -0.36146 0.00401 -0.36216 0.00339 C -0.3632 0.00216 -0.36441 0.00154 -0.36528 0.00031 C -0.36771 -0.00186 -0.36632 -0.00093 -0.36841 -0.00402 C -0.37066 -0.00741 -0.36927 -0.00494 -0.37153 -0.0071 C -0.37223 -0.00741 -0.37257 -0.00834 -0.37309 -0.00895 C -0.37344 -0.00926 -0.37379 -0.00957 -0.37413 -0.00957 " pathEditMode="relative" ptsTypes="AAAAAAAAAAAAAAAAAAAAAAAAAAAAAAAAAAAAAAAAAAAAAAAAAAAAAAAAAAAAAAAAAAAAAAAAAAAAAAAAAAAAAAAAAAAAAAAAAAAAAAAAAAAA">
                                      <p:cBhvr>
                                        <p:cTn id="6" dur="2000" fill="hold"/>
                                        <p:tgtEl>
                                          <p:spTgt spid="279"/>
                                        </p:tgtEl>
                                        <p:attrNameLst>
                                          <p:attrName>ppt_x</p:attrName>
                                          <p:attrName>ppt_y</p:attrName>
                                        </p:attrNameLst>
                                      </p:cBhvr>
                                    </p:animMotion>
                                  </p:childTnLst>
                                </p:cTn>
                              </p:par>
                              <p:par>
                                <p:cTn id="7" presetID="0" presetClass="path" presetSubtype="0" repeatCount="indefinite" accel="50000" decel="50000" fill="hold" grpId="0" nodeType="withEffect">
                                  <p:stCondLst>
                                    <p:cond delay="0"/>
                                  </p:stCondLst>
                                  <p:childTnLst>
                                    <p:animMotion origin="layout" path="M -8.33333E-7 -0.00463 L -8.33333E-7 -0.00463 C 0.00208 -0.00402 0.00451 -0.00309 0.0066 -0.00216 C 0.01511 0.00247 0.00382 -0.00216 0.01042 0.00092 C 0.01111 0.00123 0.01215 0.00123 0.01285 0.00154 C 0.01441 0.00216 0.01701 0.00339 0.01701 0.00339 C 0.01771 0.00401 0.01806 0.00493 0.01875 0.00524 C 0.0191 0.00586 0.01979 0.00586 0.02014 0.00648 C 0.02188 0.00802 0.02222 0.00956 0.02396 0.0108 C 0.02431 0.01142 0.025 0.01142 0.02535 0.01203 C 0.03177 0.01666 0.02379 0.0108 0.02917 0.01574 C 0.02951 0.01605 0.03021 0.01635 0.03056 0.01635 C 0.0316 0.01759 0.03281 0.01882 0.03368 0.02006 C 0.03438 0.02129 0.03507 0.02222 0.03576 0.02314 C 0.03646 0.02376 0.03733 0.02407 0.03785 0.025 C 0.03854 0.02531 0.03889 0.02623 0.03958 0.02685 C 0.04184 0.0287 0.04219 0.02808 0.0441 0.02932 C 0.04514 0.02993 0.04601 0.03055 0.04688 0.03117 C 0.04757 0.03179 0.04809 0.03271 0.04896 0.03302 C 0.04948 0.03364 0.05035 0.03364 0.05104 0.03426 C 0.05521 0.03919 0.04931 0.0324 0.05451 0.03796 C 0.05608 0.03919 0.05747 0.04074 0.05868 0.04228 L 0.06181 0.04598 C 0.0625 0.0466 0.06285 0.04753 0.06354 0.04784 L 0.06493 0.04907 C 0.07014 0.05555 0.06476 0.04907 0.06875 0.05277 C 0.06997 0.0537 0.07101 0.05524 0.07222 0.05648 C 0.07292 0.05679 0.07379 0.05679 0.07431 0.0571 C 0.07552 0.05771 0.07639 0.05833 0.07743 0.05895 C 0.07813 0.05956 0.07865 0.05956 0.07917 0.06018 C 0.08021 0.06142 0.08108 0.06296 0.08229 0.06389 C 0.08333 0.0645 0.08438 0.0645 0.08542 0.06574 C 0.08906 0.07006 0.08733 0.06882 0.09063 0.07006 C 0.09132 0.07068 0.09201 0.07129 0.09271 0.07191 C 0.09323 0.07253 0.09358 0.07345 0.0941 0.07376 C 0.09479 0.07438 0.09549 0.07438 0.09618 0.075 C 0.09983 0.07901 0.09826 0.07777 0.10104 0.07932 C 0.10469 0.08395 0.1 0.07839 0.10451 0.08302 C 0.10521 0.08364 0.10573 0.08426 0.10625 0.08487 C 0.10695 0.0858 0.10747 0.08703 0.10833 0.08796 C 0.10868 0.08827 0.10938 0.08858 0.10972 0.08858 C 0.11476 0.09753 0.10677 0.08426 0.11458 0.09352 C 0.11615 0.09537 0.11632 0.09568 0.11806 0.09722 C 0.11858 0.09753 0.11927 0.09753 0.11979 0.09784 C 0.12049 0.09845 0.12101 0.09938 0.12188 0.09969 C 0.12222 0.10031 0.12292 0.10031 0.12326 0.10092 C 0.12743 0.10432 0.12257 0.10123 0.12639 0.10339 C 0.12708 0.10401 0.12743 0.10493 0.12813 0.10524 C 0.12865 0.10586 0.12951 0.10586 0.13021 0.10648 C 0.13073 0.10648 0.13108 0.1071 0.1316 0.1071 C 0.13229 0.10771 0.13316 0.10771 0.13368 0.10833 C 0.13455 0.10864 0.13507 0.10956 0.13576 0.11018 C 0.13785 0.11142 0.14011 0.11234 0.14201 0.11389 C 0.14774 0.1179 0.14549 0.11635 0.14896 0.11821 C 0.14931 0.11882 0.14983 0.11975 0.15035 0.12006 C 0.15191 0.12129 0.15347 0.12191 0.15521 0.12314 C 0.15556 0.12314 0.15625 0.12345 0.1566 0.12376 C 0.15938 0.12623 0.16042 0.12747 0.16389 0.12932 C 0.16493 0.12993 0.16615 0.13055 0.16701 0.13117 C 0.16962 0.13364 0.16979 0.13364 0.17292 0.13611 C 0.17326 0.13642 0.17396 0.13673 0.17431 0.13673 C 0.175 0.13734 0.17535 0.13827 0.17604 0.13858 C 0.17691 0.1395 0.17813 0.13981 0.17917 0.14043 C 0.17951 0.14105 0.18021 0.14105 0.18056 0.14166 C 0.18542 0.14568 0.17951 0.14074 0.18646 0.14537 C 0.19149 0.14845 0.18594 0.14598 0.18993 0.14784 C 0.19132 0.14876 0.19427 0.14969 0.19514 0.15092 C 0.19896 0.15524 0.19427 0.14969 0.19896 0.15463 C 0.19948 0.15493 0.19983 0.15586 0.20035 0.15648 C 0.20313 0.15833 0.20417 0.15833 0.20729 0.15895 L 0.23785 0.15833 C 0.23924 0.15802 0.24028 0.1574 0.24167 0.1571 L 0.24583 0.15648 L 0.29063 0.1571 C 0.29392 0.1574 0.29722 0.15864 0.30035 0.16018 C 0.30434 0.15987 0.31424 0.16018 0.32014 0.15833 C 0.32083 0.15802 0.32118 0.15771 0.32188 0.1571 L 0.325 0.15154 C 0.32535 0.15092 0.32604 0.15 0.32639 0.14907 C 0.32674 0.14784 0.32708 0.14691 0.32743 0.14598 C 0.32847 0.14352 0.32969 0.14135 0.33056 0.13858 C 0.3316 0.13642 0.33316 0.13179 0.33438 0.12932 C 0.33472 0.12839 0.33542 0.12777 0.33576 0.12685 C 0.33663 0.125 0.3375 0.12222 0.33785 0.12006 C 0.3382 0.11944 0.3382 0.11821 0.33854 0.11759 C 0.33889 0.11666 0.33958 0.11635 0.33993 0.11574 C 0.34115 0.10987 0.33976 0.11543 0.34201 0.11018 C 0.34479 0.10339 0.34254 0.10555 0.34688 0.09784 C 0.34913 0.09382 0.34792 0.09629 0.35035 0.09043 C 0.3507 0.08981 0.3507 0.08858 0.35104 0.08796 C 0.35139 0.08673 0.35208 0.08611 0.35243 0.08487 C 0.35295 0.08426 0.35313 0.08302 0.35347 0.0824 C 0.35399 0.08117 0.35469 0.08055 0.35521 0.07932 C 0.3559 0.07777 0.35729 0.07376 0.35729 0.07376 C 0.35903 0.06419 0.35712 0.07222 0.36042 0.06389 C 0.36076 0.06265 0.36094 0.06111 0.36146 0.06018 C 0.36181 0.05895 0.3625 0.05833 0.36285 0.0571 C 0.36389 0.05432 0.36441 0.05092 0.36563 0.04784 L 0.36771 0.04228 C 0.36771 0.04105 0.36788 0.03981 0.36806 0.03858 C 0.36892 0.03611 0.37014 0.03395 0.37083 0.03117 C 0.37136 0.02839 0.37188 0.02561 0.37292 0.02314 C 0.37344 0.02098 0.37431 0.01944 0.375 0.01759 C 0.37535 0.01574 0.37604 0.01389 0.37639 0.01203 C 0.37795 0.00617 0.37587 0.01203 0.37813 0.00648 C 0.37813 0.00524 0.3783 0.00432 0.37847 0.00339 C 0.37899 0.00247 0.38021 0.00092 0.38021 0.00092 " pathEditMode="relative" ptsTypes="AAAAAAAAAAAAAAAAAAAAAAAAAAAAAAAAAAAAAAAAAAAAAAAAAAAAAAAAAAAAAAAAAAAAAAAAAAAAAAAAAAAAAAAAAAAAAAAAAAAAAAAAAAA">
                                      <p:cBhvr>
                                        <p:cTn id="8" dur="2000" fill="hold"/>
                                        <p:tgtEl>
                                          <p:spTgt spid="280"/>
                                        </p:tgtEl>
                                        <p:attrNameLst>
                                          <p:attrName>ppt_x</p:attrName>
                                          <p:attrName>ppt_y</p:attrName>
                                        </p:attrNameLst>
                                      </p:cBhvr>
                                    </p:animMotion>
                                  </p:childTnLst>
                                </p:cTn>
                              </p:par>
                              <p:par>
                                <p:cTn id="9" presetID="0" presetClass="path" presetSubtype="0" repeatCount="indefinite" accel="50000" decel="50000" fill="hold" grpId="0" nodeType="withEffect">
                                  <p:stCondLst>
                                    <p:cond delay="0"/>
                                  </p:stCondLst>
                                  <p:childTnLst>
                                    <p:animMotion origin="layout" path="M -0.00018 -0.00277 L -0.00018 -0.00277 C -0.00122 -0.00524 -0.00243 -0.0071 -0.0033 -0.00956 C -0.00365 -0.01018 -0.00365 -0.01142 -0.004 -0.01203 C -0.00452 -0.01419 -0.00539 -0.01574 -0.00608 -0.01759 L -0.00712 -0.02037 C -0.00712 -0.02129 -0.0073 -0.02253 -0.00747 -0.02314 C -0.00903 -0.02839 -0.00938 -0.02839 -0.01129 -0.03148 C -0.01216 -0.03642 -0.01146 -0.03364 -0.01372 -0.03981 C -0.01407 -0.04074 -0.01459 -0.04166 -0.01476 -0.04259 C -0.01563 -0.0466 -0.01511 -0.04475 -0.0165 -0.04814 C -0.01771 -0.05524 -0.01598 -0.0466 -0.01789 -0.0537 C -0.02014 -0.06142 -0.0165 -0.05154 -0.01962 -0.05926 C -0.01997 -0.06111 -0.0198 -0.06358 -0.02066 -0.06481 C -0.02171 -0.06697 -0.0224 -0.0679 -0.02309 -0.07037 C -0.02344 -0.07129 -0.02344 -0.07253 -0.02379 -0.07314 C -0.02431 -0.0753 -0.02587 -0.0787 -0.02587 -0.0787 C -0.02709 -0.08549 -0.02535 -0.07747 -0.02726 -0.08518 C -0.02761 -0.08611 -0.02761 -0.08734 -0.02796 -0.08796 C -0.02865 -0.09135 -0.02882 -0.09166 -0.03004 -0.09444 C -0.03039 -0.09814 -0.03039 -0.09876 -0.03143 -0.10185 C -0.03195 -0.10339 -0.03264 -0.10432 -0.03316 -0.10555 C -0.03577 -0.11419 -0.03282 -0.10679 -0.03455 -0.11389 C -0.0349 -0.11512 -0.03525 -0.11574 -0.03559 -0.11666 C -0.03733 -0.12839 -0.03525 -0.11389 -0.03664 -0.12314 C -0.03837 -0.13302 -0.03577 -0.11944 -0.03837 -0.1324 L -0.03941 -0.13796 C -0.03959 -0.13889 -0.03976 -0.13981 -0.03976 -0.14074 C -0.04011 -0.14197 -0.04011 -0.14351 -0.04046 -0.14444 C -0.04046 -0.14568 -0.0408 -0.14629 -0.0408 -0.14722 C -0.04132 -0.14969 -0.0415 -0.15216 -0.04184 -0.15463 C -0.04306 -0.16265 -0.04167 -0.15401 -0.04358 -0.16203 C -0.04393 -0.16389 -0.04341 -0.16759 -0.04462 -0.16759 C -0.04757 -0.16821 -0.05868 -0.17006 -0.06025 -0.17037 L -0.06268 -0.17129 L -0.07587 -0.17037 C -0.08108 -0.17006 -0.08334 -0.16944 -0.08837 -0.16851 L -0.10955 -0.16944 L -0.13872 -0.17037 C -0.14514 -0.17098 -0.14289 -0.17129 -0.14775 -0.17222 C -0.14931 -0.17284 -0.15122 -0.17284 -0.15296 -0.17314 C -0.1573 -0.1753 -0.15643 -0.175 -0.16372 -0.175 C -0.16962 -0.175 -0.17518 -0.17438 -0.18108 -0.17407 C -0.18177 -0.17376 -0.18247 -0.17376 -0.18316 -0.17314 C -0.18421 -0.17284 -0.18507 -0.1716 -0.18629 -0.17129 L -0.1908 -0.17037 C -0.1915 -0.17006 -0.19236 -0.17006 -0.19289 -0.16944 C -0.19827 -0.16697 -0.19011 -0.17068 -0.19671 -0.16759 C -0.19705 -0.16697 -0.19757 -0.16635 -0.19809 -0.16574 C -0.19861 -0.16543 -0.19931 -0.16543 -0.19983 -0.16481 C -0.2007 -0.1645 -0.20157 -0.16389 -0.20226 -0.16296 C -0.20296 -0.16265 -0.2033 -0.16172 -0.204 -0.16111 C -0.20591 -0.15956 -0.20695 -0.16111 -0.20921 -0.15833 C -0.21268 -0.15432 -0.20816 -0.15926 -0.21337 -0.15463 C -0.21389 -0.15432 -0.21424 -0.15339 -0.21476 -0.15277 C -0.21684 -0.15154 -0.22032 -0.15 -0.22205 -0.14907 L -0.22414 -0.14814 C -0.2257 -0.1466 -0.23073 -0.14074 -0.23247 -0.13981 C -0.23316 -0.1395 -0.23386 -0.13919 -0.23455 -0.13889 C -0.23542 -0.13858 -0.23646 -0.13858 -0.23733 -0.13796 C -0.23837 -0.13765 -0.23941 -0.13672 -0.24046 -0.13611 L -0.24184 -0.13518 C -0.24254 -0.13487 -0.24289 -0.13456 -0.24358 -0.13426 C -0.24427 -0.13395 -0.24497 -0.13395 -0.24566 -0.13333 C -0.24914 -0.13148 -0.24705 -0.1321 -0.25018 -0.12963 C -0.2507 -0.12932 -0.25139 -0.12932 -0.25191 -0.1287 C -0.25591 -0.1253 -0.25105 -0.12839 -0.25504 -0.12592 C -0.25591 -0.12469 -0.25938 -0.12006 -0.26025 -0.11944 C -0.26129 -0.11882 -0.26216 -0.11821 -0.26337 -0.11759 C -0.26476 -0.11697 -0.26615 -0.11697 -0.26754 -0.11574 C -0.26823 -0.11512 -0.26893 -0.11481 -0.26962 -0.11389 C -0.27014 -0.11358 -0.27049 -0.11265 -0.27101 -0.11203 C -0.27934 -0.10586 -0.26858 -0.11574 -0.27796 -0.1074 C -0.28282 -0.10308 -0.27448 -0.10864 -0.28247 -0.1037 C -0.28316 -0.10339 -0.28351 -0.10308 -0.28421 -0.10277 C -0.2849 -0.10247 -0.28559 -0.10247 -0.28629 -0.10185 C -0.28924 -0.1003 -0.28855 -0.09969 -0.29184 -0.09814 L -0.29601 -0.09629 C -0.29671 -0.09568 -0.2974 -0.09506 -0.29809 -0.09444 C -0.29931 -0.09382 -0.3007 -0.09321 -0.30191 -0.09259 C -0.30261 -0.09197 -0.30313 -0.09135 -0.304 -0.09074 C -0.30486 -0.09012 -0.30712 -0.08889 -0.30712 -0.08889 C -0.31059 -0.08487 -0.30608 -0.08981 -0.31129 -0.08518 C -0.31181 -0.08487 -0.31216 -0.08395 -0.31268 -0.08333 C -0.31372 -0.08271 -0.3158 -0.08148 -0.3158 -0.08148 C -0.3165 -0.08086 -0.31684 -0.08024 -0.31754 -0.07963 C -0.31806 -0.07932 -0.31893 -0.07932 -0.31962 -0.0787 C -0.32014 -0.0787 -0.32066 -0.07839 -0.32101 -0.07777 C -0.32188 -0.07747 -0.3224 -0.07654 -0.32309 -0.07592 C -0.32414 -0.0753 -0.32535 -0.075 -0.32622 -0.07407 C -0.32691 -0.07345 -0.32761 -0.07284 -0.3283 -0.07222 C -0.329 -0.07191 -0.32986 -0.07191 -0.33039 -0.07129 C -0.33108 -0.07129 -0.33143 -0.07068 -0.33212 -0.07037 C -0.33247 -0.06975 -0.33299 -0.06913 -0.33351 -0.06851 C -0.33403 -0.06821 -0.33473 -0.06821 -0.33525 -0.06759 C -0.33577 -0.06697 -0.33611 -0.06574 -0.33664 -0.06481 C -0.33768 -0.06389 -0.33976 -0.06296 -0.33976 -0.06296 C -0.34046 -0.06234 -0.3408 -0.06172 -0.3415 -0.06111 C -0.34219 -0.06049 -0.34427 -0.05987 -0.34497 -0.05926 C -0.35035 -0.05679 -0.34219 -0.06049 -0.34879 -0.0574 C -0.34948 -0.05679 -0.35 -0.05617 -0.35087 -0.05555 C -0.35157 -0.05524 -0.35591 -0.05401 -0.35643 -0.0537 C -0.35816 -0.05339 -0.35868 -0.05277 -0.36025 -0.05185 C -0.36059 -0.05123 -0.36111 -0.05061 -0.36164 -0.05 C -0.3625 -0.04969 -0.36355 -0.04969 -0.36441 -0.04907 C -0.36493 -0.04907 -0.36528 -0.04845 -0.3658 -0.04814 C -0.3665 -0.04784 -0.36736 -0.04784 -0.36789 -0.04722 C -0.3691 -0.04691 -0.36997 -0.04598 -0.37101 -0.04537 C -0.37275 -0.04444 -0.37205 -0.04444 -0.37309 -0.04444 " pathEditMode="relative" ptsTypes="AAAAAAAAAAAAAAAAAAAAAAAAAAAAAAAAAAAAAAAAAAAAAAAAAAAAAAAAAAAAAAAAAAAAAAAAAAAAAAAAAAAAAAAAAAAAAAAAAAAAAAAAAAAAA">
                                      <p:cBhvr>
                                        <p:cTn id="10" dur="2000" fill="hold"/>
                                        <p:tgtEl>
                                          <p:spTgt spid="282"/>
                                        </p:tgtEl>
                                        <p:attrNameLst>
                                          <p:attrName>ppt_x</p:attrName>
                                          <p:attrName>ppt_y</p:attrName>
                                        </p:attrNameLst>
                                      </p:cBhvr>
                                    </p:animMotion>
                                  </p:childTnLst>
                                </p:cTn>
                              </p:par>
                            </p:childTnLst>
                          </p:cTn>
                        </p:par>
                        <p:par>
                          <p:cTn id="11" fill="hold">
                            <p:stCondLst>
                              <p:cond delay="2500"/>
                            </p:stCondLst>
                            <p:childTnLst>
                              <p:par>
                                <p:cTn id="12" presetID="0" presetClass="path" presetSubtype="0" repeatCount="indefinite" accel="50000" decel="50000" fill="hold" grpId="0" nodeType="afterEffect">
                                  <p:stCondLst>
                                    <p:cond delay="500"/>
                                  </p:stCondLst>
                                  <p:childTnLst>
                                    <p:animMotion origin="layout" path="M 0.00226 -0.00247 L 0.00226 -0.00247 L 0.00642 -0.00525 C 0.00677 -0.00587 0.00747 -0.00587 0.00799 -0.00617 C 0.01059 -0.00864 0.00851 -0.00895 0.01267 -0.00988 C 0.01372 -0.01019 0.01476 -0.0105 0.0158 -0.0108 C 0.01719 -0.01142 0.01858 -0.01204 0.01997 -0.01266 C 0.02066 -0.01296 0.02135 -0.01327 0.02205 -0.01358 L 0.02517 -0.01543 C 0.02517 -0.01574 0.02812 -0.01729 0.0283 -0.01729 C 0.02882 -0.0179 0.02917 -0.01883 0.02986 -0.01914 C 0.03108 -0.02037 0.03212 -0.02037 0.03351 -0.02099 C 0.0342 -0.02161 0.03472 -0.02253 0.03559 -0.02284 C 0.03594 -0.02346 0.03663 -0.02346 0.03715 -0.02377 C 0.03785 -0.02438 0.03837 -0.02531 0.03924 -0.02562 C 0.0401 -0.02654 0.04132 -0.02685 0.04236 -0.02747 L 0.04392 -0.0284 C 0.04392 -0.02871 0.04687 -0.03025 0.04705 -0.03025 C 0.04844 -0.03148 0.04983 -0.03272 0.05122 -0.03395 C 0.05174 -0.03457 0.05208 -0.0355 0.05278 -0.0358 C 0.05365 -0.03673 0.05486 -0.03704 0.0559 -0.03766 C 0.05642 -0.03796 0.05677 -0.03858 0.05747 -0.03858 C 0.06059 -0.04013 0.05885 -0.0392 0.06267 -0.04136 L 0.06424 -0.04229 L 0.0658 -0.04321 C 0.07014 -0.04938 0.06545 -0.04383 0.06997 -0.04692 C 0.07135 -0.04815 0.07257 -0.05 0.07413 -0.05062 C 0.07517 -0.05124 0.07622 -0.05154 0.07726 -0.05247 C 0.08073 -0.05679 0.07917 -0.05556 0.08194 -0.0571 C 0.08455 -0.0605 0.08229 -0.05833 0.08611 -0.05988 C 0.08715 -0.0605 0.08802 -0.06142 0.08924 -0.06173 C 0.08993 -0.06204 0.09062 -0.06235 0.09132 -0.06266 C 0.09184 -0.06296 0.09219 -0.06358 0.09288 -0.06358 C 0.0941 -0.06451 0.09566 -0.06482 0.09705 -0.06543 C 0.09774 -0.06574 0.09844 -0.06605 0.09913 -0.06636 C 0.10469 -0.06975 0.10208 -0.06883 0.10694 -0.07006 C 0.11528 -0.07531 0.10469 -0.06914 0.11319 -0.07284 C 0.11424 -0.07346 0.1151 -0.07438 0.11632 -0.07469 C 0.12101 -0.07685 0.1191 -0.07593 0.12205 -0.07747 C 0.12257 -0.07809 0.12292 -0.07901 0.12361 -0.07932 C 0.12448 -0.07994 0.12569 -0.07994 0.12674 -0.08025 C 0.1276 -0.08056 0.12847 -0.08087 0.12934 -0.08117 C 0.12986 -0.08179 0.13021 -0.08272 0.1309 -0.08303 C 0.13733 -0.08766 0.13056 -0.08148 0.13507 -0.08488 C 0.13576 -0.0855 0.13628 -0.08642 0.13715 -0.08673 C 0.13802 -0.08766 0.13924 -0.08796 0.14028 -0.08858 C 0.14236 -0.09013 0.14115 -0.08951 0.14392 -0.09043 C 0.14757 -0.09506 0.14288 -0.08951 0.14757 -0.09414 C 0.14809 -0.09475 0.14844 -0.09568 0.14913 -0.09599 C 0.14948 -0.09661 0.15017 -0.09661 0.15069 -0.09692 C 0.15122 -0.09753 0.15156 -0.09846 0.15226 -0.09877 C 0.15312 -0.09969 0.15434 -0.1 0.15538 -0.10062 L 0.15851 -0.10247 L 0.16007 -0.1034 C 0.16059 -0.10401 0.16094 -0.10494 0.16163 -0.10525 C 0.16233 -0.10587 0.16337 -0.10587 0.16424 -0.10617 C 0.16476 -0.10648 0.16528 -0.10679 0.1658 -0.1071 C 0.16632 -0.10772 0.16667 -0.10864 0.16736 -0.10895 C 0.16823 -0.10988 0.16944 -0.11019 0.17049 -0.1108 L 0.17517 -0.11358 L 0.17674 -0.11451 C 0.17726 -0.11482 0.1776 -0.11543 0.1783 -0.11543 C 0.17899 -0.11574 0.17969 -0.11605 0.18038 -0.11636 C 0.1809 -0.11667 0.18125 -0.11729 0.18194 -0.11729 C 0.18247 -0.1179 0.18333 -0.1179 0.18403 -0.11821 C 0.18507 -0.11883 0.18611 -0.11945 0.18715 -0.12006 C 0.18767 -0.12037 0.18802 -0.12099 0.18872 -0.12099 C 0.19149 -0.12253 0.18993 -0.12192 0.1934 -0.12284 C 0.19392 -0.12346 0.19427 -0.12438 0.19497 -0.12469 C 0.19601 -0.12593 0.19809 -0.12624 0.19913 -0.12654 C 0.20451 -0.12624 0.20937 -0.12593 0.21476 -0.12469 C 0.2158 -0.12469 0.21684 -0.12438 0.21788 -0.12377 C 0.21875 -0.12377 0.21944 -0.12315 0.22049 -0.12284 C 0.22274 -0.12253 0.22535 -0.12222 0.22778 -0.12192 C 0.23767 -0.12253 0.25295 -0.12253 0.26424 -0.12377 C 0.2658 -0.12408 0.26719 -0.12469 0.26892 -0.12469 C 0.27118 -0.12531 0.27378 -0.12531 0.27622 -0.12562 C 0.28264 -0.12871 0.27691 -0.12624 0.29184 -0.12747 C 0.29462 -0.12778 0.2974 -0.12809 0.30017 -0.1284 L 0.31528 -0.13025 C 0.3191 -0.12994 0.32083 -0.12994 0.32413 -0.1284 C 0.32465 -0.1284 0.32517 -0.12809 0.32569 -0.12747 C 0.32622 -0.12716 0.32656 -0.12624 0.32726 -0.12562 C 0.32795 -0.125 0.32899 -0.12469 0.32986 -0.12377 C 0.3342 -0.12006 0.33056 -0.12192 0.33455 -0.12006 C 0.33507 -0.11945 0.33559 -0.11914 0.33611 -0.11821 C 0.33681 -0.11667 0.33819 -0.11266 0.33819 -0.11266 C 0.33924 -0.10525 0.33785 -0.11266 0.33976 -0.10617 C 0.33993 -0.10556 0.33993 -0.10432 0.34028 -0.1034 C 0.34201 -0.09692 0.34045 -0.10525 0.34236 -0.09692 C 0.34271 -0.09537 0.34288 -0.09321 0.3434 -0.09136 C 0.34375 -0.09013 0.3441 -0.0892 0.34444 -0.08766 C 0.34479 -0.08642 0.34497 -0.08457 0.34549 -0.08303 C 0.34583 -0.08179 0.34653 -0.08056 0.34705 -0.07932 C 0.34792 -0.07315 0.34722 -0.07685 0.34965 -0.06821 L 0.35069 -0.06451 C 0.35156 -0.05772 0.35052 -0.06389 0.35226 -0.0571 C 0.35347 -0.05185 0.35174 -0.0571 0.35382 -0.05154 C 0.35417 -0.04969 0.35434 -0.04784 0.35486 -0.04599 C 0.35608 -0.04136 0.35677 -0.03951 0.35799 -0.03303 L 0.35955 -0.02469 C 0.35972 -0.02377 0.35972 -0.02284 0.36007 -0.02192 L 0.36215 -0.01451 C 0.36337 -0.00525 0.36163 -0.01698 0.36372 -0.0071 C 0.3651 -0.00031 0.36302 -0.00648 0.36528 -0.00062 C 0.36562 0.00123 0.36597 0.00278 0.36632 0.00494 C 0.36649 0.00617 0.36649 0.00741 0.36684 0.00864 C 0.36736 0.01111 0.3684 0.01327 0.36892 0.01605 C 0.36927 0.0179 0.36927 0.01975 0.36997 0.0216 C 0.37344 0.03117 0.36806 0.01605 0.37205 0.02808 C 0.37257 0.02994 0.37344 0.03179 0.37413 0.03364 C 0.37448 0.03457 0.37483 0.03518 0.37517 0.03642 C 0.37569 0.0395 0.37517 0.03827 0.37622 0.04012 " pathEditMode="relative" ptsTypes="AAAAAAAAAAAAAAAAAAAAAAAAAAAAAAAAAAAAAAAAAAAAAAAAAAAAAAAAAAAAAAAAAAAAAAAAAAAAAAAAAAAAAAAAAAAAAAAAAAAAAAAAAAAAAAAAA">
                                      <p:cBhvr>
                                        <p:cTn id="13" dur="2000" fill="hold"/>
                                        <p:tgtEl>
                                          <p:spTgt spid="28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0" animBg="1"/>
      <p:bldP spid="280" grpId="0" animBg="1"/>
      <p:bldP spid="282" grpId="0" animBg="1"/>
      <p:bldP spid="28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 y="25617"/>
            <a:ext cx="9069563" cy="756666"/>
          </a:xfrm>
        </p:spPr>
        <p:txBody>
          <a:bodyPr/>
          <a:lstStyle/>
          <a:p>
            <a:r>
              <a:rPr lang="en-US" dirty="0"/>
              <a:t>Only </a:t>
            </a:r>
            <a:r>
              <a:rPr lang="en-US" dirty="0" err="1"/>
              <a:t>NVMe</a:t>
            </a:r>
            <a:r>
              <a:rPr lang="en-US" dirty="0"/>
              <a:t> Array with Symmetric Active-Active Controllers</a:t>
            </a:r>
          </a:p>
        </p:txBody>
      </p:sp>
      <p:sp>
        <p:nvSpPr>
          <p:cNvPr id="4" name="Slide Number Placeholder 3"/>
          <p:cNvSpPr>
            <a:spLocks noGrp="1"/>
          </p:cNvSpPr>
          <p:nvPr>
            <p:ph type="sldNum" sz="quarter" idx="11"/>
          </p:nvPr>
        </p:nvSpPr>
        <p:spPr>
          <a:xfrm>
            <a:off x="9220200" y="4683058"/>
            <a:ext cx="153888" cy="115416"/>
          </a:xfrm>
        </p:spPr>
        <p:txBody>
          <a:bodyPr/>
          <a:lstStyle/>
          <a:p>
            <a:pPr>
              <a:defRPr/>
            </a:pPr>
            <a:fld id="{446C9BED-6FD4-4BA4-B6B0-4A26058AC9EF}" type="slidenum">
              <a:rPr lang="en-US" smtClean="0"/>
              <a:pPr>
                <a:defRPr/>
              </a:pPr>
              <a:t>17</a:t>
            </a:fld>
            <a:endParaRPr lang="en-US" dirty="0"/>
          </a:p>
        </p:txBody>
      </p:sp>
      <p:sp>
        <p:nvSpPr>
          <p:cNvPr id="151" name="Content Placeholder 2"/>
          <p:cNvSpPr>
            <a:spLocks noGrp="1"/>
          </p:cNvSpPr>
          <p:nvPr>
            <p:ph idx="1"/>
          </p:nvPr>
        </p:nvSpPr>
        <p:spPr>
          <a:xfrm>
            <a:off x="21771" y="3644669"/>
            <a:ext cx="9069563" cy="1153805"/>
          </a:xfrm>
        </p:spPr>
        <p:txBody>
          <a:bodyPr>
            <a:normAutofit/>
          </a:bodyPr>
          <a:lstStyle/>
          <a:p>
            <a:pPr>
              <a:buFont typeface="Wingdings" panose="05000000000000000000" pitchFamily="2" charset="2"/>
              <a:buChar char="ü"/>
            </a:pPr>
            <a:r>
              <a:rPr lang="en-US" sz="1600" dirty="0">
                <a:solidFill>
                  <a:schemeClr val="bg1"/>
                </a:solidFill>
              </a:rPr>
              <a:t>Simultaneous, Concurrent Read/Write Access to any volume through multiple Pavilion array controllers</a:t>
            </a:r>
          </a:p>
          <a:p>
            <a:pPr>
              <a:buFont typeface="Wingdings" panose="05000000000000000000" pitchFamily="2" charset="2"/>
              <a:buChar char="ü"/>
            </a:pPr>
            <a:r>
              <a:rPr lang="en-US" sz="1600" dirty="0">
                <a:solidFill>
                  <a:schemeClr val="bg1"/>
                </a:solidFill>
              </a:rPr>
              <a:t>Provides load </a:t>
            </a:r>
            <a:r>
              <a:rPr lang="en-US" sz="1600" dirty="0"/>
              <a:t>balancing across multiple network paths and target controllers for improved performance</a:t>
            </a:r>
          </a:p>
          <a:p>
            <a:pPr>
              <a:buFont typeface="Wingdings" panose="05000000000000000000" pitchFamily="2" charset="2"/>
              <a:buChar char="ü"/>
            </a:pPr>
            <a:r>
              <a:rPr lang="en-US" sz="1600" dirty="0">
                <a:solidFill>
                  <a:schemeClr val="bg1"/>
                </a:solidFill>
              </a:rPr>
              <a:t>Delivers failover capability across up to 5 controllers for a given volume</a:t>
            </a:r>
          </a:p>
        </p:txBody>
      </p:sp>
      <p:grpSp>
        <p:nvGrpSpPr>
          <p:cNvPr id="3" name="Group 2"/>
          <p:cNvGrpSpPr/>
          <p:nvPr/>
        </p:nvGrpSpPr>
        <p:grpSpPr>
          <a:xfrm>
            <a:off x="671304" y="637744"/>
            <a:ext cx="8243100" cy="2991001"/>
            <a:chOff x="671304" y="637744"/>
            <a:chExt cx="8243100" cy="2991001"/>
          </a:xfrm>
        </p:grpSpPr>
        <p:pic>
          <p:nvPicPr>
            <p:cNvPr id="1026" name="Picture 2" descr="Image result for dual ported n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302614" y="1552581"/>
              <a:ext cx="846740" cy="846740"/>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71304" y="637744"/>
              <a:ext cx="2789592" cy="2362199"/>
            </a:xfrm>
            <a:prstGeom prst="rect">
              <a:avLst/>
            </a:prstGeom>
            <a:noFill/>
          </p:spPr>
        </p:pic>
        <p:sp>
          <p:nvSpPr>
            <p:cNvPr id="213" name="Flowchart: Magnetic Disk 212"/>
            <p:cNvSpPr/>
            <p:nvPr/>
          </p:nvSpPr>
          <p:spPr bwMode="auto">
            <a:xfrm>
              <a:off x="1890504" y="1846734"/>
              <a:ext cx="663552" cy="448361"/>
            </a:xfrm>
            <a:prstGeom prst="flowChartMagneticDisk">
              <a:avLst/>
            </a:prstGeom>
            <a:ln>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nvGrpSpPr>
            <p:cNvPr id="109" name="Group 108"/>
            <p:cNvGrpSpPr/>
            <p:nvPr/>
          </p:nvGrpSpPr>
          <p:grpSpPr>
            <a:xfrm>
              <a:off x="5407058" y="919575"/>
              <a:ext cx="1815175" cy="1061926"/>
              <a:chOff x="5576301" y="2667712"/>
              <a:chExt cx="549108" cy="265997"/>
            </a:xfrm>
          </p:grpSpPr>
          <p:sp>
            <p:nvSpPr>
              <p:cNvPr id="110" name="Rectangle 109"/>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11" name="Rounded Rectangle 225"/>
              <p:cNvSpPr/>
              <p:nvPr/>
            </p:nvSpPr>
            <p:spPr>
              <a:xfrm>
                <a:off x="5667820" y="2699677"/>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112" name="Rounded Rectangle 226"/>
              <p:cNvSpPr/>
              <p:nvPr/>
            </p:nvSpPr>
            <p:spPr>
              <a:xfrm>
                <a:off x="5667820" y="2818183"/>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grpSp>
          <p:nvGrpSpPr>
            <p:cNvPr id="114" name="Group 113"/>
            <p:cNvGrpSpPr/>
            <p:nvPr/>
          </p:nvGrpSpPr>
          <p:grpSpPr>
            <a:xfrm>
              <a:off x="5414735" y="2276018"/>
              <a:ext cx="1809981" cy="1036045"/>
              <a:chOff x="5576301" y="2667712"/>
              <a:chExt cx="549108" cy="265997"/>
            </a:xfrm>
          </p:grpSpPr>
          <p:sp>
            <p:nvSpPr>
              <p:cNvPr id="115" name="Rectangle 114"/>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16" name="Rounded Rectangle 225"/>
              <p:cNvSpPr/>
              <p:nvPr/>
            </p:nvSpPr>
            <p:spPr>
              <a:xfrm>
                <a:off x="5667058" y="26830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117" name="Rounded Rectangle 226"/>
              <p:cNvSpPr/>
              <p:nvPr/>
            </p:nvSpPr>
            <p:spPr>
              <a:xfrm>
                <a:off x="5667058" y="2798663"/>
                <a:ext cx="104234" cy="87852"/>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cxnSp>
          <p:nvCxnSpPr>
            <p:cNvPr id="118" name="Straight Arrow Connector 117"/>
            <p:cNvCxnSpPr>
              <a:cxnSpLocks/>
              <a:endCxn id="117" idx="1"/>
            </p:cNvCxnSpPr>
            <p:nvPr/>
          </p:nvCxnSpPr>
          <p:spPr bwMode="auto">
            <a:xfrm>
              <a:off x="3980211" y="2108980"/>
              <a:ext cx="1733679" cy="848176"/>
            </a:xfrm>
            <a:prstGeom prst="straightConnector1">
              <a:avLst/>
            </a:prstGeom>
            <a:solidFill>
              <a:schemeClr val="accent1"/>
            </a:solidFill>
            <a:ln w="38100" cap="flat" cmpd="sng" algn="ctr">
              <a:solidFill>
                <a:schemeClr val="accent2"/>
              </a:solidFill>
              <a:prstDash val="solid"/>
              <a:round/>
              <a:headEnd type="triangle" w="med" len="med"/>
              <a:tailEnd type="triangle"/>
            </a:ln>
            <a:effectLst/>
          </p:spPr>
        </p:cxnSp>
        <p:cxnSp>
          <p:nvCxnSpPr>
            <p:cNvPr id="120" name="Straight Arrow Connector 119"/>
            <p:cNvCxnSpPr>
              <a:cxnSpLocks/>
              <a:endCxn id="111" idx="1"/>
            </p:cNvCxnSpPr>
            <p:nvPr/>
          </p:nvCxnSpPr>
          <p:spPr bwMode="auto">
            <a:xfrm flipV="1">
              <a:off x="3975524" y="1220868"/>
              <a:ext cx="1734066" cy="675074"/>
            </a:xfrm>
            <a:prstGeom prst="straightConnector1">
              <a:avLst/>
            </a:prstGeom>
            <a:solidFill>
              <a:schemeClr val="accent1"/>
            </a:solidFill>
            <a:ln w="38100" cap="flat" cmpd="sng" algn="ctr">
              <a:solidFill>
                <a:schemeClr val="accent2"/>
              </a:solidFill>
              <a:prstDash val="solid"/>
              <a:round/>
              <a:headEnd type="triangle" w="med" len="med"/>
              <a:tailEnd type="triangle"/>
            </a:ln>
            <a:effectLst/>
          </p:spPr>
        </p:cxnSp>
        <p:sp>
          <p:nvSpPr>
            <p:cNvPr id="122" name="Content Placeholder 2"/>
            <p:cNvSpPr txBox="1">
              <a:spLocks/>
            </p:cNvSpPr>
            <p:nvPr/>
          </p:nvSpPr>
          <p:spPr>
            <a:xfrm>
              <a:off x="4254301" y="1077867"/>
              <a:ext cx="859296" cy="3166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Network Path A</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sp>
          <p:nvSpPr>
            <p:cNvPr id="123" name="Content Placeholder 2"/>
            <p:cNvSpPr txBox="1">
              <a:spLocks/>
            </p:cNvSpPr>
            <p:nvPr/>
          </p:nvSpPr>
          <p:spPr>
            <a:xfrm>
              <a:off x="4267825" y="2656398"/>
              <a:ext cx="859296" cy="3166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Network Path B</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sp>
          <p:nvSpPr>
            <p:cNvPr id="124" name="Content Placeholder 2"/>
            <p:cNvSpPr txBox="1">
              <a:spLocks/>
            </p:cNvSpPr>
            <p:nvPr/>
          </p:nvSpPr>
          <p:spPr>
            <a:xfrm>
              <a:off x="1821796" y="1999514"/>
              <a:ext cx="859296" cy="3166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ln w="0"/>
                  <a:solidFill>
                    <a:schemeClr val="tx1"/>
                  </a:solidFill>
                  <a:effectLst>
                    <a:outerShdw blurRad="38100" dist="19050" dir="2700000" algn="tl" rotWithShape="0">
                      <a:schemeClr val="dk1">
                        <a:alpha val="40000"/>
                      </a:schemeClr>
                    </a:outerShdw>
                  </a:effectLst>
                </a:rPr>
                <a:t>V1</a:t>
              </a:r>
            </a:p>
            <a:p>
              <a:pPr>
                <a:buClr>
                  <a:srgbClr val="C00000"/>
                </a:buClr>
              </a:pPr>
              <a:endParaRPr lang="en-US" sz="1200" dirty="0">
                <a:ln w="0"/>
                <a:solidFill>
                  <a:schemeClr val="tx1"/>
                </a:solidFill>
                <a:effectLst>
                  <a:outerShdw blurRad="38100" dist="19050" dir="2700000" algn="tl" rotWithShape="0">
                    <a:schemeClr val="dk1">
                      <a:alpha val="40000"/>
                    </a:schemeClr>
                  </a:outerShdw>
                </a:effectLst>
              </a:endParaRPr>
            </a:p>
            <a:p>
              <a:pPr marL="457200" lvl="1" indent="0">
                <a:buFont typeface="Wingdings" charset="2"/>
                <a:buNone/>
              </a:pPr>
              <a:endParaRPr lang="en-US" sz="1100" dirty="0">
                <a:ln w="0"/>
                <a:solidFill>
                  <a:schemeClr val="tx1"/>
                </a:solidFill>
                <a:effectLst>
                  <a:outerShdw blurRad="38100" dist="19050" dir="2700000" algn="tl" rotWithShape="0">
                    <a:schemeClr val="dk1">
                      <a:alpha val="40000"/>
                    </a:schemeClr>
                  </a:outerShdw>
                </a:effectLst>
              </a:endParaRPr>
            </a:p>
          </p:txBody>
        </p:sp>
        <p:sp>
          <p:nvSpPr>
            <p:cNvPr id="126" name="Content Placeholder 2"/>
            <p:cNvSpPr txBox="1">
              <a:spLocks/>
            </p:cNvSpPr>
            <p:nvPr/>
          </p:nvSpPr>
          <p:spPr>
            <a:xfrm>
              <a:off x="5634453" y="1096499"/>
              <a:ext cx="476302" cy="3384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C1</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sp>
          <p:nvSpPr>
            <p:cNvPr id="127" name="Content Placeholder 2"/>
            <p:cNvSpPr txBox="1">
              <a:spLocks/>
            </p:cNvSpPr>
            <p:nvPr/>
          </p:nvSpPr>
          <p:spPr>
            <a:xfrm>
              <a:off x="5650559" y="1571652"/>
              <a:ext cx="476302" cy="3384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C2</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sp>
          <p:nvSpPr>
            <p:cNvPr id="128" name="Content Placeholder 2"/>
            <p:cNvSpPr txBox="1">
              <a:spLocks/>
            </p:cNvSpPr>
            <p:nvPr/>
          </p:nvSpPr>
          <p:spPr>
            <a:xfrm>
              <a:off x="5682583" y="2385575"/>
              <a:ext cx="412255" cy="3448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C3</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sp>
          <p:nvSpPr>
            <p:cNvPr id="129" name="Content Placeholder 2"/>
            <p:cNvSpPr txBox="1">
              <a:spLocks/>
            </p:cNvSpPr>
            <p:nvPr/>
          </p:nvSpPr>
          <p:spPr>
            <a:xfrm>
              <a:off x="5677791" y="2839996"/>
              <a:ext cx="414661" cy="35224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C4</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grpSp>
          <p:nvGrpSpPr>
            <p:cNvPr id="11" name="Group 10"/>
            <p:cNvGrpSpPr/>
            <p:nvPr/>
          </p:nvGrpSpPr>
          <p:grpSpPr>
            <a:xfrm>
              <a:off x="6486916" y="996882"/>
              <a:ext cx="690178" cy="445496"/>
              <a:chOff x="2635365" y="3333750"/>
              <a:chExt cx="859296" cy="609600"/>
            </a:xfrm>
          </p:grpSpPr>
          <p:sp>
            <p:nvSpPr>
              <p:cNvPr id="10" name="Flowchart: Magnetic Disk 9"/>
              <p:cNvSpPr/>
              <p:nvPr/>
            </p:nvSpPr>
            <p:spPr bwMode="auto">
              <a:xfrm>
                <a:off x="2789592" y="3333750"/>
                <a:ext cx="533554" cy="609600"/>
              </a:xfrm>
              <a:prstGeom prst="flowChartMagneticDisk">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30" name="Content Placeholder 2"/>
              <p:cNvSpPr txBox="1">
                <a:spLocks/>
              </p:cNvSpPr>
              <p:nvPr/>
            </p:nvSpPr>
            <p:spPr>
              <a:xfrm>
                <a:off x="2635365" y="3570315"/>
                <a:ext cx="859296" cy="31668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V1</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grpSp>
        <p:grpSp>
          <p:nvGrpSpPr>
            <p:cNvPr id="132" name="Group 131"/>
            <p:cNvGrpSpPr/>
            <p:nvPr/>
          </p:nvGrpSpPr>
          <p:grpSpPr>
            <a:xfrm>
              <a:off x="6534538" y="2727690"/>
              <a:ext cx="690178" cy="445496"/>
              <a:chOff x="2635365" y="3333750"/>
              <a:chExt cx="859296" cy="609600"/>
            </a:xfrm>
          </p:grpSpPr>
          <p:sp>
            <p:nvSpPr>
              <p:cNvPr id="133" name="Flowchart: Magnetic Disk 132"/>
              <p:cNvSpPr/>
              <p:nvPr/>
            </p:nvSpPr>
            <p:spPr bwMode="auto">
              <a:xfrm>
                <a:off x="2789592" y="3333750"/>
                <a:ext cx="533554" cy="609600"/>
              </a:xfrm>
              <a:prstGeom prst="flowChartMagneticDisk">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34" name="Content Placeholder 2"/>
              <p:cNvSpPr txBox="1">
                <a:spLocks/>
              </p:cNvSpPr>
              <p:nvPr/>
            </p:nvSpPr>
            <p:spPr>
              <a:xfrm>
                <a:off x="2635365" y="3564824"/>
                <a:ext cx="859296" cy="31668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V1</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grpSp>
        <p:cxnSp>
          <p:nvCxnSpPr>
            <p:cNvPr id="146" name="Straight Arrow Connector 145"/>
            <p:cNvCxnSpPr>
              <a:cxnSpLocks/>
            </p:cNvCxnSpPr>
            <p:nvPr/>
          </p:nvCxnSpPr>
          <p:spPr bwMode="auto">
            <a:xfrm>
              <a:off x="6086826" y="2957155"/>
              <a:ext cx="571586" cy="0"/>
            </a:xfrm>
            <a:prstGeom prst="straightConnector1">
              <a:avLst/>
            </a:prstGeom>
            <a:solidFill>
              <a:schemeClr val="accent1"/>
            </a:solidFill>
            <a:ln w="12700" cap="flat" cmpd="sng" algn="ctr">
              <a:solidFill>
                <a:schemeClr val="bg1"/>
              </a:solidFill>
              <a:prstDash val="solid"/>
              <a:round/>
              <a:headEnd type="none" w="sm" len="sm"/>
              <a:tailEnd type="none" w="sm" len="sm"/>
            </a:ln>
            <a:effectLst/>
          </p:spPr>
        </p:cxnSp>
        <p:sp>
          <p:nvSpPr>
            <p:cNvPr id="148" name="Content Placeholder 2"/>
            <p:cNvSpPr txBox="1">
              <a:spLocks/>
            </p:cNvSpPr>
            <p:nvPr/>
          </p:nvSpPr>
          <p:spPr>
            <a:xfrm>
              <a:off x="1470994" y="1186214"/>
              <a:ext cx="1580384" cy="65350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Pavilion </a:t>
              </a:r>
              <a:r>
                <a:rPr lang="en-US" sz="1200" dirty="0" err="1">
                  <a:solidFill>
                    <a:schemeClr val="bg1"/>
                  </a:solidFill>
                </a:rPr>
                <a:t>NVMe</a:t>
              </a:r>
              <a:r>
                <a:rPr lang="en-US" sz="1200" dirty="0">
                  <a:solidFill>
                    <a:schemeClr val="bg1"/>
                  </a:solidFill>
                </a:rPr>
                <a:t> Host Volume V1</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sp>
          <p:nvSpPr>
            <p:cNvPr id="149" name="Content Placeholder 2"/>
            <p:cNvSpPr txBox="1">
              <a:spLocks/>
            </p:cNvSpPr>
            <p:nvPr/>
          </p:nvSpPr>
          <p:spPr>
            <a:xfrm>
              <a:off x="5752808" y="1984442"/>
              <a:ext cx="1215814" cy="3166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IO Line Card 1</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sp>
          <p:nvSpPr>
            <p:cNvPr id="150" name="Content Placeholder 2"/>
            <p:cNvSpPr txBox="1">
              <a:spLocks/>
            </p:cNvSpPr>
            <p:nvPr/>
          </p:nvSpPr>
          <p:spPr>
            <a:xfrm>
              <a:off x="5740545" y="3312063"/>
              <a:ext cx="1194817" cy="3166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IO Line Card 2</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cxnSp>
          <p:nvCxnSpPr>
            <p:cNvPr id="227" name="Straight Arrow Connector 226"/>
            <p:cNvCxnSpPr>
              <a:cxnSpLocks/>
              <a:endCxn id="10" idx="2"/>
            </p:cNvCxnSpPr>
            <p:nvPr/>
          </p:nvCxnSpPr>
          <p:spPr bwMode="auto">
            <a:xfrm flipV="1">
              <a:off x="6051553" y="1219630"/>
              <a:ext cx="559237" cy="420"/>
            </a:xfrm>
            <a:prstGeom prst="straightConnector1">
              <a:avLst/>
            </a:prstGeom>
            <a:solidFill>
              <a:schemeClr val="accent1"/>
            </a:solidFill>
            <a:ln w="12700" cap="flat" cmpd="sng" algn="ctr">
              <a:solidFill>
                <a:schemeClr val="bg1"/>
              </a:solidFill>
              <a:prstDash val="solid"/>
              <a:round/>
              <a:headEnd type="none" w="sm" len="sm"/>
              <a:tailEnd type="none" w="sm" len="sm"/>
            </a:ln>
            <a:effectLst/>
          </p:spPr>
        </p:cxnSp>
        <p:grpSp>
          <p:nvGrpSpPr>
            <p:cNvPr id="26" name="Group 25"/>
            <p:cNvGrpSpPr/>
            <p:nvPr/>
          </p:nvGrpSpPr>
          <p:grpSpPr>
            <a:xfrm>
              <a:off x="7503010" y="1657779"/>
              <a:ext cx="1358012" cy="962918"/>
              <a:chOff x="7381409" y="1553294"/>
              <a:chExt cx="1693711" cy="981276"/>
            </a:xfrm>
          </p:grpSpPr>
          <p:grpSp>
            <p:nvGrpSpPr>
              <p:cNvPr id="25" name="Group 24"/>
              <p:cNvGrpSpPr/>
              <p:nvPr/>
            </p:nvGrpSpPr>
            <p:grpSpPr>
              <a:xfrm>
                <a:off x="7381409" y="1553294"/>
                <a:ext cx="1680380" cy="281359"/>
                <a:chOff x="7381409" y="1553294"/>
                <a:chExt cx="1680380" cy="281359"/>
              </a:xfrm>
            </p:grpSpPr>
            <p:sp>
              <p:nvSpPr>
                <p:cNvPr id="161" name="Flowchart: Magnetic Disk 160"/>
                <p:cNvSpPr/>
                <p:nvPr/>
              </p:nvSpPr>
              <p:spPr bwMode="auto">
                <a:xfrm>
                  <a:off x="7381409"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28" name="Flowchart: Magnetic Disk 227"/>
                <p:cNvSpPr/>
                <p:nvPr/>
              </p:nvSpPr>
              <p:spPr bwMode="auto">
                <a:xfrm>
                  <a:off x="7677278"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0" name="Flowchart: Magnetic Disk 229"/>
                <p:cNvSpPr/>
                <p:nvPr/>
              </p:nvSpPr>
              <p:spPr bwMode="auto">
                <a:xfrm>
                  <a:off x="7973147"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1" name="Flowchart: Magnetic Disk 230"/>
                <p:cNvSpPr/>
                <p:nvPr/>
              </p:nvSpPr>
              <p:spPr bwMode="auto">
                <a:xfrm>
                  <a:off x="8275597"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2" name="Flowchart: Magnetic Disk 231"/>
                <p:cNvSpPr/>
                <p:nvPr/>
              </p:nvSpPr>
              <p:spPr bwMode="auto">
                <a:xfrm>
                  <a:off x="8836650"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3" name="Flowchart: Magnetic Disk 232"/>
                <p:cNvSpPr/>
                <p:nvPr/>
              </p:nvSpPr>
              <p:spPr bwMode="auto">
                <a:xfrm>
                  <a:off x="8563374"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grpSp>
            <p:nvGrpSpPr>
              <p:cNvPr id="250" name="Group 249"/>
              <p:cNvGrpSpPr/>
              <p:nvPr/>
            </p:nvGrpSpPr>
            <p:grpSpPr>
              <a:xfrm>
                <a:off x="7388075" y="1903253"/>
                <a:ext cx="1680380" cy="281359"/>
                <a:chOff x="7381409" y="1553294"/>
                <a:chExt cx="1680380" cy="281359"/>
              </a:xfrm>
            </p:grpSpPr>
            <p:sp>
              <p:nvSpPr>
                <p:cNvPr id="251" name="Flowchart: Magnetic Disk 250"/>
                <p:cNvSpPr/>
                <p:nvPr/>
              </p:nvSpPr>
              <p:spPr bwMode="auto">
                <a:xfrm>
                  <a:off x="7381409"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2" name="Flowchart: Magnetic Disk 251"/>
                <p:cNvSpPr/>
                <p:nvPr/>
              </p:nvSpPr>
              <p:spPr bwMode="auto">
                <a:xfrm>
                  <a:off x="7677278"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3" name="Flowchart: Magnetic Disk 252"/>
                <p:cNvSpPr/>
                <p:nvPr/>
              </p:nvSpPr>
              <p:spPr bwMode="auto">
                <a:xfrm>
                  <a:off x="7973147"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4" name="Flowchart: Magnetic Disk 253"/>
                <p:cNvSpPr/>
                <p:nvPr/>
              </p:nvSpPr>
              <p:spPr bwMode="auto">
                <a:xfrm>
                  <a:off x="8275597"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5" name="Flowchart: Magnetic Disk 254"/>
                <p:cNvSpPr/>
                <p:nvPr/>
              </p:nvSpPr>
              <p:spPr bwMode="auto">
                <a:xfrm>
                  <a:off x="8836650"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6" name="Flowchart: Magnetic Disk 255"/>
                <p:cNvSpPr/>
                <p:nvPr/>
              </p:nvSpPr>
              <p:spPr bwMode="auto">
                <a:xfrm>
                  <a:off x="8563374"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grpSp>
            <p:nvGrpSpPr>
              <p:cNvPr id="257" name="Group 256"/>
              <p:cNvGrpSpPr/>
              <p:nvPr/>
            </p:nvGrpSpPr>
            <p:grpSpPr>
              <a:xfrm>
                <a:off x="7394740" y="2253211"/>
                <a:ext cx="1680380" cy="281359"/>
                <a:chOff x="7381409" y="1553294"/>
                <a:chExt cx="1680380" cy="281359"/>
              </a:xfrm>
            </p:grpSpPr>
            <p:sp>
              <p:nvSpPr>
                <p:cNvPr id="258" name="Flowchart: Magnetic Disk 257"/>
                <p:cNvSpPr/>
                <p:nvPr/>
              </p:nvSpPr>
              <p:spPr bwMode="auto">
                <a:xfrm>
                  <a:off x="7381409"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9" name="Flowchart: Magnetic Disk 258"/>
                <p:cNvSpPr/>
                <p:nvPr/>
              </p:nvSpPr>
              <p:spPr bwMode="auto">
                <a:xfrm>
                  <a:off x="7677278"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0" name="Flowchart: Magnetic Disk 259"/>
                <p:cNvSpPr/>
                <p:nvPr/>
              </p:nvSpPr>
              <p:spPr bwMode="auto">
                <a:xfrm>
                  <a:off x="7973147"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1" name="Flowchart: Magnetic Disk 260"/>
                <p:cNvSpPr/>
                <p:nvPr/>
              </p:nvSpPr>
              <p:spPr bwMode="auto">
                <a:xfrm>
                  <a:off x="8275597"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2" name="Flowchart: Magnetic Disk 261"/>
                <p:cNvSpPr/>
                <p:nvPr/>
              </p:nvSpPr>
              <p:spPr bwMode="auto">
                <a:xfrm>
                  <a:off x="8836650"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3" name="Flowchart: Magnetic Disk 262"/>
                <p:cNvSpPr/>
                <p:nvPr/>
              </p:nvSpPr>
              <p:spPr bwMode="auto">
                <a:xfrm>
                  <a:off x="8563374"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grpSp>
        <p:sp>
          <p:nvSpPr>
            <p:cNvPr id="28" name="Rectangle 27"/>
            <p:cNvSpPr/>
            <p:nvPr/>
          </p:nvSpPr>
          <p:spPr bwMode="auto">
            <a:xfrm>
              <a:off x="7449628" y="1593422"/>
              <a:ext cx="1464776" cy="1091632"/>
            </a:xfrm>
            <a:prstGeom prst="rect">
              <a:avLst/>
            </a:prstGeom>
            <a:noFill/>
            <a:ln w="1905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4" name="Content Placeholder 2"/>
            <p:cNvSpPr txBox="1">
              <a:spLocks/>
            </p:cNvSpPr>
            <p:nvPr/>
          </p:nvSpPr>
          <p:spPr>
            <a:xfrm>
              <a:off x="7609629" y="2767337"/>
              <a:ext cx="1194817" cy="3166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Shared </a:t>
              </a:r>
              <a:r>
                <a:rPr lang="en-US" sz="1200" dirty="0" err="1">
                  <a:solidFill>
                    <a:schemeClr val="bg1"/>
                  </a:solidFill>
                </a:rPr>
                <a:t>NVMe</a:t>
              </a:r>
              <a:r>
                <a:rPr lang="en-US" sz="1200" dirty="0">
                  <a:solidFill>
                    <a:schemeClr val="bg1"/>
                  </a:solidFill>
                </a:rPr>
                <a:t> Media Group</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cxnSp>
          <p:nvCxnSpPr>
            <p:cNvPr id="265" name="Straight Arrow Connector 264"/>
            <p:cNvCxnSpPr>
              <a:cxnSpLocks/>
              <a:endCxn id="28" idx="1"/>
            </p:cNvCxnSpPr>
            <p:nvPr/>
          </p:nvCxnSpPr>
          <p:spPr bwMode="auto">
            <a:xfrm flipV="1">
              <a:off x="7085961" y="2139238"/>
              <a:ext cx="363667" cy="638062"/>
            </a:xfrm>
            <a:prstGeom prst="straightConnector1">
              <a:avLst/>
            </a:prstGeom>
            <a:solidFill>
              <a:schemeClr val="accent1"/>
            </a:solidFill>
            <a:ln w="12700" cap="flat" cmpd="sng" algn="ctr">
              <a:solidFill>
                <a:schemeClr val="bg1"/>
              </a:solidFill>
              <a:prstDash val="solid"/>
              <a:round/>
              <a:headEnd type="none" w="sm" len="sm"/>
              <a:tailEnd type="none" w="sm" len="sm"/>
            </a:ln>
            <a:effectLst/>
          </p:spPr>
        </p:cxnSp>
        <p:cxnSp>
          <p:nvCxnSpPr>
            <p:cNvPr id="266" name="Straight Arrow Connector 265"/>
            <p:cNvCxnSpPr>
              <a:cxnSpLocks/>
              <a:endCxn id="28" idx="1"/>
            </p:cNvCxnSpPr>
            <p:nvPr/>
          </p:nvCxnSpPr>
          <p:spPr bwMode="auto">
            <a:xfrm>
              <a:off x="7052169" y="1224277"/>
              <a:ext cx="397459" cy="914961"/>
            </a:xfrm>
            <a:prstGeom prst="straightConnector1">
              <a:avLst/>
            </a:prstGeom>
            <a:solidFill>
              <a:schemeClr val="accent1"/>
            </a:solidFill>
            <a:ln w="12700" cap="flat" cmpd="sng" algn="ctr">
              <a:solidFill>
                <a:schemeClr val="bg1"/>
              </a:solidFill>
              <a:prstDash val="solid"/>
              <a:round/>
              <a:headEnd type="none" w="sm" len="sm"/>
              <a:tailEnd type="none" w="sm" len="sm"/>
            </a:ln>
            <a:effectLst/>
          </p:spPr>
        </p:cxnSp>
      </p:grpSp>
    </p:spTree>
    <p:extLst>
      <p:ext uri="{BB962C8B-B14F-4D97-AF65-F5344CB8AC3E}">
        <p14:creationId xmlns:p14="http://schemas.microsoft.com/office/powerpoint/2010/main" val="544102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Hardware Overview</a:t>
            </a:r>
          </a:p>
        </p:txBody>
      </p:sp>
      <p:sp>
        <p:nvSpPr>
          <p:cNvPr id="3" name="Slide Number Placeholder 2"/>
          <p:cNvSpPr>
            <a:spLocks noGrp="1"/>
          </p:cNvSpPr>
          <p:nvPr>
            <p:ph type="sldNum" sz="quarter" idx="11"/>
          </p:nvPr>
        </p:nvSpPr>
        <p:spPr/>
        <p:txBody>
          <a:bodyPr/>
          <a:lstStyle/>
          <a:p>
            <a:pPr>
              <a:defRPr/>
            </a:pPr>
            <a:fld id="{446C9BED-6FD4-4BA4-B6B0-4A26058AC9EF}" type="slidenum">
              <a:rPr lang="en-US" smtClean="0"/>
              <a:pPr>
                <a:defRPr/>
              </a:pPr>
              <a:t>18</a:t>
            </a:fld>
            <a:endParaRPr lang="en-US" dirty="0"/>
          </a:p>
        </p:txBody>
      </p:sp>
      <p:grpSp>
        <p:nvGrpSpPr>
          <p:cNvPr id="40" name="Group 39"/>
          <p:cNvGrpSpPr/>
          <p:nvPr/>
        </p:nvGrpSpPr>
        <p:grpSpPr>
          <a:xfrm>
            <a:off x="334340" y="1123950"/>
            <a:ext cx="4219239" cy="2971800"/>
            <a:chOff x="334340" y="1123950"/>
            <a:chExt cx="4219239" cy="297180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352550"/>
              <a:ext cx="2953769" cy="1723456"/>
            </a:xfrm>
            <a:prstGeom prst="rect">
              <a:avLst/>
            </a:prstGeom>
          </p:spPr>
        </p:pic>
        <p:sp>
          <p:nvSpPr>
            <p:cNvPr id="5" name="Content Placeholder 2"/>
            <p:cNvSpPr txBox="1">
              <a:spLocks/>
            </p:cNvSpPr>
            <p:nvPr/>
          </p:nvSpPr>
          <p:spPr>
            <a:xfrm>
              <a:off x="1600200" y="1123950"/>
              <a:ext cx="855319" cy="304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050" b="1" dirty="0">
                  <a:solidFill>
                    <a:schemeClr val="bg1"/>
                  </a:solidFill>
                </a:rPr>
                <a:t>Rear View</a:t>
              </a:r>
            </a:p>
            <a:p>
              <a:pPr marL="457200" lvl="1" indent="0">
                <a:buFont typeface="Wingdings" charset="2"/>
                <a:buNone/>
              </a:pPr>
              <a:endParaRPr lang="en-US" sz="1000" b="1" dirty="0">
                <a:solidFill>
                  <a:schemeClr val="bg1"/>
                </a:solidFill>
              </a:endParaRPr>
            </a:p>
          </p:txBody>
        </p:sp>
        <p:cxnSp>
          <p:nvCxnSpPr>
            <p:cNvPr id="7" name="Straight Arrow Connector 6"/>
            <p:cNvCxnSpPr>
              <a:stCxn id="8" idx="0"/>
            </p:cNvCxnSpPr>
            <p:nvPr/>
          </p:nvCxnSpPr>
          <p:spPr bwMode="auto">
            <a:xfrm flipH="1" flipV="1">
              <a:off x="761999" y="2495550"/>
              <a:ext cx="1" cy="1295400"/>
            </a:xfrm>
            <a:prstGeom prst="straightConnector1">
              <a:avLst/>
            </a:prstGeom>
            <a:solidFill>
              <a:schemeClr val="accent1"/>
            </a:solidFill>
            <a:ln w="19050" cap="flat" cmpd="sng" algn="ctr">
              <a:solidFill>
                <a:schemeClr val="accent2"/>
              </a:solidFill>
              <a:prstDash val="solid"/>
              <a:round/>
              <a:headEnd type="none" w="med" len="med"/>
              <a:tailEnd type="triangle"/>
            </a:ln>
            <a:effectLst/>
          </p:spPr>
        </p:cxnSp>
        <p:sp>
          <p:nvSpPr>
            <p:cNvPr id="8" name="Content Placeholder 2"/>
            <p:cNvSpPr txBox="1">
              <a:spLocks/>
            </p:cNvSpPr>
            <p:nvPr/>
          </p:nvSpPr>
          <p:spPr>
            <a:xfrm>
              <a:off x="334340" y="3790950"/>
              <a:ext cx="855319" cy="304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050" dirty="0">
                  <a:solidFill>
                    <a:schemeClr val="bg1"/>
                  </a:solidFill>
                </a:rPr>
                <a:t>IO Line Cards (10)</a:t>
              </a:r>
            </a:p>
            <a:p>
              <a:pPr marL="457200" lvl="1" indent="0">
                <a:buFont typeface="Wingdings" charset="2"/>
                <a:buNone/>
              </a:pPr>
              <a:endParaRPr lang="en-US" sz="1000" dirty="0">
                <a:solidFill>
                  <a:schemeClr val="bg1"/>
                </a:solidFill>
              </a:endParaRPr>
            </a:p>
          </p:txBody>
        </p:sp>
        <p:cxnSp>
          <p:nvCxnSpPr>
            <p:cNvPr id="11" name="Straight Arrow Connector 10"/>
            <p:cNvCxnSpPr>
              <a:stCxn id="8" idx="0"/>
            </p:cNvCxnSpPr>
            <p:nvPr/>
          </p:nvCxnSpPr>
          <p:spPr bwMode="auto">
            <a:xfrm flipV="1">
              <a:off x="762000" y="2495550"/>
              <a:ext cx="228601" cy="1295400"/>
            </a:xfrm>
            <a:prstGeom prst="straightConnector1">
              <a:avLst/>
            </a:prstGeom>
            <a:solidFill>
              <a:schemeClr val="accent1"/>
            </a:solidFill>
            <a:ln w="19050" cap="flat" cmpd="sng" algn="ctr">
              <a:solidFill>
                <a:schemeClr val="accent2"/>
              </a:solidFill>
              <a:prstDash val="solid"/>
              <a:round/>
              <a:headEnd type="none" w="med" len="med"/>
              <a:tailEnd type="triangle"/>
            </a:ln>
            <a:effectLst/>
          </p:spPr>
        </p:cxnSp>
        <p:cxnSp>
          <p:nvCxnSpPr>
            <p:cNvPr id="12" name="Straight Arrow Connector 11"/>
            <p:cNvCxnSpPr>
              <a:stCxn id="8" idx="0"/>
            </p:cNvCxnSpPr>
            <p:nvPr/>
          </p:nvCxnSpPr>
          <p:spPr bwMode="auto">
            <a:xfrm flipV="1">
              <a:off x="762000" y="2495550"/>
              <a:ext cx="427659" cy="1295400"/>
            </a:xfrm>
            <a:prstGeom prst="straightConnector1">
              <a:avLst/>
            </a:prstGeom>
            <a:solidFill>
              <a:schemeClr val="accent1"/>
            </a:solidFill>
            <a:ln w="19050" cap="flat" cmpd="sng" algn="ctr">
              <a:solidFill>
                <a:schemeClr val="accent2"/>
              </a:solidFill>
              <a:prstDash val="solid"/>
              <a:round/>
              <a:headEnd type="none" w="med" len="med"/>
              <a:tailEnd type="triangle"/>
            </a:ln>
            <a:effectLst/>
          </p:spPr>
        </p:cxnSp>
        <p:sp>
          <p:nvSpPr>
            <p:cNvPr id="15" name="Content Placeholder 2"/>
            <p:cNvSpPr txBox="1">
              <a:spLocks/>
            </p:cNvSpPr>
            <p:nvPr/>
          </p:nvSpPr>
          <p:spPr>
            <a:xfrm>
              <a:off x="2839537" y="3309940"/>
              <a:ext cx="855319" cy="304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050" dirty="0">
                  <a:solidFill>
                    <a:schemeClr val="bg1"/>
                  </a:solidFill>
                </a:rPr>
                <a:t>Power Supplies (4)</a:t>
              </a:r>
            </a:p>
            <a:p>
              <a:pPr marL="457200" lvl="1" indent="0">
                <a:buFont typeface="Wingdings" charset="2"/>
                <a:buNone/>
              </a:pPr>
              <a:endParaRPr lang="en-US" sz="1000" dirty="0">
                <a:solidFill>
                  <a:schemeClr val="bg1"/>
                </a:solidFill>
              </a:endParaRPr>
            </a:p>
          </p:txBody>
        </p:sp>
        <p:sp>
          <p:nvSpPr>
            <p:cNvPr id="16" name="Content Placeholder 2"/>
            <p:cNvSpPr txBox="1">
              <a:spLocks/>
            </p:cNvSpPr>
            <p:nvPr/>
          </p:nvSpPr>
          <p:spPr>
            <a:xfrm>
              <a:off x="1222302" y="3281078"/>
              <a:ext cx="1536270" cy="304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050" dirty="0">
                  <a:solidFill>
                    <a:schemeClr val="bg1"/>
                  </a:solidFill>
                </a:rPr>
                <a:t>Supervisor/Management Modules (2)</a:t>
              </a:r>
            </a:p>
            <a:p>
              <a:pPr marL="457200" lvl="1" indent="0">
                <a:buFont typeface="Wingdings" charset="2"/>
                <a:buNone/>
              </a:pPr>
              <a:endParaRPr lang="en-US" sz="1000" dirty="0">
                <a:solidFill>
                  <a:schemeClr val="bg1"/>
                </a:solidFill>
              </a:endParaRPr>
            </a:p>
          </p:txBody>
        </p:sp>
        <p:sp>
          <p:nvSpPr>
            <p:cNvPr id="17" name="Content Placeholder 2"/>
            <p:cNvSpPr txBox="1">
              <a:spLocks/>
            </p:cNvSpPr>
            <p:nvPr/>
          </p:nvSpPr>
          <p:spPr>
            <a:xfrm>
              <a:off x="3698260" y="2285827"/>
              <a:ext cx="855319" cy="304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050" dirty="0">
                  <a:solidFill>
                    <a:schemeClr val="bg1"/>
                  </a:solidFill>
                </a:rPr>
                <a:t>40 </a:t>
              </a:r>
              <a:r>
                <a:rPr lang="en-US" sz="1050" dirty="0" err="1">
                  <a:solidFill>
                    <a:schemeClr val="bg1"/>
                  </a:solidFill>
                </a:rPr>
                <a:t>GbE</a:t>
              </a:r>
              <a:r>
                <a:rPr lang="en-US" sz="1050" dirty="0">
                  <a:solidFill>
                    <a:schemeClr val="bg1"/>
                  </a:solidFill>
                </a:rPr>
                <a:t> Ports</a:t>
              </a:r>
            </a:p>
            <a:p>
              <a:pPr marL="457200" lvl="1" indent="0">
                <a:buFont typeface="Wingdings" charset="2"/>
                <a:buNone/>
              </a:pPr>
              <a:endParaRPr lang="en-US" sz="1000" dirty="0">
                <a:solidFill>
                  <a:schemeClr val="bg1"/>
                </a:solidFill>
              </a:endParaRPr>
            </a:p>
          </p:txBody>
        </p:sp>
        <p:cxnSp>
          <p:nvCxnSpPr>
            <p:cNvPr id="18" name="Straight Arrow Connector 17"/>
            <p:cNvCxnSpPr/>
            <p:nvPr/>
          </p:nvCxnSpPr>
          <p:spPr bwMode="auto">
            <a:xfrm flipH="1">
              <a:off x="3172017" y="2484356"/>
              <a:ext cx="673771" cy="159863"/>
            </a:xfrm>
            <a:prstGeom prst="straightConnector1">
              <a:avLst/>
            </a:prstGeom>
            <a:solidFill>
              <a:schemeClr val="accent1"/>
            </a:solidFill>
            <a:ln w="19050" cap="flat" cmpd="sng" algn="ctr">
              <a:solidFill>
                <a:schemeClr val="accent2"/>
              </a:solidFill>
              <a:prstDash val="solid"/>
              <a:round/>
              <a:headEnd type="none" w="med" len="med"/>
              <a:tailEnd type="triangle"/>
            </a:ln>
            <a:effectLst/>
          </p:spPr>
        </p:cxnSp>
        <p:cxnSp>
          <p:nvCxnSpPr>
            <p:cNvPr id="21" name="Straight Arrow Connector 20"/>
            <p:cNvCxnSpPr/>
            <p:nvPr/>
          </p:nvCxnSpPr>
          <p:spPr bwMode="auto">
            <a:xfrm flipH="1">
              <a:off x="3164858" y="2484356"/>
              <a:ext cx="708644" cy="45563"/>
            </a:xfrm>
            <a:prstGeom prst="straightConnector1">
              <a:avLst/>
            </a:prstGeom>
            <a:solidFill>
              <a:schemeClr val="accent1"/>
            </a:solidFill>
            <a:ln w="19050" cap="flat" cmpd="sng" algn="ctr">
              <a:solidFill>
                <a:schemeClr val="accent2"/>
              </a:solidFill>
              <a:prstDash val="solid"/>
              <a:round/>
              <a:headEnd type="none" w="med" len="med"/>
              <a:tailEnd type="triangle"/>
            </a:ln>
            <a:effectLst/>
          </p:spPr>
        </p:cxnSp>
        <p:cxnSp>
          <p:nvCxnSpPr>
            <p:cNvPr id="22" name="Straight Arrow Connector 21"/>
            <p:cNvCxnSpPr/>
            <p:nvPr/>
          </p:nvCxnSpPr>
          <p:spPr bwMode="auto">
            <a:xfrm flipH="1" flipV="1">
              <a:off x="3164859" y="2380905"/>
              <a:ext cx="708643" cy="114645"/>
            </a:xfrm>
            <a:prstGeom prst="straightConnector1">
              <a:avLst/>
            </a:prstGeom>
            <a:solidFill>
              <a:schemeClr val="accent1"/>
            </a:solidFill>
            <a:ln w="19050" cap="flat" cmpd="sng" algn="ctr">
              <a:solidFill>
                <a:schemeClr val="accent2"/>
              </a:solidFill>
              <a:prstDash val="solid"/>
              <a:round/>
              <a:headEnd type="none" w="med" len="med"/>
              <a:tailEnd type="triangle"/>
            </a:ln>
            <a:effectLst/>
          </p:spPr>
        </p:cxnSp>
        <p:cxnSp>
          <p:nvCxnSpPr>
            <p:cNvPr id="23" name="Straight Arrow Connector 22"/>
            <p:cNvCxnSpPr/>
            <p:nvPr/>
          </p:nvCxnSpPr>
          <p:spPr bwMode="auto">
            <a:xfrm flipH="1" flipV="1">
              <a:off x="3164859" y="2261570"/>
              <a:ext cx="708643" cy="222786"/>
            </a:xfrm>
            <a:prstGeom prst="straightConnector1">
              <a:avLst/>
            </a:prstGeom>
            <a:solidFill>
              <a:schemeClr val="accent1"/>
            </a:solidFill>
            <a:ln w="19050" cap="flat" cmpd="sng" algn="ctr">
              <a:solidFill>
                <a:schemeClr val="accent2"/>
              </a:solidFill>
              <a:prstDash val="solid"/>
              <a:round/>
              <a:headEnd type="none" w="med" len="med"/>
              <a:tailEnd type="triangle"/>
            </a:ln>
            <a:effectLst/>
          </p:spPr>
        </p:cxnSp>
        <p:cxnSp>
          <p:nvCxnSpPr>
            <p:cNvPr id="27" name="Straight Arrow Connector 26"/>
            <p:cNvCxnSpPr/>
            <p:nvPr/>
          </p:nvCxnSpPr>
          <p:spPr bwMode="auto">
            <a:xfrm flipH="1" flipV="1">
              <a:off x="1828800" y="2438227"/>
              <a:ext cx="106596" cy="800100"/>
            </a:xfrm>
            <a:prstGeom prst="straightConnector1">
              <a:avLst/>
            </a:prstGeom>
            <a:solidFill>
              <a:schemeClr val="accent1"/>
            </a:solidFill>
            <a:ln w="19050" cap="flat" cmpd="sng" algn="ctr">
              <a:solidFill>
                <a:schemeClr val="accent2"/>
              </a:solidFill>
              <a:prstDash val="solid"/>
              <a:round/>
              <a:headEnd type="none" w="med" len="med"/>
              <a:tailEnd type="triangle"/>
            </a:ln>
            <a:effectLst/>
          </p:spPr>
        </p:cxnSp>
        <p:cxnSp>
          <p:nvCxnSpPr>
            <p:cNvPr id="29" name="Straight Arrow Connector 28"/>
            <p:cNvCxnSpPr/>
            <p:nvPr/>
          </p:nvCxnSpPr>
          <p:spPr bwMode="auto">
            <a:xfrm flipV="1">
              <a:off x="1917777" y="2447565"/>
              <a:ext cx="145320" cy="857041"/>
            </a:xfrm>
            <a:prstGeom prst="straightConnector1">
              <a:avLst/>
            </a:prstGeom>
            <a:solidFill>
              <a:schemeClr val="accent1"/>
            </a:solidFill>
            <a:ln w="19050" cap="flat" cmpd="sng" algn="ctr">
              <a:solidFill>
                <a:schemeClr val="accent2"/>
              </a:solidFill>
              <a:prstDash val="solid"/>
              <a:round/>
              <a:headEnd type="none" w="med" len="med"/>
              <a:tailEnd type="triangle"/>
            </a:ln>
            <a:effectLst/>
          </p:spPr>
        </p:cxnSp>
        <p:cxnSp>
          <p:nvCxnSpPr>
            <p:cNvPr id="34" name="Straight Arrow Connector 33"/>
            <p:cNvCxnSpPr>
              <a:stCxn id="15" idx="0"/>
            </p:cNvCxnSpPr>
            <p:nvPr/>
          </p:nvCxnSpPr>
          <p:spPr bwMode="auto">
            <a:xfrm flipH="1" flipV="1">
              <a:off x="2711837" y="2921009"/>
              <a:ext cx="555360" cy="388931"/>
            </a:xfrm>
            <a:prstGeom prst="straightConnector1">
              <a:avLst/>
            </a:prstGeom>
            <a:solidFill>
              <a:schemeClr val="accent1"/>
            </a:solidFill>
            <a:ln w="19050" cap="flat" cmpd="sng" algn="ctr">
              <a:solidFill>
                <a:schemeClr val="accent2"/>
              </a:solidFill>
              <a:prstDash val="solid"/>
              <a:round/>
              <a:headEnd type="none" w="med" len="med"/>
              <a:tailEnd type="triangle"/>
            </a:ln>
            <a:effectLst/>
          </p:spPr>
        </p:cxnSp>
      </p:gr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1439572"/>
            <a:ext cx="2225045" cy="2249429"/>
          </a:xfrm>
          <a:prstGeom prst="rect">
            <a:avLst/>
          </a:prstGeom>
        </p:spPr>
      </p:pic>
      <p:sp>
        <p:nvSpPr>
          <p:cNvPr id="39" name="Content Placeholder 2"/>
          <p:cNvSpPr txBox="1">
            <a:spLocks/>
          </p:cNvSpPr>
          <p:nvPr/>
        </p:nvSpPr>
        <p:spPr>
          <a:xfrm>
            <a:off x="4927253" y="2149983"/>
            <a:ext cx="855319" cy="304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050" dirty="0">
                <a:solidFill>
                  <a:schemeClr val="bg1"/>
                </a:solidFill>
              </a:rPr>
              <a:t>Commodity </a:t>
            </a:r>
            <a:r>
              <a:rPr lang="en-US" sz="1050" dirty="0" err="1">
                <a:solidFill>
                  <a:schemeClr val="bg1"/>
                </a:solidFill>
              </a:rPr>
              <a:t>NVMe</a:t>
            </a:r>
            <a:r>
              <a:rPr lang="en-US" sz="1050" dirty="0">
                <a:solidFill>
                  <a:schemeClr val="bg1"/>
                </a:solidFill>
              </a:rPr>
              <a:t> SSDs (72)</a:t>
            </a:r>
          </a:p>
          <a:p>
            <a:pPr marL="457200" lvl="1" indent="0">
              <a:buFont typeface="Wingdings" charset="2"/>
              <a:buNone/>
            </a:pPr>
            <a:endParaRPr lang="en-US" sz="1000" dirty="0">
              <a:solidFill>
                <a:schemeClr val="bg1"/>
              </a:solidFill>
            </a:endParaRPr>
          </a:p>
        </p:txBody>
      </p:sp>
      <p:cxnSp>
        <p:nvCxnSpPr>
          <p:cNvPr id="41" name="Straight Arrow Connector 40"/>
          <p:cNvCxnSpPr/>
          <p:nvPr/>
        </p:nvCxnSpPr>
        <p:spPr bwMode="auto">
          <a:xfrm>
            <a:off x="5694440" y="2382431"/>
            <a:ext cx="630161" cy="65134"/>
          </a:xfrm>
          <a:prstGeom prst="straightConnector1">
            <a:avLst/>
          </a:prstGeom>
          <a:solidFill>
            <a:schemeClr val="accent1"/>
          </a:solidFill>
          <a:ln w="19050" cap="flat" cmpd="sng" algn="ctr">
            <a:solidFill>
              <a:schemeClr val="accent2"/>
            </a:solidFill>
            <a:prstDash val="solid"/>
            <a:round/>
            <a:headEnd type="none" w="med" len="med"/>
            <a:tailEnd type="triangle"/>
          </a:ln>
          <a:effectLst/>
        </p:spPr>
      </p:cxnSp>
      <p:sp>
        <p:nvSpPr>
          <p:cNvPr id="44" name="Content Placeholder 2"/>
          <p:cNvSpPr txBox="1">
            <a:spLocks/>
          </p:cNvSpPr>
          <p:nvPr/>
        </p:nvSpPr>
        <p:spPr>
          <a:xfrm>
            <a:off x="6400800" y="3756610"/>
            <a:ext cx="855319" cy="304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050" dirty="0">
                <a:solidFill>
                  <a:schemeClr val="bg1"/>
                </a:solidFill>
              </a:rPr>
              <a:t>Fans (8)</a:t>
            </a:r>
          </a:p>
          <a:p>
            <a:pPr marL="457200" lvl="1" indent="0">
              <a:buFont typeface="Wingdings" charset="2"/>
              <a:buNone/>
            </a:pPr>
            <a:endParaRPr lang="en-US" sz="1000" dirty="0">
              <a:solidFill>
                <a:schemeClr val="bg1"/>
              </a:solidFill>
            </a:endParaRPr>
          </a:p>
        </p:txBody>
      </p:sp>
      <p:cxnSp>
        <p:nvCxnSpPr>
          <p:cNvPr id="46" name="Straight Arrow Connector 45"/>
          <p:cNvCxnSpPr/>
          <p:nvPr/>
        </p:nvCxnSpPr>
        <p:spPr bwMode="auto">
          <a:xfrm flipH="1" flipV="1">
            <a:off x="6324601" y="3304607"/>
            <a:ext cx="380999" cy="486343"/>
          </a:xfrm>
          <a:prstGeom prst="straightConnector1">
            <a:avLst/>
          </a:prstGeom>
          <a:solidFill>
            <a:schemeClr val="accent1"/>
          </a:solidFill>
          <a:ln w="19050" cap="flat" cmpd="sng" algn="ctr">
            <a:solidFill>
              <a:schemeClr val="accent2"/>
            </a:solidFill>
            <a:prstDash val="solid"/>
            <a:round/>
            <a:headEnd type="none" w="med" len="med"/>
            <a:tailEnd type="triangle"/>
          </a:ln>
          <a:effectLst/>
        </p:spPr>
      </p:cxnSp>
      <p:sp>
        <p:nvSpPr>
          <p:cNvPr id="50" name="Content Placeholder 2"/>
          <p:cNvSpPr txBox="1">
            <a:spLocks/>
          </p:cNvSpPr>
          <p:nvPr/>
        </p:nvSpPr>
        <p:spPr>
          <a:xfrm>
            <a:off x="6324601" y="1200150"/>
            <a:ext cx="855319" cy="304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050" b="1" dirty="0">
                <a:solidFill>
                  <a:schemeClr val="bg1"/>
                </a:solidFill>
              </a:rPr>
              <a:t>Top View</a:t>
            </a:r>
          </a:p>
          <a:p>
            <a:pPr marL="457200" lvl="1" indent="0">
              <a:buFont typeface="Wingdings" charset="2"/>
              <a:buNone/>
            </a:pPr>
            <a:endParaRPr lang="en-US" sz="1000" b="1" dirty="0">
              <a:solidFill>
                <a:schemeClr val="bg1"/>
              </a:solidFill>
            </a:endParaRPr>
          </a:p>
        </p:txBody>
      </p:sp>
      <p:sp>
        <p:nvSpPr>
          <p:cNvPr id="28" name="Content Placeholder 2"/>
          <p:cNvSpPr txBox="1">
            <a:spLocks/>
          </p:cNvSpPr>
          <p:nvPr/>
        </p:nvSpPr>
        <p:spPr>
          <a:xfrm>
            <a:off x="7778147" y="2109170"/>
            <a:ext cx="855319" cy="304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050" dirty="0" err="1">
                <a:solidFill>
                  <a:schemeClr val="bg1"/>
                </a:solidFill>
              </a:rPr>
              <a:t>PCIe</a:t>
            </a:r>
            <a:r>
              <a:rPr lang="en-US" sz="1050" dirty="0">
                <a:solidFill>
                  <a:schemeClr val="bg1"/>
                </a:solidFill>
              </a:rPr>
              <a:t> Fabric Modules (2)</a:t>
            </a:r>
          </a:p>
          <a:p>
            <a:pPr marL="457200" lvl="1" indent="0">
              <a:buFont typeface="Wingdings" charset="2"/>
              <a:buNone/>
            </a:pPr>
            <a:endParaRPr lang="en-US" sz="1000" dirty="0">
              <a:solidFill>
                <a:schemeClr val="bg1"/>
              </a:solidFill>
            </a:endParaRPr>
          </a:p>
        </p:txBody>
      </p:sp>
      <p:cxnSp>
        <p:nvCxnSpPr>
          <p:cNvPr id="30" name="Straight Arrow Connector 29"/>
          <p:cNvCxnSpPr/>
          <p:nvPr/>
        </p:nvCxnSpPr>
        <p:spPr bwMode="auto">
          <a:xfrm flipH="1">
            <a:off x="6781411" y="2340707"/>
            <a:ext cx="1078699" cy="73263"/>
          </a:xfrm>
          <a:prstGeom prst="straightConnector1">
            <a:avLst/>
          </a:prstGeom>
          <a:solidFill>
            <a:schemeClr val="accent1"/>
          </a:solidFill>
          <a:ln w="19050" cap="flat" cmpd="sng" algn="ctr">
            <a:solidFill>
              <a:schemeClr val="accent2"/>
            </a:solidFill>
            <a:prstDash val="solid"/>
            <a:round/>
            <a:headEnd type="none" w="med" len="med"/>
            <a:tailEnd type="triangle"/>
          </a:ln>
          <a:effectLst/>
        </p:spPr>
      </p:cxnSp>
    </p:spTree>
    <p:extLst>
      <p:ext uri="{BB962C8B-B14F-4D97-AF65-F5344CB8AC3E}">
        <p14:creationId xmlns:p14="http://schemas.microsoft.com/office/powerpoint/2010/main" val="3871006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nsurancemortgageforu.com/wp-content/uploads/2015/09/FHA-mortgage-insurance-cos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9991" y="1364830"/>
            <a:ext cx="1180579" cy="1033007"/>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bwMode="auto">
          <a:xfrm>
            <a:off x="5166717" y="1464926"/>
            <a:ext cx="3724002" cy="1659878"/>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lnSpcReduction="10000"/>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a:buFont typeface="Wingdings" panose="05000000000000000000" pitchFamily="2" charset="2"/>
              <a:buChar char="ü"/>
            </a:pPr>
            <a:r>
              <a:rPr lang="en-US" sz="1400" kern="0" dirty="0">
                <a:solidFill>
                  <a:schemeClr val="bg1"/>
                </a:solidFill>
              </a:rPr>
              <a:t>Increase utilization</a:t>
            </a:r>
          </a:p>
          <a:p>
            <a:pPr>
              <a:buFont typeface="Wingdings" panose="05000000000000000000" pitchFamily="2" charset="2"/>
              <a:buChar char="ü"/>
            </a:pPr>
            <a:r>
              <a:rPr lang="en-US" sz="1400" kern="0" dirty="0">
                <a:solidFill>
                  <a:schemeClr val="bg1"/>
                </a:solidFill>
              </a:rPr>
              <a:t>Reduce Physical Data Copies</a:t>
            </a:r>
          </a:p>
          <a:p>
            <a:pPr>
              <a:buFont typeface="Wingdings" panose="05000000000000000000" pitchFamily="2" charset="2"/>
              <a:buChar char="ü"/>
            </a:pPr>
            <a:r>
              <a:rPr lang="en-US" sz="1400" kern="0" dirty="0">
                <a:solidFill>
                  <a:schemeClr val="bg1"/>
                </a:solidFill>
              </a:rPr>
              <a:t>Reduce Software Licensing Costs</a:t>
            </a:r>
          </a:p>
          <a:p>
            <a:pPr>
              <a:buFont typeface="Wingdings" panose="05000000000000000000" pitchFamily="2" charset="2"/>
              <a:buChar char="ü"/>
            </a:pPr>
            <a:r>
              <a:rPr lang="en-US" sz="1400" kern="0" dirty="0">
                <a:solidFill>
                  <a:schemeClr val="bg1"/>
                </a:solidFill>
              </a:rPr>
              <a:t>Faster ROI</a:t>
            </a:r>
          </a:p>
          <a:p>
            <a:pPr>
              <a:buFont typeface="Wingdings" panose="05000000000000000000" pitchFamily="2" charset="2"/>
              <a:buChar char="ü"/>
            </a:pPr>
            <a:r>
              <a:rPr lang="en-US" sz="1400" kern="0" dirty="0">
                <a:solidFill>
                  <a:schemeClr val="bg1"/>
                </a:solidFill>
              </a:rPr>
              <a:t>Reduced Administrative Costs</a:t>
            </a:r>
          </a:p>
        </p:txBody>
      </p:sp>
      <p:pic>
        <p:nvPicPr>
          <p:cNvPr id="12" name="Picture 2" descr="http://yourpowerpro.com/wp-content/uploads/2014/05/Increase-Property-Value-Universal-Electrical-Services-Inc.-Commercial-U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5956" y="1836213"/>
            <a:ext cx="836044" cy="8613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Pavilion Benefits for Applications</a:t>
            </a:r>
          </a:p>
        </p:txBody>
      </p:sp>
      <p:sp>
        <p:nvSpPr>
          <p:cNvPr id="3" name="Content Placeholder 2"/>
          <p:cNvSpPr>
            <a:spLocks noGrp="1"/>
          </p:cNvSpPr>
          <p:nvPr>
            <p:ph idx="1"/>
          </p:nvPr>
        </p:nvSpPr>
        <p:spPr>
          <a:xfrm>
            <a:off x="1213741" y="927480"/>
            <a:ext cx="2196555" cy="457971"/>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ctr">
            <a:normAutofit fontScale="92500" lnSpcReduction="20000"/>
          </a:bodyPr>
          <a:lstStyle/>
          <a:p>
            <a:pPr marL="0" indent="0" algn="ctr">
              <a:buNone/>
            </a:pPr>
            <a:r>
              <a:rPr lang="en-US" sz="1800" i="1" dirty="0"/>
              <a:t>High Performance &amp; Density</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19</a:t>
            </a:fld>
            <a:endParaRPr lang="en-US" dirty="0"/>
          </a:p>
        </p:txBody>
      </p:sp>
      <p:sp>
        <p:nvSpPr>
          <p:cNvPr id="8" name="Content Placeholder 2"/>
          <p:cNvSpPr txBox="1">
            <a:spLocks/>
          </p:cNvSpPr>
          <p:nvPr/>
        </p:nvSpPr>
        <p:spPr bwMode="auto">
          <a:xfrm>
            <a:off x="227107" y="3356664"/>
            <a:ext cx="3803309" cy="1849444"/>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a:buFont typeface="Wingdings" panose="05000000000000000000" pitchFamily="2" charset="2"/>
              <a:buChar char="ü"/>
            </a:pPr>
            <a:r>
              <a:rPr lang="en-US" sz="1400" kern="0" dirty="0">
                <a:solidFill>
                  <a:schemeClr val="bg1"/>
                </a:solidFill>
              </a:rPr>
              <a:t>Avoid Information Downtime </a:t>
            </a:r>
          </a:p>
          <a:p>
            <a:pPr>
              <a:buFont typeface="Wingdings" panose="05000000000000000000" pitchFamily="2" charset="2"/>
              <a:buChar char="ü"/>
            </a:pPr>
            <a:r>
              <a:rPr lang="en-US" sz="1400" kern="0" dirty="0">
                <a:solidFill>
                  <a:schemeClr val="bg1"/>
                </a:solidFill>
              </a:rPr>
              <a:t>No Single Point of Failure</a:t>
            </a:r>
          </a:p>
          <a:p>
            <a:pPr>
              <a:buFont typeface="Wingdings" panose="05000000000000000000" pitchFamily="2" charset="2"/>
              <a:buChar char="ü"/>
            </a:pPr>
            <a:r>
              <a:rPr lang="en-US" sz="1400" kern="0" dirty="0">
                <a:solidFill>
                  <a:schemeClr val="bg1"/>
                </a:solidFill>
              </a:rPr>
              <a:t>Hot-Swappable components</a:t>
            </a:r>
          </a:p>
          <a:p>
            <a:pPr>
              <a:buFont typeface="Wingdings" panose="05000000000000000000" pitchFamily="2" charset="2"/>
              <a:buChar char="ü"/>
            </a:pPr>
            <a:r>
              <a:rPr lang="en-US" sz="1400" kern="0" dirty="0">
                <a:solidFill>
                  <a:schemeClr val="bg1"/>
                </a:solidFill>
              </a:rPr>
              <a:t>6x9s</a:t>
            </a:r>
            <a:br>
              <a:rPr lang="en-US" sz="1400" kern="0" dirty="0">
                <a:solidFill>
                  <a:schemeClr val="bg1"/>
                </a:solidFill>
              </a:rPr>
            </a:br>
            <a:endParaRPr lang="en-US" sz="1400" kern="0" dirty="0">
              <a:solidFill>
                <a:schemeClr val="bg1"/>
              </a:solidFill>
            </a:endParaRPr>
          </a:p>
        </p:txBody>
      </p:sp>
      <p:pic>
        <p:nvPicPr>
          <p:cNvPr id="10" name="Picture 2" descr="http://16315-presscdn-0-27.pagely.netdna-cdn.com/wp-content/uploads/2014/11/High_availability_24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5788" y="3583105"/>
            <a:ext cx="1254397" cy="940798"/>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bwMode="auto">
          <a:xfrm>
            <a:off x="5171412" y="3693608"/>
            <a:ext cx="3739627" cy="950572"/>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a:buFont typeface="Wingdings" panose="05000000000000000000" pitchFamily="2" charset="2"/>
              <a:buChar char="ü"/>
            </a:pPr>
            <a:r>
              <a:rPr lang="en-US" sz="1400" kern="0" dirty="0">
                <a:solidFill>
                  <a:schemeClr val="bg1"/>
                </a:solidFill>
              </a:rPr>
              <a:t>Leverage High-Speed Logical Copies</a:t>
            </a:r>
          </a:p>
          <a:p>
            <a:pPr>
              <a:buFont typeface="Wingdings" panose="05000000000000000000" pitchFamily="2" charset="2"/>
              <a:buChar char="ü"/>
            </a:pPr>
            <a:r>
              <a:rPr lang="en-US" sz="1400" kern="0" dirty="0">
                <a:solidFill>
                  <a:schemeClr val="bg1"/>
                </a:solidFill>
              </a:rPr>
              <a:t>Concurrent Use of Data for Many Purposes</a:t>
            </a:r>
          </a:p>
          <a:p>
            <a:pPr>
              <a:buFont typeface="Wingdings" panose="05000000000000000000" pitchFamily="2" charset="2"/>
              <a:buChar char="ü"/>
            </a:pPr>
            <a:r>
              <a:rPr lang="en-US" sz="1400" kern="0" dirty="0">
                <a:solidFill>
                  <a:schemeClr val="bg1"/>
                </a:solidFill>
              </a:rPr>
              <a:t>Derive More Value from Data</a:t>
            </a:r>
          </a:p>
          <a:p>
            <a:pPr marL="0" indent="0">
              <a:buNone/>
            </a:pPr>
            <a:endParaRPr lang="en-US" sz="1400" kern="0" dirty="0">
              <a:solidFill>
                <a:schemeClr val="bg1"/>
              </a:solidFill>
            </a:endParaRPr>
          </a:p>
        </p:txBody>
      </p:sp>
      <p:sp>
        <p:nvSpPr>
          <p:cNvPr id="13" name="Content Placeholder 2"/>
          <p:cNvSpPr txBox="1">
            <a:spLocks/>
          </p:cNvSpPr>
          <p:nvPr/>
        </p:nvSpPr>
        <p:spPr bwMode="auto">
          <a:xfrm>
            <a:off x="227107" y="1484443"/>
            <a:ext cx="4153888" cy="1732816"/>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a:buFont typeface="Wingdings" panose="05000000000000000000" pitchFamily="2" charset="2"/>
              <a:buChar char="ü"/>
            </a:pPr>
            <a:r>
              <a:rPr lang="en-US" sz="1400" kern="0" dirty="0">
                <a:solidFill>
                  <a:schemeClr val="bg1"/>
                </a:solidFill>
              </a:rPr>
              <a:t>10X+ improvement in performance and latency vs. All-Flash Array</a:t>
            </a:r>
          </a:p>
          <a:p>
            <a:pPr>
              <a:buFont typeface="Wingdings" panose="05000000000000000000" pitchFamily="2" charset="2"/>
              <a:buChar char="ü"/>
            </a:pPr>
            <a:r>
              <a:rPr lang="en-US" sz="1400" kern="0" dirty="0">
                <a:solidFill>
                  <a:schemeClr val="bg1"/>
                </a:solidFill>
              </a:rPr>
              <a:t>10x+ more users for the same amount of</a:t>
            </a:r>
            <a:br>
              <a:rPr lang="en-US" sz="1400" kern="0" dirty="0">
                <a:solidFill>
                  <a:schemeClr val="bg1"/>
                </a:solidFill>
              </a:rPr>
            </a:br>
            <a:r>
              <a:rPr lang="en-US" sz="1400" kern="0" dirty="0">
                <a:solidFill>
                  <a:schemeClr val="bg1"/>
                </a:solidFill>
              </a:rPr>
              <a:t> infrastructure</a:t>
            </a:r>
          </a:p>
          <a:p>
            <a:pPr>
              <a:buFont typeface="Wingdings" panose="05000000000000000000" pitchFamily="2" charset="2"/>
              <a:buChar char="ü"/>
            </a:pPr>
            <a:r>
              <a:rPr lang="en-US" sz="1400" kern="0" dirty="0">
                <a:solidFill>
                  <a:schemeClr val="bg1"/>
                </a:solidFill>
              </a:rPr>
              <a:t>Better Decisions from a  larger data set</a:t>
            </a:r>
            <a:br>
              <a:rPr lang="en-US" sz="1400" kern="0" dirty="0">
                <a:solidFill>
                  <a:schemeClr val="bg1"/>
                </a:solidFill>
              </a:rPr>
            </a:br>
            <a:endParaRPr lang="en-US" sz="1400" kern="0" dirty="0">
              <a:solidFill>
                <a:schemeClr val="bg1"/>
              </a:solidFill>
            </a:endParaRPr>
          </a:p>
        </p:txBody>
      </p:sp>
      <p:sp>
        <p:nvSpPr>
          <p:cNvPr id="14" name="Content Placeholder 2"/>
          <p:cNvSpPr txBox="1">
            <a:spLocks/>
          </p:cNvSpPr>
          <p:nvPr/>
        </p:nvSpPr>
        <p:spPr bwMode="auto">
          <a:xfrm>
            <a:off x="5942950" y="927480"/>
            <a:ext cx="2196555" cy="45797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19" tIns="45710" rIns="91419" bIns="45710" numCol="1" anchor="ctr"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FontTx/>
              <a:buNone/>
            </a:pPr>
            <a:r>
              <a:rPr lang="en-US" sz="1800" i="1" kern="0" dirty="0"/>
              <a:t>Reduce Costs</a:t>
            </a:r>
          </a:p>
        </p:txBody>
      </p:sp>
      <p:sp>
        <p:nvSpPr>
          <p:cNvPr id="15" name="Content Placeholder 2"/>
          <p:cNvSpPr txBox="1">
            <a:spLocks/>
          </p:cNvSpPr>
          <p:nvPr/>
        </p:nvSpPr>
        <p:spPr bwMode="auto">
          <a:xfrm>
            <a:off x="1213740" y="2888357"/>
            <a:ext cx="2196555" cy="45797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19" tIns="45710" rIns="91419" bIns="45710" numCol="1" anchor="ctr"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FontTx/>
              <a:buNone/>
            </a:pPr>
            <a:r>
              <a:rPr lang="en-US" sz="1800" i="1" kern="0" dirty="0"/>
              <a:t>High Availability</a:t>
            </a:r>
          </a:p>
        </p:txBody>
      </p:sp>
      <p:sp>
        <p:nvSpPr>
          <p:cNvPr id="16" name="Content Placeholder 2"/>
          <p:cNvSpPr txBox="1">
            <a:spLocks/>
          </p:cNvSpPr>
          <p:nvPr/>
        </p:nvSpPr>
        <p:spPr bwMode="auto">
          <a:xfrm>
            <a:off x="5942949" y="3161748"/>
            <a:ext cx="2196555" cy="45797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19" tIns="45710" rIns="91419" bIns="45710" numCol="1" anchor="ctr"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FontTx/>
              <a:buNone/>
            </a:pPr>
            <a:r>
              <a:rPr lang="en-US" sz="1800" i="1" kern="0" dirty="0"/>
              <a:t>Control Data Sprawl</a:t>
            </a:r>
          </a:p>
        </p:txBody>
      </p:sp>
    </p:spTree>
    <p:extLst>
      <p:ext uri="{BB962C8B-B14F-4D97-AF65-F5344CB8AC3E}">
        <p14:creationId xmlns:p14="http://schemas.microsoft.com/office/powerpoint/2010/main" val="3214548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76200" y="971550"/>
            <a:ext cx="9067800" cy="3657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buFont typeface="Arial" panose="020B0604020202020204" pitchFamily="34" charset="0"/>
              <a:buChar char="•"/>
            </a:pPr>
            <a:r>
              <a:rPr lang="en-US" dirty="0">
                <a:solidFill>
                  <a:schemeClr val="bg1"/>
                </a:solidFill>
              </a:rPr>
              <a:t>Founded in 2014</a:t>
            </a:r>
          </a:p>
          <a:p>
            <a:pPr>
              <a:buClrTx/>
              <a:buFont typeface="Arial" panose="020B0604020202020204" pitchFamily="34" charset="0"/>
              <a:buChar char="•"/>
            </a:pPr>
            <a:r>
              <a:rPr lang="en-US" dirty="0">
                <a:solidFill>
                  <a:schemeClr val="bg1"/>
                </a:solidFill>
              </a:rPr>
              <a:t>We are well funded company, backed by:</a:t>
            </a: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endParaRPr lang="en-US" dirty="0">
              <a:solidFill>
                <a:schemeClr val="bg1"/>
              </a:solidFill>
            </a:endParaRPr>
          </a:p>
          <a:p>
            <a:pPr>
              <a:buClrTx/>
              <a:buFont typeface="Arial" panose="020B0604020202020204" pitchFamily="34" charset="0"/>
              <a:buChar char="•"/>
            </a:pPr>
            <a:r>
              <a:rPr lang="en-US" dirty="0">
                <a:solidFill>
                  <a:schemeClr val="bg1"/>
                </a:solidFill>
              </a:rPr>
              <a:t>Mission: </a:t>
            </a:r>
            <a:r>
              <a:rPr lang="en-US" i="1" dirty="0">
                <a:solidFill>
                  <a:schemeClr val="bg1"/>
                </a:solidFill>
              </a:rPr>
              <a:t>Storing and Processing Data at Tomorrow's Network Speeds</a:t>
            </a:r>
          </a:p>
          <a:p>
            <a:pPr>
              <a:buClrTx/>
              <a:buFont typeface="Arial" panose="020B0604020202020204" pitchFamily="34" charset="0"/>
              <a:buChar char="•"/>
            </a:pPr>
            <a:r>
              <a:rPr lang="en-US" dirty="0">
                <a:solidFill>
                  <a:schemeClr val="bg1"/>
                </a:solidFill>
              </a:rPr>
              <a:t>How?: </a:t>
            </a:r>
            <a:r>
              <a:rPr lang="en-US" i="1" dirty="0">
                <a:solidFill>
                  <a:schemeClr val="bg1"/>
                </a:solidFill>
              </a:rPr>
              <a:t>The First Memory Array Designed Like a Network Switch</a:t>
            </a:r>
          </a:p>
          <a:p>
            <a:pPr marL="457200" lvl="1" indent="0">
              <a:buFont typeface="Wingdings" charset="2"/>
              <a:buNone/>
            </a:pPr>
            <a:endParaRPr lang="en-US" dirty="0">
              <a:solidFill>
                <a:schemeClr val="bg1"/>
              </a:solidFill>
            </a:endParaRPr>
          </a:p>
        </p:txBody>
      </p:sp>
      <p:sp>
        <p:nvSpPr>
          <p:cNvPr id="2" name="Title 1"/>
          <p:cNvSpPr>
            <a:spLocks noGrp="1"/>
          </p:cNvSpPr>
          <p:nvPr>
            <p:ph type="title"/>
          </p:nvPr>
        </p:nvSpPr>
        <p:spPr/>
        <p:txBody>
          <a:bodyPr/>
          <a:lstStyle/>
          <a:p>
            <a:r>
              <a:rPr lang="en-US" dirty="0"/>
              <a:t>Company Overview</a:t>
            </a:r>
          </a:p>
        </p:txBody>
      </p:sp>
      <p:sp>
        <p:nvSpPr>
          <p:cNvPr id="5" name="Slide Number Placeholder 4"/>
          <p:cNvSpPr>
            <a:spLocks noGrp="1"/>
          </p:cNvSpPr>
          <p:nvPr>
            <p:ph type="sldNum" sz="quarter" idx="11"/>
          </p:nvPr>
        </p:nvSpPr>
        <p:spPr>
          <a:xfrm>
            <a:off x="8001000" y="4929200"/>
            <a:ext cx="914400" cy="214313"/>
          </a:xfrm>
          <a:prstGeom prst="rect">
            <a:avLst/>
          </a:prstGeom>
        </p:spPr>
        <p:txBody>
          <a:bodyPr/>
          <a:lstStyle/>
          <a:p>
            <a:pPr>
              <a:buNone/>
            </a:pPr>
            <a:r>
              <a:rPr lang="en-US" sz="900" dirty="0"/>
              <a:t>Page </a:t>
            </a:r>
            <a:fld id="{976FADE2-9714-4326-81A8-B6AB58A52431}" type="slidenum">
              <a:rPr lang="en-US" sz="900" smtClean="0"/>
              <a:pPr>
                <a:buNone/>
              </a:pPr>
              <a:t>2</a:t>
            </a:fld>
            <a:r>
              <a:rPr lang="en-US" sz="900" dirty="0"/>
              <a:t> </a:t>
            </a:r>
          </a:p>
        </p:txBody>
      </p:sp>
      <p:sp>
        <p:nvSpPr>
          <p:cNvPr id="4" name="Footer Placeholder 3"/>
          <p:cNvSpPr>
            <a:spLocks noGrp="1"/>
          </p:cNvSpPr>
          <p:nvPr>
            <p:ph type="ftr" sz="quarter" idx="4294967295"/>
          </p:nvPr>
        </p:nvSpPr>
        <p:spPr>
          <a:xfrm>
            <a:off x="0" y="4929188"/>
            <a:ext cx="2286000" cy="214312"/>
          </a:xfrm>
          <a:prstGeom prst="rect">
            <a:avLst/>
          </a:prstGeom>
        </p:spPr>
        <p:txBody>
          <a:bodyPr/>
          <a:lstStyle/>
          <a:p>
            <a:pPr algn="l"/>
            <a:r>
              <a:rPr lang="en-US" sz="900" dirty="0"/>
              <a:t>Pavilion Data Systems™ Confidential</a:t>
            </a:r>
          </a:p>
        </p:txBody>
      </p:sp>
      <p:grpSp>
        <p:nvGrpSpPr>
          <p:cNvPr id="11" name="Group 10"/>
          <p:cNvGrpSpPr/>
          <p:nvPr/>
        </p:nvGrpSpPr>
        <p:grpSpPr>
          <a:xfrm>
            <a:off x="1828800" y="2114550"/>
            <a:ext cx="4978400" cy="571500"/>
            <a:chOff x="1765300" y="2565400"/>
            <a:chExt cx="4978400" cy="609600"/>
          </a:xfrm>
        </p:grpSpPr>
        <p:pic>
          <p:nvPicPr>
            <p:cNvPr id="6" name="Picture 5"/>
            <p:cNvPicPr>
              <a:picLocks noChangeAspect="1"/>
            </p:cNvPicPr>
            <p:nvPr/>
          </p:nvPicPr>
          <p:blipFill>
            <a:blip r:embed="rId2"/>
            <a:stretch>
              <a:fillRect/>
            </a:stretch>
          </p:blipFill>
          <p:spPr>
            <a:xfrm>
              <a:off x="1765300" y="2565400"/>
              <a:ext cx="1193800" cy="609600"/>
            </a:xfrm>
            <a:prstGeom prst="rect">
              <a:avLst/>
            </a:prstGeom>
          </p:spPr>
        </p:pic>
        <p:pic>
          <p:nvPicPr>
            <p:cNvPr id="7" name="Picture 6"/>
            <p:cNvPicPr>
              <a:picLocks noChangeAspect="1"/>
            </p:cNvPicPr>
            <p:nvPr/>
          </p:nvPicPr>
          <p:blipFill>
            <a:blip r:embed="rId3"/>
            <a:stretch>
              <a:fillRect/>
            </a:stretch>
          </p:blipFill>
          <p:spPr>
            <a:xfrm>
              <a:off x="3441700" y="2755900"/>
              <a:ext cx="1698625" cy="254000"/>
            </a:xfrm>
            <a:prstGeom prst="rect">
              <a:avLst/>
            </a:prstGeom>
          </p:spPr>
        </p:pic>
        <p:pic>
          <p:nvPicPr>
            <p:cNvPr id="8" name="Picture 7"/>
            <p:cNvPicPr>
              <a:picLocks noChangeAspect="1"/>
            </p:cNvPicPr>
            <p:nvPr/>
          </p:nvPicPr>
          <p:blipFill>
            <a:blip r:embed="rId4"/>
            <a:stretch>
              <a:fillRect/>
            </a:stretch>
          </p:blipFill>
          <p:spPr>
            <a:xfrm>
              <a:off x="5397500" y="2654300"/>
              <a:ext cx="1346200" cy="346661"/>
            </a:xfrm>
            <a:prstGeom prst="rect">
              <a:avLst/>
            </a:prstGeom>
          </p:spPr>
        </p:pic>
      </p:grpSp>
    </p:spTree>
    <p:extLst>
      <p:ext uri="{BB962C8B-B14F-4D97-AF65-F5344CB8AC3E}">
        <p14:creationId xmlns:p14="http://schemas.microsoft.com/office/powerpoint/2010/main" val="4163380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Replace DAS in Scale Out Database Deployments</a:t>
            </a:r>
          </a:p>
        </p:txBody>
      </p:sp>
      <p:sp>
        <p:nvSpPr>
          <p:cNvPr id="272" name="Content Placeholder 2"/>
          <p:cNvSpPr>
            <a:spLocks noGrp="1"/>
          </p:cNvSpPr>
          <p:nvPr>
            <p:ph idx="1"/>
          </p:nvPr>
        </p:nvSpPr>
        <p:spPr>
          <a:xfrm>
            <a:off x="4534809" y="1085906"/>
            <a:ext cx="4477570" cy="3354678"/>
          </a:xfrm>
        </p:spPr>
        <p:txBody>
          <a:bodyPr>
            <a:noAutofit/>
          </a:bodyPr>
          <a:lstStyle/>
          <a:p>
            <a:pPr>
              <a:buFont typeface="Wingdings" panose="05000000000000000000" pitchFamily="2" charset="2"/>
              <a:buChar char="ü"/>
            </a:pPr>
            <a:r>
              <a:rPr lang="en-US" sz="1600" dirty="0">
                <a:solidFill>
                  <a:schemeClr val="bg1"/>
                </a:solidFill>
              </a:rPr>
              <a:t>Reduce per-rack costs up to 72%</a:t>
            </a:r>
          </a:p>
          <a:p>
            <a:pPr>
              <a:buFont typeface="Wingdings" panose="05000000000000000000" pitchFamily="2" charset="2"/>
              <a:buChar char="ü"/>
            </a:pPr>
            <a:r>
              <a:rPr lang="en-US" sz="1600" dirty="0">
                <a:solidFill>
                  <a:schemeClr val="bg1"/>
                </a:solidFill>
              </a:rPr>
              <a:t>Improve Storage Utilization 2X+</a:t>
            </a:r>
          </a:p>
          <a:p>
            <a:pPr lvl="1"/>
            <a:r>
              <a:rPr lang="en-US" sz="1200" dirty="0">
                <a:solidFill>
                  <a:schemeClr val="bg1"/>
                </a:solidFill>
              </a:rPr>
              <a:t>Free up stranded capacity residing on DAS</a:t>
            </a:r>
          </a:p>
          <a:p>
            <a:pPr>
              <a:buFont typeface="Wingdings" panose="05000000000000000000" pitchFamily="2" charset="2"/>
              <a:buChar char="ü"/>
            </a:pPr>
            <a:r>
              <a:rPr lang="en-US" sz="1600" dirty="0">
                <a:solidFill>
                  <a:schemeClr val="bg1"/>
                </a:solidFill>
              </a:rPr>
              <a:t>Management Flexibility</a:t>
            </a:r>
          </a:p>
          <a:p>
            <a:pPr lvl="1"/>
            <a:r>
              <a:rPr lang="en-US" sz="1200" dirty="0">
                <a:solidFill>
                  <a:schemeClr val="bg1"/>
                </a:solidFill>
              </a:rPr>
              <a:t>Less raw storage deployed lowers IT Admin Costs</a:t>
            </a:r>
          </a:p>
          <a:p>
            <a:pPr lvl="1"/>
            <a:r>
              <a:rPr lang="en-US" sz="1200" dirty="0">
                <a:solidFill>
                  <a:schemeClr val="bg1"/>
                </a:solidFill>
              </a:rPr>
              <a:t>Move data sets from one server to another without copying</a:t>
            </a:r>
            <a:endParaRPr lang="en-US" sz="1400" dirty="0">
              <a:solidFill>
                <a:schemeClr val="bg1"/>
              </a:solidFill>
            </a:endParaRPr>
          </a:p>
          <a:p>
            <a:pPr>
              <a:buFont typeface="Wingdings" panose="05000000000000000000" pitchFamily="2" charset="2"/>
              <a:buChar char="ü"/>
            </a:pPr>
            <a:r>
              <a:rPr lang="en-US" sz="1600" dirty="0">
                <a:solidFill>
                  <a:schemeClr val="bg1"/>
                </a:solidFill>
              </a:rPr>
              <a:t>Reduce Infrastructure</a:t>
            </a:r>
          </a:p>
          <a:p>
            <a:pPr lvl="1"/>
            <a:r>
              <a:rPr lang="en-US" sz="1200" dirty="0">
                <a:solidFill>
                  <a:schemeClr val="bg1"/>
                </a:solidFill>
              </a:rPr>
              <a:t>Less Servers required, or consolidate more DB instances per server</a:t>
            </a:r>
          </a:p>
          <a:p>
            <a:pPr lvl="1"/>
            <a:r>
              <a:rPr lang="en-US" sz="1200" dirty="0">
                <a:solidFill>
                  <a:schemeClr val="bg1"/>
                </a:solidFill>
              </a:rPr>
              <a:t>Eliminate DAS SSDs</a:t>
            </a:r>
          </a:p>
          <a:p>
            <a:pPr lvl="1"/>
            <a:r>
              <a:rPr lang="en-US" sz="1200" dirty="0">
                <a:solidFill>
                  <a:schemeClr val="bg1"/>
                </a:solidFill>
              </a:rPr>
              <a:t>Leverage Full-Performance, Space-Efficient Copies</a:t>
            </a:r>
            <a:endParaRPr lang="en-US" sz="1400" dirty="0">
              <a:solidFill>
                <a:schemeClr val="bg1"/>
              </a:solidFill>
            </a:endParaRPr>
          </a:p>
          <a:p>
            <a:pPr lvl="1"/>
            <a:endParaRPr lang="en-US" sz="1200" dirty="0">
              <a:solidFill>
                <a:schemeClr val="bg1"/>
              </a:solidFill>
            </a:endParaRP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20</a:t>
            </a:fld>
            <a:endParaRPr lang="en-US" dirty="0"/>
          </a:p>
        </p:txBody>
      </p:sp>
      <p:pic>
        <p:nvPicPr>
          <p:cNvPr id="49" name="Picture 48" descr="MySQ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12" y="991261"/>
            <a:ext cx="1303404" cy="608985"/>
          </a:xfrm>
          <a:prstGeom prst="rect">
            <a:avLst/>
          </a:prstGeom>
          <a:noFill/>
          <a:extLst>
            <a:ext uri="{909E8E84-426E-40dd-AFC4-6F175D3DCCD1}">
              <a14:hiddenFill xmlns="" xmlns:a14="http://schemas.microsoft.com/office/drawing/2010/main">
                <a:solidFill>
                  <a:srgbClr val="FFFFFF"/>
                </a:solidFill>
              </a14:hiddenFill>
            </a:ext>
          </a:extLst>
        </p:spPr>
      </p:pic>
      <p:pic>
        <p:nvPicPr>
          <p:cNvPr id="50" name="Picture 16" descr="http://4.bp.blogspot.com/-mLDaLEWcaSA/T7gG2Ey6ouI/AAAAAAAAA5s/dADyM9dNhU8/s320/2456152_3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763875"/>
            <a:ext cx="851018" cy="967573"/>
          </a:xfrm>
          <a:prstGeom prst="rect">
            <a:avLst/>
          </a:prstGeom>
          <a:noFill/>
          <a:extLst>
            <a:ext uri="{909E8E84-426E-40dd-AFC4-6F175D3DCCD1}">
              <a14:hiddenFill xmlns="" xmlns:a14="http://schemas.microsoft.com/office/drawing/2010/main">
                <a:solidFill>
                  <a:srgbClr val="FFFFFF"/>
                </a:solidFill>
              </a14:hiddenFill>
            </a:ext>
          </a:extLst>
        </p:spPr>
      </p:pic>
      <p:pic>
        <p:nvPicPr>
          <p:cNvPr id="52" name="Picture 51"/>
          <p:cNvPicPr>
            <a:picLocks noChangeAspect="1"/>
          </p:cNvPicPr>
          <p:nvPr/>
        </p:nvPicPr>
        <p:blipFill>
          <a:blip r:embed="rId5"/>
          <a:stretch>
            <a:fillRect/>
          </a:stretch>
        </p:blipFill>
        <p:spPr>
          <a:xfrm>
            <a:off x="1004580" y="1869099"/>
            <a:ext cx="1192499" cy="440870"/>
          </a:xfrm>
          <a:prstGeom prst="rect">
            <a:avLst/>
          </a:prstGeom>
        </p:spPr>
      </p:pic>
      <p:pic>
        <p:nvPicPr>
          <p:cNvPr id="73" name="Picture 2" descr="http://s3.amazonaws.com/info-mongodb-com/_com_assets/media/mongodb-logo-rgb.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4228" y="3900873"/>
            <a:ext cx="1330933" cy="508189"/>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https://upload.wikimedia.org/wikipedia/commons/thumb/5/5e/Cassandra_logo.svg/2000px-Cassandra_logo.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16759" y="2411470"/>
            <a:ext cx="1160640" cy="778209"/>
          </a:xfrm>
          <a:prstGeom prst="rect">
            <a:avLst/>
          </a:prstGeom>
          <a:noFill/>
          <a:extLst>
            <a:ext uri="{909E8E84-426E-40DD-AFC4-6F175D3DCCD1}">
              <a14:hiddenFill xmlns:a14="http://schemas.microsoft.com/office/drawing/2010/main">
                <a:solidFill>
                  <a:srgbClr val="FFFFFF"/>
                </a:solidFill>
              </a14:hiddenFill>
            </a:ext>
          </a:extLst>
        </p:spPr>
      </p:pic>
      <p:grpSp>
        <p:nvGrpSpPr>
          <p:cNvPr id="149" name="Group 148"/>
          <p:cNvGrpSpPr/>
          <p:nvPr/>
        </p:nvGrpSpPr>
        <p:grpSpPr>
          <a:xfrm>
            <a:off x="3195371" y="1528670"/>
            <a:ext cx="1016391" cy="3024280"/>
            <a:chOff x="3779078" y="2191573"/>
            <a:chExt cx="916488" cy="2470413"/>
          </a:xfrm>
        </p:grpSpPr>
        <p:pic>
          <p:nvPicPr>
            <p:cNvPr id="189" name="Picture 188"/>
            <p:cNvPicPr>
              <a:picLocks noChangeAspect="1"/>
            </p:cNvPicPr>
            <p:nvPr/>
          </p:nvPicPr>
          <p:blipFill>
            <a:blip r:embed="rId8"/>
            <a:stretch>
              <a:fillRect/>
            </a:stretch>
          </p:blipFill>
          <p:spPr>
            <a:xfrm flipV="1">
              <a:off x="3780283" y="2313602"/>
              <a:ext cx="914400" cy="122852"/>
            </a:xfrm>
            <a:prstGeom prst="rect">
              <a:avLst/>
            </a:prstGeom>
          </p:spPr>
        </p:pic>
        <p:pic>
          <p:nvPicPr>
            <p:cNvPr id="210" name="Picture 209"/>
            <p:cNvPicPr>
              <a:picLocks noChangeAspect="1"/>
            </p:cNvPicPr>
            <p:nvPr/>
          </p:nvPicPr>
          <p:blipFill>
            <a:blip r:embed="rId8"/>
            <a:stretch>
              <a:fillRect/>
            </a:stretch>
          </p:blipFill>
          <p:spPr>
            <a:xfrm flipV="1">
              <a:off x="3780283" y="2436454"/>
              <a:ext cx="914400" cy="122852"/>
            </a:xfrm>
            <a:prstGeom prst="rect">
              <a:avLst/>
            </a:prstGeom>
          </p:spPr>
        </p:pic>
        <p:pic>
          <p:nvPicPr>
            <p:cNvPr id="211" name="Picture 210"/>
            <p:cNvPicPr>
              <a:picLocks noChangeAspect="1"/>
            </p:cNvPicPr>
            <p:nvPr/>
          </p:nvPicPr>
          <p:blipFill>
            <a:blip r:embed="rId8"/>
            <a:stretch>
              <a:fillRect/>
            </a:stretch>
          </p:blipFill>
          <p:spPr>
            <a:xfrm flipV="1">
              <a:off x="3780283" y="2559306"/>
              <a:ext cx="914400" cy="122852"/>
            </a:xfrm>
            <a:prstGeom prst="rect">
              <a:avLst/>
            </a:prstGeom>
          </p:spPr>
        </p:pic>
        <p:pic>
          <p:nvPicPr>
            <p:cNvPr id="212" name="Picture 211"/>
            <p:cNvPicPr>
              <a:picLocks noChangeAspect="1"/>
            </p:cNvPicPr>
            <p:nvPr/>
          </p:nvPicPr>
          <p:blipFill>
            <a:blip r:embed="rId8"/>
            <a:stretch>
              <a:fillRect/>
            </a:stretch>
          </p:blipFill>
          <p:spPr>
            <a:xfrm flipV="1">
              <a:off x="3780283" y="2682158"/>
              <a:ext cx="914400" cy="122852"/>
            </a:xfrm>
            <a:prstGeom prst="rect">
              <a:avLst/>
            </a:prstGeom>
          </p:spPr>
        </p:pic>
        <p:pic>
          <p:nvPicPr>
            <p:cNvPr id="213" name="Picture 212"/>
            <p:cNvPicPr>
              <a:picLocks noChangeAspect="1"/>
            </p:cNvPicPr>
            <p:nvPr/>
          </p:nvPicPr>
          <p:blipFill>
            <a:blip r:embed="rId8"/>
            <a:stretch>
              <a:fillRect/>
            </a:stretch>
          </p:blipFill>
          <p:spPr>
            <a:xfrm flipV="1">
              <a:off x="3780283" y="2805010"/>
              <a:ext cx="914400" cy="122852"/>
            </a:xfrm>
            <a:prstGeom prst="rect">
              <a:avLst/>
            </a:prstGeom>
          </p:spPr>
        </p:pic>
        <p:pic>
          <p:nvPicPr>
            <p:cNvPr id="214" name="Picture 213"/>
            <p:cNvPicPr>
              <a:picLocks noChangeAspect="1"/>
            </p:cNvPicPr>
            <p:nvPr/>
          </p:nvPicPr>
          <p:blipFill>
            <a:blip r:embed="rId8"/>
            <a:stretch>
              <a:fillRect/>
            </a:stretch>
          </p:blipFill>
          <p:spPr>
            <a:xfrm flipV="1">
              <a:off x="3780283" y="2927862"/>
              <a:ext cx="914400" cy="122852"/>
            </a:xfrm>
            <a:prstGeom prst="rect">
              <a:avLst/>
            </a:prstGeom>
          </p:spPr>
        </p:pic>
        <p:pic>
          <p:nvPicPr>
            <p:cNvPr id="215" name="Picture 214"/>
            <p:cNvPicPr>
              <a:picLocks noChangeAspect="1"/>
            </p:cNvPicPr>
            <p:nvPr/>
          </p:nvPicPr>
          <p:blipFill>
            <a:blip r:embed="rId8"/>
            <a:stretch>
              <a:fillRect/>
            </a:stretch>
          </p:blipFill>
          <p:spPr>
            <a:xfrm flipV="1">
              <a:off x="3780283" y="3050714"/>
              <a:ext cx="914400" cy="122852"/>
            </a:xfrm>
            <a:prstGeom prst="rect">
              <a:avLst/>
            </a:prstGeom>
          </p:spPr>
        </p:pic>
        <p:pic>
          <p:nvPicPr>
            <p:cNvPr id="216" name="Picture 215"/>
            <p:cNvPicPr>
              <a:picLocks noChangeAspect="1"/>
            </p:cNvPicPr>
            <p:nvPr/>
          </p:nvPicPr>
          <p:blipFill>
            <a:blip r:embed="rId8"/>
            <a:stretch>
              <a:fillRect/>
            </a:stretch>
          </p:blipFill>
          <p:spPr>
            <a:xfrm flipV="1">
              <a:off x="3780283" y="3173566"/>
              <a:ext cx="914400" cy="122852"/>
            </a:xfrm>
            <a:prstGeom prst="rect">
              <a:avLst/>
            </a:prstGeom>
          </p:spPr>
        </p:pic>
        <p:pic>
          <p:nvPicPr>
            <p:cNvPr id="217" name="Picture 216"/>
            <p:cNvPicPr>
              <a:picLocks noChangeAspect="1"/>
            </p:cNvPicPr>
            <p:nvPr/>
          </p:nvPicPr>
          <p:blipFill>
            <a:blip r:embed="rId8"/>
            <a:stretch>
              <a:fillRect/>
            </a:stretch>
          </p:blipFill>
          <p:spPr>
            <a:xfrm flipV="1">
              <a:off x="3780283" y="3296418"/>
              <a:ext cx="914400" cy="122852"/>
            </a:xfrm>
            <a:prstGeom prst="rect">
              <a:avLst/>
            </a:prstGeom>
          </p:spPr>
        </p:pic>
        <p:pic>
          <p:nvPicPr>
            <p:cNvPr id="218" name="Picture 217"/>
            <p:cNvPicPr>
              <a:picLocks noChangeAspect="1"/>
            </p:cNvPicPr>
            <p:nvPr/>
          </p:nvPicPr>
          <p:blipFill>
            <a:blip r:embed="rId8"/>
            <a:stretch>
              <a:fillRect/>
            </a:stretch>
          </p:blipFill>
          <p:spPr>
            <a:xfrm flipV="1">
              <a:off x="3781166" y="3433466"/>
              <a:ext cx="914400" cy="122852"/>
            </a:xfrm>
            <a:prstGeom prst="rect">
              <a:avLst/>
            </a:prstGeom>
          </p:spPr>
        </p:pic>
        <p:pic>
          <p:nvPicPr>
            <p:cNvPr id="219" name="Picture 218"/>
            <p:cNvPicPr>
              <a:picLocks noChangeAspect="1"/>
            </p:cNvPicPr>
            <p:nvPr/>
          </p:nvPicPr>
          <p:blipFill>
            <a:blip r:embed="rId8"/>
            <a:stretch>
              <a:fillRect/>
            </a:stretch>
          </p:blipFill>
          <p:spPr>
            <a:xfrm flipV="1">
              <a:off x="3781166" y="3556318"/>
              <a:ext cx="914400" cy="122852"/>
            </a:xfrm>
            <a:prstGeom prst="rect">
              <a:avLst/>
            </a:prstGeom>
          </p:spPr>
        </p:pic>
        <p:pic>
          <p:nvPicPr>
            <p:cNvPr id="220" name="Picture 219"/>
            <p:cNvPicPr>
              <a:picLocks noChangeAspect="1"/>
            </p:cNvPicPr>
            <p:nvPr/>
          </p:nvPicPr>
          <p:blipFill>
            <a:blip r:embed="rId8"/>
            <a:stretch>
              <a:fillRect/>
            </a:stretch>
          </p:blipFill>
          <p:spPr>
            <a:xfrm flipV="1">
              <a:off x="3781166" y="3679170"/>
              <a:ext cx="914400" cy="122852"/>
            </a:xfrm>
            <a:prstGeom prst="rect">
              <a:avLst/>
            </a:prstGeom>
          </p:spPr>
        </p:pic>
        <p:pic>
          <p:nvPicPr>
            <p:cNvPr id="221" name="Picture 220"/>
            <p:cNvPicPr>
              <a:picLocks noChangeAspect="1"/>
            </p:cNvPicPr>
            <p:nvPr/>
          </p:nvPicPr>
          <p:blipFill>
            <a:blip r:embed="rId8"/>
            <a:stretch>
              <a:fillRect/>
            </a:stretch>
          </p:blipFill>
          <p:spPr>
            <a:xfrm flipV="1">
              <a:off x="3781166" y="3802022"/>
              <a:ext cx="914400" cy="122852"/>
            </a:xfrm>
            <a:prstGeom prst="rect">
              <a:avLst/>
            </a:prstGeom>
          </p:spPr>
        </p:pic>
        <p:pic>
          <p:nvPicPr>
            <p:cNvPr id="222" name="Picture 221"/>
            <p:cNvPicPr>
              <a:picLocks noChangeAspect="1"/>
            </p:cNvPicPr>
            <p:nvPr/>
          </p:nvPicPr>
          <p:blipFill>
            <a:blip r:embed="rId8"/>
            <a:stretch>
              <a:fillRect/>
            </a:stretch>
          </p:blipFill>
          <p:spPr>
            <a:xfrm flipV="1">
              <a:off x="3781166" y="3924874"/>
              <a:ext cx="914400" cy="122852"/>
            </a:xfrm>
            <a:prstGeom prst="rect">
              <a:avLst/>
            </a:prstGeom>
          </p:spPr>
        </p:pic>
        <p:pic>
          <p:nvPicPr>
            <p:cNvPr id="223" name="Picture 222"/>
            <p:cNvPicPr>
              <a:picLocks noChangeAspect="1"/>
            </p:cNvPicPr>
            <p:nvPr/>
          </p:nvPicPr>
          <p:blipFill>
            <a:blip r:embed="rId8"/>
            <a:stretch>
              <a:fillRect/>
            </a:stretch>
          </p:blipFill>
          <p:spPr>
            <a:xfrm flipV="1">
              <a:off x="3781166" y="4047726"/>
              <a:ext cx="914400" cy="122852"/>
            </a:xfrm>
            <a:prstGeom prst="rect">
              <a:avLst/>
            </a:prstGeom>
          </p:spPr>
        </p:pic>
        <p:pic>
          <p:nvPicPr>
            <p:cNvPr id="224" name="Picture 223"/>
            <p:cNvPicPr>
              <a:picLocks noChangeAspect="1"/>
            </p:cNvPicPr>
            <p:nvPr/>
          </p:nvPicPr>
          <p:blipFill>
            <a:blip r:embed="rId8"/>
            <a:stretch>
              <a:fillRect/>
            </a:stretch>
          </p:blipFill>
          <p:spPr>
            <a:xfrm flipV="1">
              <a:off x="3781166" y="4170578"/>
              <a:ext cx="914400" cy="122852"/>
            </a:xfrm>
            <a:prstGeom prst="rect">
              <a:avLst/>
            </a:prstGeom>
          </p:spPr>
        </p:pic>
        <p:pic>
          <p:nvPicPr>
            <p:cNvPr id="225" name="Picture 224"/>
            <p:cNvPicPr>
              <a:picLocks noChangeAspect="1"/>
            </p:cNvPicPr>
            <p:nvPr/>
          </p:nvPicPr>
          <p:blipFill>
            <a:blip r:embed="rId8"/>
            <a:stretch>
              <a:fillRect/>
            </a:stretch>
          </p:blipFill>
          <p:spPr>
            <a:xfrm flipV="1">
              <a:off x="3781166" y="4293430"/>
              <a:ext cx="914400" cy="122852"/>
            </a:xfrm>
            <a:prstGeom prst="rect">
              <a:avLst/>
            </a:prstGeom>
          </p:spPr>
        </p:pic>
        <p:pic>
          <p:nvPicPr>
            <p:cNvPr id="226" name="Picture 225"/>
            <p:cNvPicPr>
              <a:picLocks noChangeAspect="1"/>
            </p:cNvPicPr>
            <p:nvPr/>
          </p:nvPicPr>
          <p:blipFill>
            <a:blip r:embed="rId8"/>
            <a:stretch>
              <a:fillRect/>
            </a:stretch>
          </p:blipFill>
          <p:spPr>
            <a:xfrm flipV="1">
              <a:off x="3781166" y="4416282"/>
              <a:ext cx="914400" cy="122852"/>
            </a:xfrm>
            <a:prstGeom prst="rect">
              <a:avLst/>
            </a:prstGeom>
          </p:spPr>
        </p:pic>
        <p:pic>
          <p:nvPicPr>
            <p:cNvPr id="227" name="Picture 226"/>
            <p:cNvPicPr>
              <a:picLocks noChangeAspect="1"/>
            </p:cNvPicPr>
            <p:nvPr/>
          </p:nvPicPr>
          <p:blipFill>
            <a:blip r:embed="rId8"/>
            <a:stretch>
              <a:fillRect/>
            </a:stretch>
          </p:blipFill>
          <p:spPr>
            <a:xfrm flipV="1">
              <a:off x="3781166" y="4539134"/>
              <a:ext cx="914400" cy="122852"/>
            </a:xfrm>
            <a:prstGeom prst="rect">
              <a:avLst/>
            </a:prstGeom>
          </p:spPr>
        </p:pic>
        <p:pic>
          <p:nvPicPr>
            <p:cNvPr id="228" name="Picture 227"/>
            <p:cNvPicPr>
              <a:picLocks noChangeAspect="1"/>
            </p:cNvPicPr>
            <p:nvPr/>
          </p:nvPicPr>
          <p:blipFill>
            <a:blip r:embed="rId8"/>
            <a:stretch>
              <a:fillRect/>
            </a:stretch>
          </p:blipFill>
          <p:spPr>
            <a:xfrm flipV="1">
              <a:off x="3779078" y="2191573"/>
              <a:ext cx="914400" cy="122852"/>
            </a:xfrm>
            <a:prstGeom prst="rect">
              <a:avLst/>
            </a:prstGeom>
          </p:spPr>
        </p:pic>
        <p:grpSp>
          <p:nvGrpSpPr>
            <p:cNvPr id="230" name="Group 229"/>
            <p:cNvGrpSpPr/>
            <p:nvPr/>
          </p:nvGrpSpPr>
          <p:grpSpPr>
            <a:xfrm>
              <a:off x="4165073" y="2210320"/>
              <a:ext cx="152400" cy="2417900"/>
              <a:chOff x="4131759" y="2214872"/>
              <a:chExt cx="152400" cy="2417900"/>
            </a:xfrm>
          </p:grpSpPr>
          <p:sp>
            <p:nvSpPr>
              <p:cNvPr id="252" name="Flowchart: Magnetic Disk 251"/>
              <p:cNvSpPr/>
              <p:nvPr/>
            </p:nvSpPr>
            <p:spPr bwMode="auto">
              <a:xfrm>
                <a:off x="4131759" y="2333713"/>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3" name="Flowchart: Magnetic Disk 252"/>
              <p:cNvSpPr/>
              <p:nvPr/>
            </p:nvSpPr>
            <p:spPr bwMode="auto">
              <a:xfrm>
                <a:off x="4131759" y="2214872"/>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4" name="Flowchart: Magnetic Disk 253"/>
              <p:cNvSpPr/>
              <p:nvPr/>
            </p:nvSpPr>
            <p:spPr bwMode="auto">
              <a:xfrm>
                <a:off x="4131759" y="2463751"/>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5" name="Flowchart: Magnetic Disk 254"/>
              <p:cNvSpPr/>
              <p:nvPr/>
            </p:nvSpPr>
            <p:spPr bwMode="auto">
              <a:xfrm>
                <a:off x="4131759" y="2586083"/>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6" name="Flowchart: Magnetic Disk 255"/>
              <p:cNvSpPr/>
              <p:nvPr/>
            </p:nvSpPr>
            <p:spPr bwMode="auto">
              <a:xfrm>
                <a:off x="4131759" y="2703267"/>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7" name="Flowchart: Magnetic Disk 256"/>
              <p:cNvSpPr/>
              <p:nvPr/>
            </p:nvSpPr>
            <p:spPr bwMode="auto">
              <a:xfrm>
                <a:off x="4131759" y="2831787"/>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8" name="Flowchart: Magnetic Disk 257"/>
              <p:cNvSpPr/>
              <p:nvPr/>
            </p:nvSpPr>
            <p:spPr bwMode="auto">
              <a:xfrm>
                <a:off x="4131759" y="2947485"/>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9" name="Flowchart: Magnetic Disk 258"/>
              <p:cNvSpPr/>
              <p:nvPr/>
            </p:nvSpPr>
            <p:spPr bwMode="auto">
              <a:xfrm>
                <a:off x="4131759" y="3071823"/>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0" name="Flowchart: Magnetic Disk 259"/>
              <p:cNvSpPr/>
              <p:nvPr/>
            </p:nvSpPr>
            <p:spPr bwMode="auto">
              <a:xfrm>
                <a:off x="4131759" y="3194675"/>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1" name="Flowchart: Magnetic Disk 260"/>
              <p:cNvSpPr/>
              <p:nvPr/>
            </p:nvSpPr>
            <p:spPr bwMode="auto">
              <a:xfrm>
                <a:off x="4131759" y="3318094"/>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2" name="Flowchart: Magnetic Disk 261"/>
              <p:cNvSpPr/>
              <p:nvPr/>
            </p:nvSpPr>
            <p:spPr bwMode="auto">
              <a:xfrm>
                <a:off x="4131759" y="3459686"/>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3" name="Flowchart: Magnetic Disk 262"/>
              <p:cNvSpPr/>
              <p:nvPr/>
            </p:nvSpPr>
            <p:spPr bwMode="auto">
              <a:xfrm>
                <a:off x="4131759" y="3582538"/>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4" name="Flowchart: Magnetic Disk 263"/>
              <p:cNvSpPr/>
              <p:nvPr/>
            </p:nvSpPr>
            <p:spPr bwMode="auto">
              <a:xfrm>
                <a:off x="4131759" y="3700875"/>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5" name="Flowchart: Magnetic Disk 264"/>
              <p:cNvSpPr/>
              <p:nvPr/>
            </p:nvSpPr>
            <p:spPr bwMode="auto">
              <a:xfrm>
                <a:off x="4131759" y="3824905"/>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6" name="Flowchart: Magnetic Disk 265"/>
              <p:cNvSpPr/>
              <p:nvPr/>
            </p:nvSpPr>
            <p:spPr bwMode="auto">
              <a:xfrm>
                <a:off x="4131759" y="3950828"/>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7" name="Flowchart: Magnetic Disk 266"/>
              <p:cNvSpPr/>
              <p:nvPr/>
            </p:nvSpPr>
            <p:spPr bwMode="auto">
              <a:xfrm>
                <a:off x="4131759" y="4073680"/>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8" name="Flowchart: Magnetic Disk 267"/>
              <p:cNvSpPr/>
              <p:nvPr/>
            </p:nvSpPr>
            <p:spPr bwMode="auto">
              <a:xfrm>
                <a:off x="4131759" y="4196532"/>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9" name="Flowchart: Magnetic Disk 268"/>
              <p:cNvSpPr/>
              <p:nvPr/>
            </p:nvSpPr>
            <p:spPr bwMode="auto">
              <a:xfrm>
                <a:off x="4131759" y="4315450"/>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70" name="Flowchart: Magnetic Disk 269"/>
              <p:cNvSpPr/>
              <p:nvPr/>
            </p:nvSpPr>
            <p:spPr bwMode="auto">
              <a:xfrm>
                <a:off x="4131759" y="4437135"/>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71" name="Flowchart: Magnetic Disk 270"/>
              <p:cNvSpPr/>
              <p:nvPr/>
            </p:nvSpPr>
            <p:spPr bwMode="auto">
              <a:xfrm>
                <a:off x="4131759" y="4553330"/>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grpSp>
          <p:nvGrpSpPr>
            <p:cNvPr id="231" name="Group 230"/>
            <p:cNvGrpSpPr/>
            <p:nvPr/>
          </p:nvGrpSpPr>
          <p:grpSpPr>
            <a:xfrm>
              <a:off x="4082440" y="2212680"/>
              <a:ext cx="296479" cy="2431661"/>
              <a:chOff x="4082440" y="2212680"/>
              <a:chExt cx="296479" cy="2431661"/>
            </a:xfrm>
          </p:grpSpPr>
          <p:sp>
            <p:nvSpPr>
              <p:cNvPr id="232" name="Flowchart: Magnetic Disk 231"/>
              <p:cNvSpPr/>
              <p:nvPr/>
            </p:nvSpPr>
            <p:spPr bwMode="auto">
              <a:xfrm>
                <a:off x="4082440" y="2212680"/>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3" name="Flowchart: Magnetic Disk 232"/>
              <p:cNvSpPr/>
              <p:nvPr/>
            </p:nvSpPr>
            <p:spPr bwMode="auto">
              <a:xfrm>
                <a:off x="4082440" y="2336101"/>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4" name="Flowchart: Magnetic Disk 233"/>
              <p:cNvSpPr/>
              <p:nvPr/>
            </p:nvSpPr>
            <p:spPr bwMode="auto">
              <a:xfrm>
                <a:off x="4082440" y="2459522"/>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5" name="Flowchart: Magnetic Disk 234"/>
              <p:cNvSpPr/>
              <p:nvPr/>
            </p:nvSpPr>
            <p:spPr bwMode="auto">
              <a:xfrm>
                <a:off x="4082440" y="2829785"/>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6" name="Flowchart: Magnetic Disk 235"/>
              <p:cNvSpPr/>
              <p:nvPr/>
            </p:nvSpPr>
            <p:spPr bwMode="auto">
              <a:xfrm>
                <a:off x="4082440" y="2582943"/>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7" name="Flowchart: Magnetic Disk 236"/>
              <p:cNvSpPr/>
              <p:nvPr/>
            </p:nvSpPr>
            <p:spPr bwMode="auto">
              <a:xfrm>
                <a:off x="4082440" y="2706364"/>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8" name="Flowchart: Magnetic Disk 237"/>
              <p:cNvSpPr/>
              <p:nvPr/>
            </p:nvSpPr>
            <p:spPr bwMode="auto">
              <a:xfrm>
                <a:off x="4082440" y="2953206"/>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9" name="Flowchart: Magnetic Disk 238"/>
              <p:cNvSpPr/>
              <p:nvPr/>
            </p:nvSpPr>
            <p:spPr bwMode="auto">
              <a:xfrm>
                <a:off x="4082440" y="3076627"/>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0" name="Flowchart: Magnetic Disk 239"/>
              <p:cNvSpPr/>
              <p:nvPr/>
            </p:nvSpPr>
            <p:spPr bwMode="auto">
              <a:xfrm>
                <a:off x="4082440" y="3200048"/>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1" name="Flowchart: Magnetic Disk 240"/>
              <p:cNvSpPr/>
              <p:nvPr/>
            </p:nvSpPr>
            <p:spPr bwMode="auto">
              <a:xfrm>
                <a:off x="4082440" y="3323469"/>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2" name="Flowchart: Magnetic Disk 241"/>
              <p:cNvSpPr/>
              <p:nvPr/>
            </p:nvSpPr>
            <p:spPr bwMode="auto">
              <a:xfrm>
                <a:off x="4082440" y="3446890"/>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3" name="Flowchart: Magnetic Disk 242"/>
              <p:cNvSpPr/>
              <p:nvPr/>
            </p:nvSpPr>
            <p:spPr bwMode="auto">
              <a:xfrm>
                <a:off x="4082440" y="3570311"/>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4" name="Flowchart: Magnetic Disk 243"/>
              <p:cNvSpPr/>
              <p:nvPr/>
            </p:nvSpPr>
            <p:spPr bwMode="auto">
              <a:xfrm>
                <a:off x="4082440" y="3693732"/>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5" name="Flowchart: Magnetic Disk 244"/>
              <p:cNvSpPr/>
              <p:nvPr/>
            </p:nvSpPr>
            <p:spPr bwMode="auto">
              <a:xfrm>
                <a:off x="4082440" y="3940574"/>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6" name="Flowchart: Magnetic Disk 245"/>
              <p:cNvSpPr/>
              <p:nvPr/>
            </p:nvSpPr>
            <p:spPr bwMode="auto">
              <a:xfrm>
                <a:off x="4082440" y="3817153"/>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7" name="Flowchart: Magnetic Disk 246"/>
              <p:cNvSpPr/>
              <p:nvPr/>
            </p:nvSpPr>
            <p:spPr bwMode="auto">
              <a:xfrm>
                <a:off x="4082440" y="4063995"/>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8" name="Flowchart: Magnetic Disk 247"/>
              <p:cNvSpPr/>
              <p:nvPr/>
            </p:nvSpPr>
            <p:spPr bwMode="auto">
              <a:xfrm>
                <a:off x="4082440" y="4187416"/>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9" name="Flowchart: Magnetic Disk 248"/>
              <p:cNvSpPr/>
              <p:nvPr/>
            </p:nvSpPr>
            <p:spPr bwMode="auto">
              <a:xfrm>
                <a:off x="4082440" y="4310837"/>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0" name="Flowchart: Magnetic Disk 249"/>
              <p:cNvSpPr/>
              <p:nvPr/>
            </p:nvSpPr>
            <p:spPr bwMode="auto">
              <a:xfrm>
                <a:off x="4082440" y="4434258"/>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1" name="Flowchart: Magnetic Disk 250"/>
              <p:cNvSpPr/>
              <p:nvPr/>
            </p:nvSpPr>
            <p:spPr bwMode="auto">
              <a:xfrm>
                <a:off x="4082440" y="4557670"/>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grpSp>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61121" y="937806"/>
            <a:ext cx="1085246" cy="574306"/>
          </a:xfrm>
          <a:prstGeom prst="rect">
            <a:avLst/>
          </a:prstGeom>
        </p:spPr>
      </p:pic>
    </p:spTree>
    <p:extLst>
      <p:ext uri="{BB962C8B-B14F-4D97-AF65-F5344CB8AC3E}">
        <p14:creationId xmlns:p14="http://schemas.microsoft.com/office/powerpoint/2010/main" val="2523429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Accelerate Splunk with Pavilion </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21</a:t>
            </a:fld>
            <a:endParaRPr lang="en-US" dirty="0"/>
          </a:p>
        </p:txBody>
      </p:sp>
      <p:grpSp>
        <p:nvGrpSpPr>
          <p:cNvPr id="6" name="Group 5"/>
          <p:cNvGrpSpPr/>
          <p:nvPr/>
        </p:nvGrpSpPr>
        <p:grpSpPr>
          <a:xfrm>
            <a:off x="1447800" y="2429907"/>
            <a:ext cx="1371600" cy="752475"/>
            <a:chOff x="2133600" y="3105150"/>
            <a:chExt cx="1371600" cy="752475"/>
          </a:xfrm>
        </p:grpSpPr>
        <p:sp>
          <p:nvSpPr>
            <p:cNvPr id="5" name="Cube 4"/>
            <p:cNvSpPr/>
            <p:nvPr/>
          </p:nvSpPr>
          <p:spPr bwMode="auto">
            <a:xfrm>
              <a:off x="2133600" y="3105150"/>
              <a:ext cx="1371600" cy="533400"/>
            </a:xfrm>
            <a:prstGeom prst="cube">
              <a:avLst>
                <a:gd name="adj" fmla="val 27381"/>
              </a:avLst>
            </a:prstGeom>
            <a:solidFill>
              <a:schemeClr val="bg2">
                <a:lumMod val="50000"/>
                <a:lumOff val="50000"/>
              </a:schemeClr>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pic>
          <p:nvPicPr>
            <p:cNvPr id="1026" name="Picture 2" descr="Image result for splunk logo 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599" y="3105150"/>
              <a:ext cx="1197601" cy="752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3047913" y="2429907"/>
            <a:ext cx="1371600" cy="752475"/>
            <a:chOff x="2133600" y="3105150"/>
            <a:chExt cx="1371600" cy="752475"/>
          </a:xfrm>
        </p:grpSpPr>
        <p:sp>
          <p:nvSpPr>
            <p:cNvPr id="9" name="Cube 8"/>
            <p:cNvSpPr/>
            <p:nvPr/>
          </p:nvSpPr>
          <p:spPr bwMode="auto">
            <a:xfrm>
              <a:off x="2133600" y="3105150"/>
              <a:ext cx="1371600" cy="533400"/>
            </a:xfrm>
            <a:prstGeom prst="cube">
              <a:avLst>
                <a:gd name="adj" fmla="val 27381"/>
              </a:avLst>
            </a:prstGeom>
            <a:solidFill>
              <a:schemeClr val="bg2">
                <a:lumMod val="50000"/>
                <a:lumOff val="50000"/>
              </a:schemeClr>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pic>
          <p:nvPicPr>
            <p:cNvPr id="10" name="Picture 2" descr="Image result for splunk logo 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599" y="3105150"/>
              <a:ext cx="1197601" cy="752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6248139" y="2429907"/>
            <a:ext cx="1371600" cy="752475"/>
            <a:chOff x="2133600" y="3105150"/>
            <a:chExt cx="1371600" cy="752475"/>
          </a:xfrm>
        </p:grpSpPr>
        <p:sp>
          <p:nvSpPr>
            <p:cNvPr id="12" name="Cube 11"/>
            <p:cNvSpPr/>
            <p:nvPr/>
          </p:nvSpPr>
          <p:spPr bwMode="auto">
            <a:xfrm>
              <a:off x="2133600" y="3105150"/>
              <a:ext cx="1371600" cy="533400"/>
            </a:xfrm>
            <a:prstGeom prst="cube">
              <a:avLst>
                <a:gd name="adj" fmla="val 27381"/>
              </a:avLst>
            </a:prstGeom>
            <a:solidFill>
              <a:schemeClr val="bg2">
                <a:lumMod val="50000"/>
                <a:lumOff val="50000"/>
              </a:schemeClr>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pic>
          <p:nvPicPr>
            <p:cNvPr id="13" name="Picture 2" descr="Image result for splunk logo 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599" y="3105150"/>
              <a:ext cx="1197601" cy="752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648026" y="2429907"/>
            <a:ext cx="1371600" cy="752475"/>
            <a:chOff x="2133600" y="3105150"/>
            <a:chExt cx="1371600" cy="752475"/>
          </a:xfrm>
        </p:grpSpPr>
        <p:sp>
          <p:nvSpPr>
            <p:cNvPr id="15" name="Cube 14"/>
            <p:cNvSpPr/>
            <p:nvPr/>
          </p:nvSpPr>
          <p:spPr bwMode="auto">
            <a:xfrm>
              <a:off x="2133600" y="3105150"/>
              <a:ext cx="1371600" cy="533400"/>
            </a:xfrm>
            <a:prstGeom prst="cube">
              <a:avLst>
                <a:gd name="adj" fmla="val 27381"/>
              </a:avLst>
            </a:prstGeom>
            <a:solidFill>
              <a:schemeClr val="bg2">
                <a:lumMod val="50000"/>
                <a:lumOff val="50000"/>
              </a:schemeClr>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pic>
          <p:nvPicPr>
            <p:cNvPr id="16" name="Picture 2" descr="Image result for splunk logo 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599" y="3105150"/>
              <a:ext cx="1197601" cy="752475"/>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5536" y="3748002"/>
            <a:ext cx="1760421" cy="931605"/>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5699" y="2918865"/>
            <a:ext cx="255799" cy="31340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851" y="2898587"/>
            <a:ext cx="255799" cy="31340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5575" y="2914564"/>
            <a:ext cx="255799" cy="313402"/>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6038" y="2898587"/>
            <a:ext cx="255799" cy="313402"/>
          </a:xfrm>
          <a:prstGeom prst="rect">
            <a:avLst/>
          </a:prstGeom>
        </p:spPr>
      </p:pic>
      <p:cxnSp>
        <p:nvCxnSpPr>
          <p:cNvPr id="22" name="Straight Connector 21"/>
          <p:cNvCxnSpPr>
            <a:stCxn id="18" idx="2"/>
            <a:endCxn id="17" idx="0"/>
          </p:cNvCxnSpPr>
          <p:nvPr/>
        </p:nvCxnSpPr>
        <p:spPr bwMode="auto">
          <a:xfrm>
            <a:off x="2133599" y="3232267"/>
            <a:ext cx="2332148" cy="515735"/>
          </a:xfrm>
          <a:prstGeom prst="line">
            <a:avLst/>
          </a:prstGeom>
          <a:solidFill>
            <a:schemeClr val="accent1"/>
          </a:solidFill>
          <a:ln w="19050" cap="flat" cmpd="sng" algn="ctr">
            <a:solidFill>
              <a:schemeClr val="tx2"/>
            </a:solidFill>
            <a:prstDash val="solid"/>
            <a:round/>
            <a:headEnd type="none" w="med" len="med"/>
            <a:tailEnd type="none" w="med" len="med"/>
          </a:ln>
          <a:effectLst/>
        </p:spPr>
      </p:cxnSp>
      <p:cxnSp>
        <p:nvCxnSpPr>
          <p:cNvPr id="24" name="Straight Connector 23"/>
          <p:cNvCxnSpPr>
            <a:stCxn id="19" idx="2"/>
            <a:endCxn id="17" idx="0"/>
          </p:cNvCxnSpPr>
          <p:nvPr/>
        </p:nvCxnSpPr>
        <p:spPr bwMode="auto">
          <a:xfrm>
            <a:off x="3691751" y="3211989"/>
            <a:ext cx="773996" cy="536013"/>
          </a:xfrm>
          <a:prstGeom prst="line">
            <a:avLst/>
          </a:prstGeom>
          <a:solidFill>
            <a:schemeClr val="accent1"/>
          </a:solidFill>
          <a:ln w="19050" cap="flat" cmpd="sng" algn="ctr">
            <a:solidFill>
              <a:schemeClr val="tx2"/>
            </a:solidFill>
            <a:prstDash val="solid"/>
            <a:round/>
            <a:headEnd type="none" w="med" len="med"/>
            <a:tailEnd type="none" w="med" len="med"/>
          </a:ln>
          <a:effectLst/>
        </p:spPr>
      </p:cxnSp>
      <p:cxnSp>
        <p:nvCxnSpPr>
          <p:cNvPr id="26" name="Straight Connector 25"/>
          <p:cNvCxnSpPr>
            <a:stCxn id="20" idx="2"/>
            <a:endCxn id="17" idx="0"/>
          </p:cNvCxnSpPr>
          <p:nvPr/>
        </p:nvCxnSpPr>
        <p:spPr bwMode="auto">
          <a:xfrm flipH="1">
            <a:off x="4465747" y="3227966"/>
            <a:ext cx="847728" cy="520036"/>
          </a:xfrm>
          <a:prstGeom prst="line">
            <a:avLst/>
          </a:prstGeom>
          <a:solidFill>
            <a:schemeClr val="accent1"/>
          </a:solidFill>
          <a:ln w="19050" cap="flat" cmpd="sng" algn="ctr">
            <a:solidFill>
              <a:schemeClr val="tx2"/>
            </a:solidFill>
            <a:prstDash val="solid"/>
            <a:round/>
            <a:headEnd type="none" w="med" len="med"/>
            <a:tailEnd type="none" w="med" len="med"/>
          </a:ln>
          <a:effectLst/>
        </p:spPr>
      </p:cxnSp>
      <p:cxnSp>
        <p:nvCxnSpPr>
          <p:cNvPr id="28" name="Straight Connector 27"/>
          <p:cNvCxnSpPr>
            <a:stCxn id="21" idx="2"/>
            <a:endCxn id="17" idx="0"/>
          </p:cNvCxnSpPr>
          <p:nvPr/>
        </p:nvCxnSpPr>
        <p:spPr bwMode="auto">
          <a:xfrm flipH="1">
            <a:off x="4465747" y="3211989"/>
            <a:ext cx="2468191" cy="536013"/>
          </a:xfrm>
          <a:prstGeom prst="line">
            <a:avLst/>
          </a:prstGeom>
          <a:solidFill>
            <a:schemeClr val="accent1"/>
          </a:solidFill>
          <a:ln w="19050" cap="flat" cmpd="sng" algn="ctr">
            <a:solidFill>
              <a:schemeClr val="tx2"/>
            </a:solidFill>
            <a:prstDash val="solid"/>
            <a:round/>
            <a:headEnd type="none" w="med" len="med"/>
            <a:tailEnd type="none" w="med" len="med"/>
          </a:ln>
          <a:effectLst/>
        </p:spPr>
      </p:cxnSp>
      <p:sp>
        <p:nvSpPr>
          <p:cNvPr id="30" name="Content Placeholder 2"/>
          <p:cNvSpPr txBox="1">
            <a:spLocks/>
          </p:cNvSpPr>
          <p:nvPr/>
        </p:nvSpPr>
        <p:spPr bwMode="auto">
          <a:xfrm rot="10800000" flipV="1">
            <a:off x="1600286" y="2181005"/>
            <a:ext cx="1219113" cy="256823"/>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None/>
            </a:pPr>
            <a:r>
              <a:rPr lang="en-US" sz="1400" kern="0" dirty="0">
                <a:solidFill>
                  <a:schemeClr val="bg1"/>
                </a:solidFill>
              </a:rPr>
              <a:t>Indexer 1</a:t>
            </a:r>
          </a:p>
        </p:txBody>
      </p:sp>
      <p:sp>
        <p:nvSpPr>
          <p:cNvPr id="31" name="Content Placeholder 2"/>
          <p:cNvSpPr txBox="1">
            <a:spLocks/>
          </p:cNvSpPr>
          <p:nvPr/>
        </p:nvSpPr>
        <p:spPr bwMode="auto">
          <a:xfrm rot="10800000" flipV="1">
            <a:off x="3189340" y="2170933"/>
            <a:ext cx="1219113" cy="256823"/>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None/>
            </a:pPr>
            <a:r>
              <a:rPr lang="en-US" sz="1400" kern="0" dirty="0">
                <a:solidFill>
                  <a:schemeClr val="bg1"/>
                </a:solidFill>
              </a:rPr>
              <a:t>Indexer 2</a:t>
            </a:r>
          </a:p>
        </p:txBody>
      </p:sp>
      <p:sp>
        <p:nvSpPr>
          <p:cNvPr id="32" name="Content Placeholder 2"/>
          <p:cNvSpPr txBox="1">
            <a:spLocks/>
          </p:cNvSpPr>
          <p:nvPr/>
        </p:nvSpPr>
        <p:spPr bwMode="auto">
          <a:xfrm rot="10800000" flipV="1">
            <a:off x="4831817" y="2165095"/>
            <a:ext cx="1219113" cy="256823"/>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None/>
            </a:pPr>
            <a:r>
              <a:rPr lang="en-US" sz="1400" kern="0" dirty="0">
                <a:solidFill>
                  <a:schemeClr val="bg1"/>
                </a:solidFill>
              </a:rPr>
              <a:t>Indexer 3</a:t>
            </a:r>
          </a:p>
        </p:txBody>
      </p:sp>
      <p:sp>
        <p:nvSpPr>
          <p:cNvPr id="33" name="Content Placeholder 2"/>
          <p:cNvSpPr txBox="1">
            <a:spLocks/>
          </p:cNvSpPr>
          <p:nvPr/>
        </p:nvSpPr>
        <p:spPr bwMode="auto">
          <a:xfrm rot="10800000" flipV="1">
            <a:off x="6442989" y="2143477"/>
            <a:ext cx="1228402" cy="28643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None/>
            </a:pPr>
            <a:r>
              <a:rPr lang="en-US" sz="1400" kern="0" dirty="0">
                <a:solidFill>
                  <a:schemeClr val="bg1"/>
                </a:solidFill>
              </a:rPr>
              <a:t>Indexer N</a:t>
            </a:r>
          </a:p>
        </p:txBody>
      </p:sp>
      <p:sp>
        <p:nvSpPr>
          <p:cNvPr id="34" name="Oval 33"/>
          <p:cNvSpPr/>
          <p:nvPr/>
        </p:nvSpPr>
        <p:spPr bwMode="auto">
          <a:xfrm flipV="1">
            <a:off x="6019626" y="2280384"/>
            <a:ext cx="45719" cy="58716"/>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35" name="Oval 34"/>
          <p:cNvSpPr/>
          <p:nvPr/>
        </p:nvSpPr>
        <p:spPr bwMode="auto">
          <a:xfrm flipV="1">
            <a:off x="6190224" y="2280384"/>
            <a:ext cx="45719" cy="58716"/>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36" name="Oval 35"/>
          <p:cNvSpPr/>
          <p:nvPr/>
        </p:nvSpPr>
        <p:spPr bwMode="auto">
          <a:xfrm flipV="1">
            <a:off x="6353630" y="2283024"/>
            <a:ext cx="45719" cy="58716"/>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37" name="Content Placeholder 2"/>
          <p:cNvSpPr txBox="1">
            <a:spLocks/>
          </p:cNvSpPr>
          <p:nvPr/>
        </p:nvSpPr>
        <p:spPr bwMode="auto">
          <a:xfrm>
            <a:off x="127953" y="973377"/>
            <a:ext cx="4426184" cy="1237455"/>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a:buFont typeface="Wingdings" panose="05000000000000000000" pitchFamily="2" charset="2"/>
              <a:buChar char="ü"/>
            </a:pPr>
            <a:r>
              <a:rPr lang="en-US" sz="1200" kern="0" dirty="0">
                <a:solidFill>
                  <a:schemeClr val="bg1"/>
                </a:solidFill>
              </a:rPr>
              <a:t>Use a single Pavilion Memory Array for all Splunk Indexer Data</a:t>
            </a:r>
          </a:p>
          <a:p>
            <a:pPr>
              <a:buFont typeface="Wingdings" panose="05000000000000000000" pitchFamily="2" charset="2"/>
              <a:buChar char="ü"/>
            </a:pPr>
            <a:r>
              <a:rPr lang="en-US" sz="1200" kern="0" dirty="0">
                <a:solidFill>
                  <a:schemeClr val="bg1"/>
                </a:solidFill>
              </a:rPr>
              <a:t>Accelerate Search Times up to 100x</a:t>
            </a:r>
          </a:p>
          <a:p>
            <a:pPr>
              <a:buFont typeface="Wingdings" panose="05000000000000000000" pitchFamily="2" charset="2"/>
              <a:buChar char="ü"/>
            </a:pPr>
            <a:r>
              <a:rPr lang="en-US" sz="1200" kern="0" dirty="0">
                <a:solidFill>
                  <a:schemeClr val="bg1"/>
                </a:solidFill>
              </a:rPr>
              <a:t>Reduce infrastructure footprint up to 4X, along with associated power and cooling costs</a:t>
            </a:r>
          </a:p>
          <a:p>
            <a:pPr>
              <a:buFont typeface="Wingdings" panose="05000000000000000000" pitchFamily="2" charset="2"/>
              <a:buChar char="ü"/>
            </a:pPr>
            <a:endParaRPr lang="en-US" sz="1200" kern="0" dirty="0">
              <a:solidFill>
                <a:schemeClr val="bg1"/>
              </a:solidFill>
            </a:endParaRPr>
          </a:p>
        </p:txBody>
      </p:sp>
      <p:sp>
        <p:nvSpPr>
          <p:cNvPr id="38" name="Content Placeholder 2"/>
          <p:cNvSpPr txBox="1">
            <a:spLocks/>
          </p:cNvSpPr>
          <p:nvPr/>
        </p:nvSpPr>
        <p:spPr bwMode="auto">
          <a:xfrm>
            <a:off x="4543425" y="977767"/>
            <a:ext cx="4572000" cy="1050471"/>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a:buFont typeface="Wingdings" panose="05000000000000000000" pitchFamily="2" charset="2"/>
              <a:buChar char="ü"/>
            </a:pPr>
            <a:r>
              <a:rPr lang="en-US" sz="1200" kern="0" dirty="0">
                <a:solidFill>
                  <a:schemeClr val="bg1"/>
                </a:solidFill>
              </a:rPr>
              <a:t>Support several hundred indexers from a single shared appliance</a:t>
            </a:r>
          </a:p>
          <a:p>
            <a:pPr>
              <a:buFont typeface="Wingdings" panose="05000000000000000000" pitchFamily="2" charset="2"/>
              <a:buChar char="ü"/>
            </a:pPr>
            <a:r>
              <a:rPr lang="en-US" sz="1200" kern="0" dirty="0">
                <a:solidFill>
                  <a:schemeClr val="bg1"/>
                </a:solidFill>
              </a:rPr>
              <a:t>Move analysis and decision making from batch to real time</a:t>
            </a:r>
          </a:p>
          <a:p>
            <a:pPr>
              <a:buFont typeface="Wingdings" panose="05000000000000000000" pitchFamily="2" charset="2"/>
              <a:buChar char="ü"/>
            </a:pPr>
            <a:r>
              <a:rPr lang="en-US" sz="1200" kern="0" dirty="0">
                <a:solidFill>
                  <a:schemeClr val="bg1"/>
                </a:solidFill>
              </a:rPr>
              <a:t>Common standard Ethernet network for servers and storage</a:t>
            </a:r>
          </a:p>
          <a:p>
            <a:pPr>
              <a:buFont typeface="Wingdings" panose="05000000000000000000" pitchFamily="2" charset="2"/>
              <a:buChar char="ü"/>
            </a:pPr>
            <a:endParaRPr lang="en-US" sz="1200" kern="0" dirty="0">
              <a:solidFill>
                <a:schemeClr val="bg1"/>
              </a:solidFill>
            </a:endParaRPr>
          </a:p>
        </p:txBody>
      </p:sp>
    </p:spTree>
    <p:extLst>
      <p:ext uri="{BB962C8B-B14F-4D97-AF65-F5344CB8AC3E}">
        <p14:creationId xmlns:p14="http://schemas.microsoft.com/office/powerpoint/2010/main" val="2432587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type="tbl" sz="quarter" idx="13"/>
            <p:extLst>
              <p:ext uri="{D42A27DB-BD31-4B8C-83A1-F6EECF244321}">
                <p14:modId xmlns:p14="http://schemas.microsoft.com/office/powerpoint/2010/main" val="753092722"/>
              </p:ext>
            </p:extLst>
          </p:nvPr>
        </p:nvGraphicFramePr>
        <p:xfrm>
          <a:off x="1600200" y="1047750"/>
          <a:ext cx="5562600" cy="3616049"/>
        </p:xfrm>
        <a:graphic>
          <a:graphicData uri="http://schemas.openxmlformats.org/drawingml/2006/table">
            <a:tbl>
              <a:tblPr firstRow="1" bandRow="1">
                <a:tableStyleId>{5DA37D80-6434-44D0-A028-1B22A696006F}</a:tableStyleId>
              </a:tblPr>
              <a:tblGrid>
                <a:gridCol w="1887115">
                  <a:extLst>
                    <a:ext uri="{9D8B030D-6E8A-4147-A177-3AD203B41FA5}">
                      <a16:colId xmlns:a16="http://schemas.microsoft.com/office/drawing/2014/main" val="20000"/>
                    </a:ext>
                  </a:extLst>
                </a:gridCol>
                <a:gridCol w="2293065">
                  <a:extLst>
                    <a:ext uri="{9D8B030D-6E8A-4147-A177-3AD203B41FA5}">
                      <a16:colId xmlns:a16="http://schemas.microsoft.com/office/drawing/2014/main" val="20001"/>
                    </a:ext>
                  </a:extLst>
                </a:gridCol>
                <a:gridCol w="1382420">
                  <a:extLst>
                    <a:ext uri="{9D8B030D-6E8A-4147-A177-3AD203B41FA5}">
                      <a16:colId xmlns:a16="http://schemas.microsoft.com/office/drawing/2014/main" val="20002"/>
                    </a:ext>
                  </a:extLst>
                </a:gridCol>
              </a:tblGrid>
              <a:tr h="609600">
                <a:tc>
                  <a:txBody>
                    <a:bodyPr/>
                    <a:lstStyle/>
                    <a:p>
                      <a:endParaRPr lang="en-US" sz="1400" dirty="0">
                        <a:solidFill>
                          <a:schemeClr val="bg1"/>
                        </a:solidFill>
                      </a:endParaRPr>
                    </a:p>
                  </a:txBody>
                  <a:tcPr/>
                </a:tc>
                <a:tc>
                  <a:txBody>
                    <a:bodyPr/>
                    <a:lstStyle/>
                    <a:p>
                      <a:pPr algn="ctr"/>
                      <a:r>
                        <a:rPr lang="en-US" sz="1200" dirty="0">
                          <a:solidFill>
                            <a:schemeClr val="bg1"/>
                          </a:solidFill>
                        </a:rPr>
                        <a:t>Traditional </a:t>
                      </a:r>
                    </a:p>
                    <a:p>
                      <a:pPr algn="ctr"/>
                      <a:r>
                        <a:rPr lang="en-US" sz="1200" dirty="0">
                          <a:solidFill>
                            <a:schemeClr val="bg1"/>
                          </a:solidFill>
                        </a:rPr>
                        <a:t>All Flash</a:t>
                      </a:r>
                      <a:r>
                        <a:rPr lang="en-US" sz="1200" baseline="0" dirty="0">
                          <a:solidFill>
                            <a:schemeClr val="bg1"/>
                          </a:solidFill>
                        </a:rPr>
                        <a:t> Array (Violin, NetApp EF, Pure, EMC </a:t>
                      </a:r>
                      <a:r>
                        <a:rPr lang="en-US" sz="1200" baseline="0" dirty="0" err="1">
                          <a:solidFill>
                            <a:schemeClr val="bg1"/>
                          </a:solidFill>
                        </a:rPr>
                        <a:t>XtremIO</a:t>
                      </a:r>
                      <a:r>
                        <a:rPr lang="en-US" sz="1200" baseline="0" dirty="0">
                          <a:solidFill>
                            <a:schemeClr val="bg1"/>
                          </a:solidFill>
                        </a:rPr>
                        <a:t>, </a:t>
                      </a:r>
                      <a:r>
                        <a:rPr lang="en-US" sz="1200" baseline="0" dirty="0" err="1">
                          <a:solidFill>
                            <a:schemeClr val="bg1"/>
                          </a:solidFill>
                        </a:rPr>
                        <a:t>etc</a:t>
                      </a:r>
                      <a:r>
                        <a:rPr lang="en-US" sz="1200" baseline="0" dirty="0">
                          <a:solidFill>
                            <a:schemeClr val="bg1"/>
                          </a:solidFill>
                        </a:rPr>
                        <a:t>)</a:t>
                      </a:r>
                      <a:endParaRPr lang="en-US" sz="1200" dirty="0">
                        <a:solidFill>
                          <a:schemeClr val="bg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Pavilion</a:t>
                      </a:r>
                      <a:r>
                        <a:rPr lang="en-US" sz="1200" baseline="0" dirty="0">
                          <a:solidFill>
                            <a:schemeClr val="bg1"/>
                          </a:solidFill>
                        </a:rPr>
                        <a:t> Advantage</a:t>
                      </a:r>
                      <a:endParaRPr lang="en-US" sz="1200" dirty="0">
                        <a:solidFill>
                          <a:schemeClr val="bg1"/>
                        </a:solidFill>
                      </a:endParaRPr>
                    </a:p>
                  </a:txBody>
                  <a:tcPr anchor="ctr"/>
                </a:tc>
                <a:extLst>
                  <a:ext uri="{0D108BD9-81ED-4DB2-BD59-A6C34878D82A}">
                    <a16:rowId xmlns:a16="http://schemas.microsoft.com/office/drawing/2014/main" val="10000"/>
                  </a:ext>
                </a:extLst>
              </a:tr>
              <a:tr h="760880">
                <a:tc>
                  <a:txBody>
                    <a:bodyPr/>
                    <a:lstStyle/>
                    <a:p>
                      <a:r>
                        <a:rPr lang="en-US" sz="1400" dirty="0">
                          <a:solidFill>
                            <a:schemeClr val="bg1"/>
                          </a:solidFill>
                        </a:rPr>
                        <a:t>External Connectivity</a:t>
                      </a:r>
                    </a:p>
                    <a:p>
                      <a:r>
                        <a:rPr lang="en-US" sz="1400" dirty="0">
                          <a:solidFill>
                            <a:schemeClr val="bg1"/>
                          </a:solidFill>
                        </a:rPr>
                        <a:t>Bandwidth</a:t>
                      </a:r>
                    </a:p>
                  </a:txBody>
                  <a:tcPr anchor="ctr"/>
                </a:tc>
                <a:tc>
                  <a:txBody>
                    <a:bodyPr/>
                    <a:lstStyle/>
                    <a:p>
                      <a:pPr algn="ctr"/>
                      <a:endParaRPr lang="en-US" sz="1400" kern="1200" baseline="0" dirty="0">
                        <a:solidFill>
                          <a:schemeClr val="bg1"/>
                        </a:solidFill>
                      </a:endParaRPr>
                    </a:p>
                    <a:p>
                      <a:pPr algn="ctr"/>
                      <a:r>
                        <a:rPr lang="en-US" sz="1400" kern="1200" baseline="0" dirty="0">
                          <a:solidFill>
                            <a:schemeClr val="bg1"/>
                          </a:solidFill>
                        </a:rPr>
                        <a:t>4-8 GB/s</a:t>
                      </a:r>
                      <a:endParaRPr lang="en-US" sz="1400" kern="1200" dirty="0">
                        <a:solidFill>
                          <a:schemeClr val="bg1"/>
                        </a:solidFill>
                        <a:latin typeface="+mn-lt"/>
                        <a:ea typeface="+mn-ea"/>
                        <a:cs typeface="+mn-cs"/>
                      </a:endParaRPr>
                    </a:p>
                  </a:txBody>
                  <a:tcPr anchor="ctr"/>
                </a:tc>
                <a:tc>
                  <a:txBody>
                    <a:bodyPr/>
                    <a:lstStyle/>
                    <a:p>
                      <a:pPr algn="ctr"/>
                      <a:r>
                        <a:rPr lang="en-US" sz="1800" b="1" i="1" dirty="0">
                          <a:solidFill>
                            <a:srgbClr val="60AD00"/>
                          </a:solidFill>
                        </a:rPr>
                        <a:t>20X </a:t>
                      </a:r>
                    </a:p>
                  </a:txBody>
                  <a:tcPr anchor="ctr"/>
                </a:tc>
                <a:extLst>
                  <a:ext uri="{0D108BD9-81ED-4DB2-BD59-A6C34878D82A}">
                    <a16:rowId xmlns:a16="http://schemas.microsoft.com/office/drawing/2014/main" val="10002"/>
                  </a:ext>
                </a:extLst>
              </a:tr>
              <a:tr h="442038">
                <a:tc>
                  <a:txBody>
                    <a:bodyPr/>
                    <a:lstStyle/>
                    <a:p>
                      <a:r>
                        <a:rPr lang="en-US" sz="1400" baseline="0" dirty="0">
                          <a:solidFill>
                            <a:schemeClr val="bg1"/>
                          </a:solidFill>
                        </a:rPr>
                        <a:t>Internal System Fabric Bandwidth</a:t>
                      </a:r>
                      <a:endParaRPr lang="en-US" sz="1400" dirty="0">
                        <a:solidFill>
                          <a:schemeClr val="bg1"/>
                        </a:solidFill>
                      </a:endParaRPr>
                    </a:p>
                  </a:txBody>
                  <a:tcPr anchor="ctr"/>
                </a:tc>
                <a:tc>
                  <a:txBody>
                    <a:bodyPr/>
                    <a:lstStyle/>
                    <a:p>
                      <a:pPr algn="ctr"/>
                      <a:r>
                        <a:rPr lang="en-US" sz="1400" kern="1200" dirty="0">
                          <a:solidFill>
                            <a:schemeClr val="bg1"/>
                          </a:solidFill>
                        </a:rPr>
                        <a:t>&lt; 512 Gb/s</a:t>
                      </a:r>
                      <a:endParaRPr lang="en-US" sz="1400" kern="1200" dirty="0">
                        <a:solidFill>
                          <a:schemeClr val="bg1"/>
                        </a:solidFill>
                        <a:latin typeface="+mn-lt"/>
                        <a:ea typeface="+mn-ea"/>
                        <a:cs typeface="+mn-cs"/>
                      </a:endParaRPr>
                    </a:p>
                  </a:txBody>
                  <a:tcPr anchor="ctr"/>
                </a:tc>
                <a:tc>
                  <a:txBody>
                    <a:bodyPr/>
                    <a:lstStyle/>
                    <a:p>
                      <a:pPr algn="ctr"/>
                      <a:r>
                        <a:rPr lang="en-US" sz="1800" b="1" i="1" dirty="0">
                          <a:solidFill>
                            <a:srgbClr val="60AD00"/>
                          </a:solidFill>
                        </a:rPr>
                        <a:t>15X</a:t>
                      </a:r>
                    </a:p>
                  </a:txBody>
                  <a:tcPr anchor="ctr"/>
                </a:tc>
                <a:extLst>
                  <a:ext uri="{0D108BD9-81ED-4DB2-BD59-A6C34878D82A}">
                    <a16:rowId xmlns:a16="http://schemas.microsoft.com/office/drawing/2014/main" val="10003"/>
                  </a:ext>
                </a:extLst>
              </a:tr>
              <a:tr h="1178769">
                <a:tc>
                  <a:txBody>
                    <a:bodyPr/>
                    <a:lstStyle/>
                    <a:p>
                      <a:r>
                        <a:rPr lang="en-US" sz="1400" dirty="0">
                          <a:solidFill>
                            <a:schemeClr val="bg1"/>
                          </a:solidFill>
                        </a:rPr>
                        <a:t>IOPS and latency</a:t>
                      </a:r>
                    </a:p>
                  </a:txBody>
                  <a:tcPr anchor="ctr"/>
                </a:tc>
                <a:tc>
                  <a:txBody>
                    <a:bodyPr/>
                    <a:lstStyle/>
                    <a:p>
                      <a:pPr algn="ctr"/>
                      <a:r>
                        <a:rPr lang="en-US" sz="1400" kern="1200" dirty="0">
                          <a:solidFill>
                            <a:schemeClr val="bg1"/>
                          </a:solidFill>
                        </a:rPr>
                        <a:t>&lt; 1000K IOPs (4</a:t>
                      </a:r>
                      <a:r>
                        <a:rPr lang="en-US" sz="1400" kern="1200" baseline="0" dirty="0">
                          <a:solidFill>
                            <a:schemeClr val="bg1"/>
                          </a:solidFill>
                        </a:rPr>
                        <a:t>K Block) Latency: 1 </a:t>
                      </a:r>
                      <a:r>
                        <a:rPr lang="en-US" sz="1400" kern="1200" baseline="0" dirty="0" err="1">
                          <a:solidFill>
                            <a:schemeClr val="bg1"/>
                          </a:solidFill>
                        </a:rPr>
                        <a:t>ms</a:t>
                      </a:r>
                      <a:endParaRPr lang="en-US" sz="1400" kern="1200" dirty="0">
                        <a:solidFill>
                          <a:schemeClr val="bg1"/>
                        </a:solidFill>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i="1" dirty="0">
                          <a:solidFill>
                            <a:srgbClr val="60AD00"/>
                          </a:solidFill>
                        </a:rPr>
                        <a:t>25X</a:t>
                      </a:r>
                      <a:br>
                        <a:rPr lang="en-US" sz="1800" b="1" i="1" dirty="0">
                          <a:solidFill>
                            <a:srgbClr val="60AD00"/>
                          </a:solidFill>
                        </a:rPr>
                      </a:br>
                      <a:r>
                        <a:rPr lang="en-US" sz="1100" b="1" i="1" dirty="0">
                          <a:solidFill>
                            <a:srgbClr val="60AD00"/>
                          </a:solidFill>
                        </a:rPr>
                        <a:t> IOPs</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i="1" dirty="0">
                          <a:solidFill>
                            <a:srgbClr val="60AD00"/>
                          </a:solidFill>
                        </a:rPr>
                        <a:t>10X </a:t>
                      </a:r>
                      <a:br>
                        <a:rPr lang="en-US" sz="1800" b="1" i="1" dirty="0">
                          <a:solidFill>
                            <a:srgbClr val="60AD00"/>
                          </a:solidFill>
                        </a:rPr>
                      </a:br>
                      <a:r>
                        <a:rPr lang="en-US" sz="1100" b="1" i="1" dirty="0">
                          <a:solidFill>
                            <a:srgbClr val="60AD00"/>
                          </a:solidFill>
                        </a:rPr>
                        <a:t>Latency</a:t>
                      </a:r>
                    </a:p>
                  </a:txBody>
                  <a:tcPr anchor="ctr"/>
                </a:tc>
                <a:extLst>
                  <a:ext uri="{0D108BD9-81ED-4DB2-BD59-A6C34878D82A}">
                    <a16:rowId xmlns:a16="http://schemas.microsoft.com/office/drawing/2014/main" val="10005"/>
                  </a:ext>
                </a:extLst>
              </a:tr>
              <a:tr h="497293">
                <a:tc>
                  <a:txBody>
                    <a:bodyPr/>
                    <a:lstStyle/>
                    <a:p>
                      <a:r>
                        <a:rPr lang="en-US" sz="1400" dirty="0">
                          <a:solidFill>
                            <a:schemeClr val="bg1"/>
                          </a:solidFill>
                        </a:rPr>
                        <a:t>Performa</a:t>
                      </a:r>
                      <a:r>
                        <a:rPr lang="en-US" sz="1400" baseline="0" dirty="0">
                          <a:solidFill>
                            <a:schemeClr val="bg1"/>
                          </a:solidFill>
                        </a:rPr>
                        <a:t>nce/Server</a:t>
                      </a:r>
                    </a:p>
                    <a:p>
                      <a:r>
                        <a:rPr lang="en-US" sz="1200" baseline="0" dirty="0">
                          <a:solidFill>
                            <a:schemeClr val="bg1"/>
                          </a:solidFill>
                        </a:rPr>
                        <a:t>(assume 50 servers/rack)</a:t>
                      </a:r>
                      <a:endParaRPr lang="en-US" sz="1200" dirty="0">
                        <a:solidFill>
                          <a:schemeClr val="bg1"/>
                        </a:solidFill>
                      </a:endParaRPr>
                    </a:p>
                  </a:txBody>
                  <a:tcPr anchor="ctr"/>
                </a:tc>
                <a:tc>
                  <a:txBody>
                    <a:bodyPr/>
                    <a:lstStyle/>
                    <a:p>
                      <a:pPr algn="ctr"/>
                      <a:r>
                        <a:rPr lang="en-US" sz="1400" kern="1200" dirty="0">
                          <a:solidFill>
                            <a:schemeClr val="bg1"/>
                          </a:solidFill>
                        </a:rPr>
                        <a:t>~ 1K</a:t>
                      </a:r>
                      <a:r>
                        <a:rPr lang="en-US" sz="1400" kern="1200" baseline="0" dirty="0">
                          <a:solidFill>
                            <a:schemeClr val="bg1"/>
                          </a:solidFill>
                        </a:rPr>
                        <a:t> IOPs (32K Block)</a:t>
                      </a:r>
                    </a:p>
                    <a:p>
                      <a:pPr algn="ctr"/>
                      <a:r>
                        <a:rPr lang="en-US" sz="1400" kern="1200" baseline="0" dirty="0">
                          <a:solidFill>
                            <a:schemeClr val="bg1"/>
                          </a:solidFill>
                        </a:rPr>
                        <a:t>~ 0.08 GB/s Bandwidth</a:t>
                      </a:r>
                      <a:endParaRPr lang="en-US" sz="1400" kern="1200" dirty="0">
                        <a:solidFill>
                          <a:schemeClr val="bg1"/>
                        </a:solidFill>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i="1" dirty="0">
                          <a:solidFill>
                            <a:srgbClr val="60AD00"/>
                          </a:solidFill>
                        </a:rPr>
                        <a:t>25X</a:t>
                      </a:r>
                      <a:endParaRPr lang="en-US" sz="1100" b="1" i="1" dirty="0">
                        <a:solidFill>
                          <a:srgbClr val="60AD00"/>
                        </a:solidFill>
                      </a:endParaRPr>
                    </a:p>
                  </a:txBody>
                  <a:tcPr anchor="ctr"/>
                </a:tc>
                <a:extLst>
                  <a:ext uri="{0D108BD9-81ED-4DB2-BD59-A6C34878D82A}">
                    <a16:rowId xmlns:a16="http://schemas.microsoft.com/office/drawing/2014/main" val="10006"/>
                  </a:ext>
                </a:extLst>
              </a:tr>
            </a:tbl>
          </a:graphicData>
        </a:graphic>
      </p:graphicFrame>
      <p:sp>
        <p:nvSpPr>
          <p:cNvPr id="6" name="Title 5"/>
          <p:cNvSpPr>
            <a:spLocks noGrp="1"/>
          </p:cNvSpPr>
          <p:nvPr>
            <p:ph type="title"/>
          </p:nvPr>
        </p:nvSpPr>
        <p:spPr/>
        <p:txBody>
          <a:bodyPr>
            <a:noAutofit/>
          </a:bodyPr>
          <a:lstStyle/>
          <a:p>
            <a:r>
              <a:rPr lang="en-US" dirty="0"/>
              <a:t>Pavilion Delivers A New Class of Storage</a:t>
            </a:r>
          </a:p>
        </p:txBody>
      </p:sp>
      <p:sp>
        <p:nvSpPr>
          <p:cNvPr id="8" name="Footer Placeholder 4"/>
          <p:cNvSpPr txBox="1">
            <a:spLocks/>
          </p:cNvSpPr>
          <p:nvPr/>
        </p:nvSpPr>
        <p:spPr>
          <a:xfrm>
            <a:off x="246063" y="4929200"/>
            <a:ext cx="2286000" cy="214313"/>
          </a:xfrm>
          <a:prstGeom prst="rect">
            <a:avLst/>
          </a:prstGeom>
        </p:spPr>
        <p:txBody>
          <a:bodyPr vert="horz" lIns="91440" tIns="45720" rIns="91440" bIns="45720" rtlCol="0" anchor="ctr">
            <a:normAutofit fontScale="92500"/>
          </a:bodyPr>
          <a:lstStyle>
            <a:lvl1pPr algn="ctr">
              <a:defRPr sz="10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tint val="75000"/>
                  </a:schemeClr>
                </a:solidFill>
                <a:effectLst/>
                <a:uLnTx/>
                <a:uFillTx/>
                <a:latin typeface="+mn-lt"/>
                <a:ea typeface="+mn-ea"/>
                <a:cs typeface="+mn-cs"/>
              </a:rPr>
              <a:t>Pavilion Data Systems™ Confidential</a:t>
            </a:r>
            <a:endParaRPr kumimoji="0" lang="en-US" sz="9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lide Number Placeholder 5"/>
          <p:cNvSpPr txBox="1">
            <a:spLocks/>
          </p:cNvSpPr>
          <p:nvPr/>
        </p:nvSpPr>
        <p:spPr>
          <a:xfrm>
            <a:off x="8001000" y="4929200"/>
            <a:ext cx="914400" cy="214313"/>
          </a:xfrm>
          <a:prstGeom prst="rect">
            <a:avLst/>
          </a:prstGeom>
        </p:spPr>
        <p:txBody>
          <a:bodyPr vert="horz" lIns="91440" tIns="45720" rIns="91440" bIns="45720" rtlCol="0" anchor="ctr">
            <a:normAutofit fontScale="92500"/>
          </a:bodyPr>
          <a:lstStyle>
            <a:lvl1pPr algn="r">
              <a:defRPr sz="10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tint val="75000"/>
                  </a:schemeClr>
                </a:solidFill>
                <a:effectLst/>
                <a:uLnTx/>
                <a:uFillTx/>
                <a:latin typeface="+mn-lt"/>
                <a:ea typeface="+mn-ea"/>
                <a:cs typeface="+mn-cs"/>
              </a:rPr>
              <a:t>Page </a:t>
            </a:r>
            <a:fld id="{976FADE2-9714-4326-81A8-B6AB58A52431}" type="slidenum">
              <a:rPr kumimoji="0" lang="en-US" sz="9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r>
              <a:rPr kumimoji="0" lang="en-US" sz="900" b="0" i="0" u="none" strike="noStrike" kern="1200" cap="none" spc="0" normalizeH="0" baseline="0" noProof="0" dirty="0">
                <a:ln>
                  <a:noFill/>
                </a:ln>
                <a:solidFill>
                  <a:schemeClr val="tx1">
                    <a:tint val="75000"/>
                  </a:schemeClr>
                </a:solidFill>
                <a:effectLst/>
                <a:uLnTx/>
                <a:uFillTx/>
                <a:latin typeface="+mn-lt"/>
                <a:ea typeface="+mn-ea"/>
                <a:cs typeface="+mn-cs"/>
              </a:rPr>
              <a:t> </a:t>
            </a:r>
          </a:p>
        </p:txBody>
      </p:sp>
      <p:sp>
        <p:nvSpPr>
          <p:cNvPr id="12" name="Oval 11"/>
          <p:cNvSpPr/>
          <p:nvPr/>
        </p:nvSpPr>
        <p:spPr bwMode="auto">
          <a:xfrm>
            <a:off x="5943600" y="1657350"/>
            <a:ext cx="1143000" cy="2971800"/>
          </a:xfrm>
          <a:prstGeom prst="ellipse">
            <a:avLst/>
          </a:prstGeom>
          <a:noFill/>
          <a:ln w="19050" cap="flat" cmpd="sng" algn="ctr">
            <a:solidFill>
              <a:srgbClr val="60DF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cxnSp>
        <p:nvCxnSpPr>
          <p:cNvPr id="14" name="Straight Arrow Connector 13"/>
          <p:cNvCxnSpPr/>
          <p:nvPr/>
        </p:nvCxnSpPr>
        <p:spPr bwMode="auto">
          <a:xfrm flipV="1">
            <a:off x="7086600" y="2495550"/>
            <a:ext cx="762000" cy="647700"/>
          </a:xfrm>
          <a:prstGeom prst="straightConnector1">
            <a:avLst/>
          </a:prstGeom>
          <a:solidFill>
            <a:schemeClr val="accent1"/>
          </a:solidFill>
          <a:ln w="19050" cap="flat" cmpd="sng" algn="ctr">
            <a:solidFill>
              <a:srgbClr val="60DF00"/>
            </a:solidFill>
            <a:prstDash val="solid"/>
            <a:round/>
            <a:headEnd type="none" w="med" len="med"/>
            <a:tailEnd type="triangle"/>
          </a:ln>
          <a:effectLst/>
        </p:spPr>
      </p:cxnSp>
      <p:sp>
        <p:nvSpPr>
          <p:cNvPr id="15" name="Content Placeholder 2"/>
          <p:cNvSpPr txBox="1">
            <a:spLocks/>
          </p:cNvSpPr>
          <p:nvPr/>
        </p:nvSpPr>
        <p:spPr>
          <a:xfrm>
            <a:off x="7429500" y="1897302"/>
            <a:ext cx="1631052" cy="97420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050" i="1" dirty="0">
                <a:solidFill>
                  <a:schemeClr val="bg1"/>
                </a:solidFill>
              </a:rPr>
              <a:t>Performance-Sensitive Workloads will migrate to this new category of storage</a:t>
            </a:r>
          </a:p>
          <a:p>
            <a:pPr>
              <a:buClr>
                <a:srgbClr val="60AD00"/>
              </a:buClr>
              <a:buFont typeface="Wingdings" panose="05000000000000000000" pitchFamily="2" charset="2"/>
              <a:buChar char="ü"/>
            </a:pPr>
            <a:endParaRPr lang="en-US" sz="1050" dirty="0">
              <a:solidFill>
                <a:schemeClr val="bg1"/>
              </a:solidFill>
            </a:endParaRPr>
          </a:p>
          <a:p>
            <a:pPr lvl="1">
              <a:buClr>
                <a:srgbClr val="60AD00"/>
              </a:buClr>
              <a:buFont typeface="Wingdings" panose="05000000000000000000" pitchFamily="2" charset="2"/>
              <a:buChar char="ü"/>
            </a:pPr>
            <a:endParaRPr lang="en-US" sz="1000" dirty="0">
              <a:solidFill>
                <a:schemeClr val="bg1"/>
              </a:solidFill>
            </a:endParaRPr>
          </a:p>
        </p:txBody>
      </p:sp>
    </p:spTree>
    <p:extLst>
      <p:ext uri="{BB962C8B-B14F-4D97-AF65-F5344CB8AC3E}">
        <p14:creationId xmlns:p14="http://schemas.microsoft.com/office/powerpoint/2010/main" val="295022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developer.teradata.com/sites/all/files/cover_images/watzke/pi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227" y="2919987"/>
            <a:ext cx="1585145" cy="15851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rot="10800000" flipV="1">
            <a:off x="304800" y="349139"/>
            <a:ext cx="8504258" cy="278441"/>
          </a:xfrm>
        </p:spPr>
        <p:txBody>
          <a:bodyPr/>
          <a:lstStyle/>
          <a:p>
            <a:r>
              <a:rPr lang="en-US" dirty="0"/>
              <a:t>SIEM  Requires Fast + Big Data</a:t>
            </a:r>
          </a:p>
        </p:txBody>
      </p:sp>
      <p:sp>
        <p:nvSpPr>
          <p:cNvPr id="3" name="Content Placeholder 2"/>
          <p:cNvSpPr>
            <a:spLocks noGrp="1"/>
          </p:cNvSpPr>
          <p:nvPr>
            <p:ph idx="1"/>
          </p:nvPr>
        </p:nvSpPr>
        <p:spPr>
          <a:xfrm>
            <a:off x="300318" y="983999"/>
            <a:ext cx="5948082" cy="1315552"/>
          </a:xfrm>
        </p:spPr>
        <p:txBody>
          <a:bodyPr>
            <a:noAutofit/>
          </a:bodyPr>
          <a:lstStyle/>
          <a:p>
            <a:pPr>
              <a:buFont typeface="Wingdings" panose="05000000000000000000" pitchFamily="2" charset="2"/>
              <a:buChar char="ü"/>
            </a:pPr>
            <a:r>
              <a:rPr lang="en-US" sz="2200" dirty="0">
                <a:solidFill>
                  <a:schemeClr val="bg1"/>
                </a:solidFill>
              </a:rPr>
              <a:t>Shorten Decision Times</a:t>
            </a:r>
          </a:p>
          <a:p>
            <a:pPr lvl="1"/>
            <a:r>
              <a:rPr lang="en-US" sz="1800" dirty="0">
                <a:solidFill>
                  <a:schemeClr val="bg1"/>
                </a:solidFill>
              </a:rPr>
              <a:t>Low Latency/High Capacity platform delivers processing at the speed of business</a:t>
            </a:r>
          </a:p>
          <a:p>
            <a:pPr lvl="1"/>
            <a:r>
              <a:rPr lang="en-US" sz="1800" dirty="0">
                <a:solidFill>
                  <a:schemeClr val="bg1"/>
                </a:solidFill>
              </a:rPr>
              <a:t>Handle Millions of Events per Second and analyze in real time</a:t>
            </a:r>
          </a:p>
          <a:p>
            <a:pPr lvl="1"/>
            <a:r>
              <a:rPr lang="en-US" sz="1800" dirty="0">
                <a:solidFill>
                  <a:schemeClr val="bg1"/>
                </a:solidFill>
              </a:rPr>
              <a:t>Simultaneous analysis using high-speed space-efficient copies</a:t>
            </a:r>
            <a:endParaRPr lang="en-US" sz="1800" dirty="0">
              <a:solidFill>
                <a:schemeClr val="accent4"/>
              </a:solidFill>
            </a:endParaRPr>
          </a:p>
          <a:p>
            <a:pPr>
              <a:buFont typeface="Wingdings" panose="05000000000000000000" pitchFamily="2" charset="2"/>
              <a:buChar char="ü"/>
            </a:pPr>
            <a:r>
              <a:rPr lang="en-US" sz="2200" dirty="0">
                <a:solidFill>
                  <a:schemeClr val="bg1"/>
                </a:solidFill>
              </a:rPr>
              <a:t>Increase Accuracy</a:t>
            </a:r>
          </a:p>
          <a:p>
            <a:pPr lvl="1"/>
            <a:r>
              <a:rPr lang="en-US" sz="1800" dirty="0">
                <a:solidFill>
                  <a:schemeClr val="bg1"/>
                </a:solidFill>
              </a:rPr>
              <a:t>Stream &amp; Batch Data: Add more data to increase accuracy, rather than optimizing algorithms</a:t>
            </a:r>
          </a:p>
          <a:p>
            <a:pPr lvl="1"/>
            <a:r>
              <a:rPr lang="en-US" sz="1800" dirty="0">
                <a:solidFill>
                  <a:schemeClr val="bg1"/>
                </a:solidFill>
              </a:rPr>
              <a:t>Over 100 TB per Rack-Unit</a:t>
            </a:r>
          </a:p>
          <a:p>
            <a:pPr lvl="1"/>
            <a:endParaRPr lang="en-US" sz="1800" dirty="0">
              <a:solidFill>
                <a:schemeClr val="bg1"/>
              </a:solidFill>
            </a:endParaRP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23</a:t>
            </a:fld>
            <a:endParaRPr lang="en-US" dirty="0"/>
          </a:p>
        </p:txBody>
      </p:sp>
      <p:pic>
        <p:nvPicPr>
          <p:cNvPr id="1032" name="Picture 8" descr="http://cdn.ttgtmedia.com/rms/computerweekly/cyber-security-threat-290x230-istockphoto-thinksto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884587"/>
            <a:ext cx="2244726" cy="17803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smt-center.com/images/splun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5101" y="3818495"/>
            <a:ext cx="1241425" cy="444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cdn.datafloq.com/vendor/logo/guavus-logo.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32022" y="4333020"/>
            <a:ext cx="906483" cy="2299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cloudtimes.org/wp-content/uploads/2013/07/hp-ArcSigh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07295" y="2907432"/>
            <a:ext cx="1261258" cy="840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694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a:graphicFrameLocks/>
          </p:cNvGraphicFramePr>
          <p:nvPr/>
        </p:nvGraphicFramePr>
        <p:xfrm>
          <a:off x="457200" y="1235510"/>
          <a:ext cx="7391400" cy="3503812"/>
        </p:xfrm>
        <a:graphic>
          <a:graphicData uri="http://schemas.openxmlformats.org/drawingml/2006/chart">
            <c:chart xmlns:c="http://schemas.openxmlformats.org/drawingml/2006/chart" xmlns:r="http://schemas.openxmlformats.org/officeDocument/2006/relationships" r:id="rId2"/>
          </a:graphicData>
        </a:graphic>
      </p:graphicFrame>
      <p:sp>
        <p:nvSpPr>
          <p:cNvPr id="3" name="16-Point Star 2"/>
          <p:cNvSpPr/>
          <p:nvPr/>
        </p:nvSpPr>
        <p:spPr bwMode="auto">
          <a:xfrm>
            <a:off x="5005325" y="1639337"/>
            <a:ext cx="1166053" cy="897103"/>
          </a:xfrm>
          <a:prstGeom prst="star16">
            <a:avLst/>
          </a:prstGeom>
          <a:solidFill>
            <a:srgbClr val="FFFF99"/>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 name="Title 1"/>
          <p:cNvSpPr>
            <a:spLocks noGrp="1"/>
          </p:cNvSpPr>
          <p:nvPr>
            <p:ph type="title"/>
          </p:nvPr>
        </p:nvSpPr>
        <p:spPr/>
        <p:txBody>
          <a:bodyPr/>
          <a:lstStyle/>
          <a:p>
            <a:r>
              <a:rPr lang="en-US" dirty="0"/>
              <a:t>Pavilion Lowers </a:t>
            </a:r>
            <a:r>
              <a:rPr lang="en-US" dirty="0" err="1"/>
              <a:t>HyperScale</a:t>
            </a:r>
            <a:r>
              <a:rPr lang="en-US" dirty="0"/>
              <a:t> DB CAPEX + OPEX by 72%</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24</a:t>
            </a:fld>
            <a:endParaRPr lang="en-US" dirty="0"/>
          </a:p>
        </p:txBody>
      </p:sp>
      <p:sp>
        <p:nvSpPr>
          <p:cNvPr id="9" name="TextBox 8"/>
          <p:cNvSpPr txBox="1"/>
          <p:nvPr/>
        </p:nvSpPr>
        <p:spPr bwMode="ltGray">
          <a:xfrm>
            <a:off x="2895600" y="1261420"/>
            <a:ext cx="1371600" cy="3048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200" dirty="0">
                <a:solidFill>
                  <a:schemeClr val="bg2"/>
                </a:solidFill>
                <a:latin typeface="Calibri" pitchFamily="34" charset="0"/>
              </a:rPr>
              <a:t>$1,328,640</a:t>
            </a:r>
            <a:r>
              <a:rPr lang="en-US" sz="1200" dirty="0">
                <a:latin typeface="Calibri" pitchFamily="34" charset="0"/>
              </a:rPr>
              <a:t>0</a:t>
            </a:r>
          </a:p>
        </p:txBody>
      </p:sp>
      <p:sp>
        <p:nvSpPr>
          <p:cNvPr id="10" name="TextBox 9"/>
          <p:cNvSpPr txBox="1"/>
          <p:nvPr/>
        </p:nvSpPr>
        <p:spPr bwMode="ltGray">
          <a:xfrm>
            <a:off x="5715000" y="3015596"/>
            <a:ext cx="1371600" cy="3048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200" dirty="0">
                <a:solidFill>
                  <a:schemeClr val="bg2"/>
                </a:solidFill>
                <a:latin typeface="Calibri" pitchFamily="34" charset="0"/>
              </a:rPr>
              <a:t>$370,162</a:t>
            </a:r>
            <a:r>
              <a:rPr lang="en-US" sz="1200" dirty="0">
                <a:latin typeface="Calibri" pitchFamily="34" charset="0"/>
              </a:rPr>
              <a:t>0</a:t>
            </a:r>
          </a:p>
        </p:txBody>
      </p:sp>
      <p:cxnSp>
        <p:nvCxnSpPr>
          <p:cNvPr id="14" name="Straight Arrow Connector 13"/>
          <p:cNvCxnSpPr/>
          <p:nvPr/>
        </p:nvCxnSpPr>
        <p:spPr bwMode="auto">
          <a:xfrm>
            <a:off x="4267200" y="1550960"/>
            <a:ext cx="1321152" cy="1686399"/>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17" name="Content Placeholder 2"/>
          <p:cNvSpPr txBox="1">
            <a:spLocks/>
          </p:cNvSpPr>
          <p:nvPr/>
        </p:nvSpPr>
        <p:spPr>
          <a:xfrm>
            <a:off x="5057651" y="1848016"/>
            <a:ext cx="1061402" cy="76442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000" b="1" i="1" dirty="0">
                <a:solidFill>
                  <a:schemeClr val="bg1"/>
                </a:solidFill>
              </a:rPr>
              <a:t>72% Savings</a:t>
            </a:r>
            <a:r>
              <a:rPr lang="en-US" sz="1000" i="1" dirty="0">
                <a:solidFill>
                  <a:schemeClr val="bg1"/>
                </a:solidFill>
              </a:rPr>
              <a:t> Total Year-1 Costs</a:t>
            </a:r>
          </a:p>
        </p:txBody>
      </p:sp>
      <p:cxnSp>
        <p:nvCxnSpPr>
          <p:cNvPr id="12" name="Straight Arrow Connector 11"/>
          <p:cNvCxnSpPr/>
          <p:nvPr/>
        </p:nvCxnSpPr>
        <p:spPr bwMode="auto">
          <a:xfrm>
            <a:off x="4267200" y="3442649"/>
            <a:ext cx="1321152" cy="216404"/>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15" name="16-Point Star 14"/>
          <p:cNvSpPr/>
          <p:nvPr/>
        </p:nvSpPr>
        <p:spPr bwMode="auto">
          <a:xfrm>
            <a:off x="4267200" y="2619343"/>
            <a:ext cx="1066800" cy="914463"/>
          </a:xfrm>
          <a:prstGeom prst="star16">
            <a:avLst/>
          </a:prstGeom>
          <a:solidFill>
            <a:srgbClr val="FFFF99"/>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8" name="Content Placeholder 2"/>
          <p:cNvSpPr txBox="1">
            <a:spLocks/>
          </p:cNvSpPr>
          <p:nvPr/>
        </p:nvSpPr>
        <p:spPr>
          <a:xfrm>
            <a:off x="4355116" y="2823276"/>
            <a:ext cx="936925" cy="5818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000" b="1" i="1" dirty="0">
                <a:solidFill>
                  <a:schemeClr val="bg1"/>
                </a:solidFill>
              </a:rPr>
              <a:t>38% Savings</a:t>
            </a:r>
            <a:r>
              <a:rPr lang="en-US" sz="1000" i="1" dirty="0">
                <a:solidFill>
                  <a:schemeClr val="bg1"/>
                </a:solidFill>
              </a:rPr>
              <a:t> Infrastructure Costs</a:t>
            </a:r>
          </a:p>
        </p:txBody>
      </p:sp>
    </p:spTree>
    <p:extLst>
      <p:ext uri="{BB962C8B-B14F-4D97-AF65-F5344CB8AC3E}">
        <p14:creationId xmlns:p14="http://schemas.microsoft.com/office/powerpoint/2010/main" val="3666071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nvGraphicFramePr>
        <p:xfrm>
          <a:off x="533400" y="895350"/>
          <a:ext cx="76962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16-Point Star 2"/>
          <p:cNvSpPr/>
          <p:nvPr/>
        </p:nvSpPr>
        <p:spPr bwMode="auto">
          <a:xfrm>
            <a:off x="6256588" y="912264"/>
            <a:ext cx="1782507" cy="1222308"/>
          </a:xfrm>
          <a:prstGeom prst="star16">
            <a:avLst/>
          </a:prstGeom>
          <a:solidFill>
            <a:srgbClr val="FFFF99"/>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000" i="0" u="none" strike="noStrike" cap="none" normalizeH="0" baseline="0" dirty="0" err="1">
              <a:ln>
                <a:noFill/>
              </a:ln>
              <a:effectLst/>
              <a:latin typeface="+mn-lt"/>
            </a:endParaRPr>
          </a:p>
        </p:txBody>
      </p:sp>
      <p:sp>
        <p:nvSpPr>
          <p:cNvPr id="2" name="Title 1"/>
          <p:cNvSpPr>
            <a:spLocks noGrp="1"/>
          </p:cNvSpPr>
          <p:nvPr>
            <p:ph type="title"/>
          </p:nvPr>
        </p:nvSpPr>
        <p:spPr/>
        <p:txBody>
          <a:bodyPr/>
          <a:lstStyle/>
          <a:p>
            <a:r>
              <a:rPr lang="en-US" dirty="0"/>
              <a:t>Pavilion Lowers Delivery Cost of Traditional Databases</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25</a:t>
            </a:fld>
            <a:endParaRPr lang="en-US" dirty="0"/>
          </a:p>
        </p:txBody>
      </p:sp>
      <p:sp>
        <p:nvSpPr>
          <p:cNvPr id="8" name="TextBox 7"/>
          <p:cNvSpPr txBox="1"/>
          <p:nvPr/>
        </p:nvSpPr>
        <p:spPr bwMode="ltGray">
          <a:xfrm>
            <a:off x="2743200" y="1047750"/>
            <a:ext cx="1371600" cy="3048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200" dirty="0">
                <a:solidFill>
                  <a:schemeClr val="bg2"/>
                </a:solidFill>
                <a:latin typeface="Calibri" pitchFamily="34" charset="0"/>
              </a:rPr>
              <a:t>$13,952,500</a:t>
            </a:r>
            <a:endParaRPr lang="en-US" sz="1200" dirty="0">
              <a:latin typeface="Calibri" pitchFamily="34" charset="0"/>
            </a:endParaRPr>
          </a:p>
        </p:txBody>
      </p:sp>
      <p:sp>
        <p:nvSpPr>
          <p:cNvPr id="9" name="TextBox 8"/>
          <p:cNvSpPr txBox="1"/>
          <p:nvPr/>
        </p:nvSpPr>
        <p:spPr bwMode="ltGray">
          <a:xfrm>
            <a:off x="6491287" y="2149124"/>
            <a:ext cx="1371600" cy="3048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200" dirty="0">
                <a:solidFill>
                  <a:schemeClr val="bg2"/>
                </a:solidFill>
                <a:latin typeface="Calibri" pitchFamily="34" charset="0"/>
              </a:rPr>
              <a:t>$6,350,500</a:t>
            </a:r>
            <a:endParaRPr lang="en-US" sz="1200" dirty="0">
              <a:latin typeface="Calibri" pitchFamily="34" charset="0"/>
            </a:endParaRPr>
          </a:p>
        </p:txBody>
      </p:sp>
      <p:sp>
        <p:nvSpPr>
          <p:cNvPr id="10" name="TextBox 9"/>
          <p:cNvSpPr txBox="1"/>
          <p:nvPr/>
        </p:nvSpPr>
        <p:spPr bwMode="ltGray">
          <a:xfrm>
            <a:off x="4579811" y="1774897"/>
            <a:ext cx="1371600" cy="3048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200" dirty="0">
                <a:solidFill>
                  <a:schemeClr val="bg2"/>
                </a:solidFill>
                <a:latin typeface="Calibri" pitchFamily="34" charset="0"/>
              </a:rPr>
              <a:t>$9,131,000</a:t>
            </a:r>
            <a:endParaRPr lang="en-US" sz="1200" dirty="0">
              <a:latin typeface="Calibri" pitchFamily="34" charset="0"/>
            </a:endParaRPr>
          </a:p>
        </p:txBody>
      </p:sp>
      <p:cxnSp>
        <p:nvCxnSpPr>
          <p:cNvPr id="14" name="Straight Arrow Connector 13"/>
          <p:cNvCxnSpPr/>
          <p:nvPr/>
        </p:nvCxnSpPr>
        <p:spPr bwMode="auto">
          <a:xfrm>
            <a:off x="5820866" y="1955844"/>
            <a:ext cx="887402" cy="389956"/>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15" name="Content Placeholder 2"/>
          <p:cNvSpPr txBox="1">
            <a:spLocks/>
          </p:cNvSpPr>
          <p:nvPr/>
        </p:nvSpPr>
        <p:spPr>
          <a:xfrm>
            <a:off x="8036095" y="3562350"/>
            <a:ext cx="1025602" cy="71057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i="1" dirty="0">
                <a:solidFill>
                  <a:schemeClr val="bg1"/>
                </a:solidFill>
              </a:rPr>
              <a:t>Low Latency Drives Savings in multiple areas</a:t>
            </a:r>
          </a:p>
        </p:txBody>
      </p:sp>
      <p:sp>
        <p:nvSpPr>
          <p:cNvPr id="17" name="Content Placeholder 2"/>
          <p:cNvSpPr txBox="1">
            <a:spLocks/>
          </p:cNvSpPr>
          <p:nvPr/>
        </p:nvSpPr>
        <p:spPr>
          <a:xfrm>
            <a:off x="6629400" y="1189380"/>
            <a:ext cx="1035484" cy="7219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900" i="1" dirty="0">
                <a:solidFill>
                  <a:schemeClr val="bg1"/>
                </a:solidFill>
              </a:rPr>
              <a:t>Pavilion delivers </a:t>
            </a:r>
            <a:r>
              <a:rPr lang="en-US" sz="900" b="1" i="1" dirty="0">
                <a:solidFill>
                  <a:schemeClr val="bg1"/>
                </a:solidFill>
              </a:rPr>
              <a:t>30% Savings </a:t>
            </a:r>
            <a:r>
              <a:rPr lang="en-US" sz="900" i="1" dirty="0">
                <a:solidFill>
                  <a:schemeClr val="bg1"/>
                </a:solidFill>
              </a:rPr>
              <a:t>on  Delivery Cost vs Traditional AFA</a:t>
            </a:r>
          </a:p>
        </p:txBody>
      </p:sp>
      <p:sp>
        <p:nvSpPr>
          <p:cNvPr id="18" name="Right Brace 17"/>
          <p:cNvSpPr/>
          <p:nvPr/>
        </p:nvSpPr>
        <p:spPr bwMode="auto">
          <a:xfrm>
            <a:off x="7772401" y="3562350"/>
            <a:ext cx="309414" cy="1066800"/>
          </a:xfrm>
          <a:prstGeom prst="rightBrace">
            <a:avLst/>
          </a:prstGeom>
          <a:noFill/>
          <a:ln w="19050" cap="flat" cmpd="sng" algn="ctr">
            <a:solidFill>
              <a:schemeClr val="bg1"/>
            </a:solidFill>
            <a:prstDash val="solid"/>
            <a:round/>
            <a:headEnd type="none" w="med" len="med"/>
            <a:tailEnd type="none" w="med" len="med"/>
          </a:ln>
          <a:effectLst/>
        </p:spPr>
        <p:txBody>
          <a:bodyPr rtlCol="0" anchor="ctr"/>
          <a:lstStyle/>
          <a:p>
            <a:pPr algn="ctr"/>
            <a:endParaRPr lang="en-US"/>
          </a:p>
        </p:txBody>
      </p:sp>
    </p:spTree>
    <p:extLst>
      <p:ext uri="{BB962C8B-B14F-4D97-AF65-F5344CB8AC3E}">
        <p14:creationId xmlns:p14="http://schemas.microsoft.com/office/powerpoint/2010/main" val="169065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mirantis.com/wp-content/uploads/2013/02/vmware_view_pilot-51320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3724" y="2774906"/>
            <a:ext cx="1485862" cy="8357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The next step in Performance Storage (R)Evolution…</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3</a:t>
            </a:fld>
            <a:endParaRPr lang="en-US" dirty="0"/>
          </a:p>
        </p:txBody>
      </p:sp>
      <p:grpSp>
        <p:nvGrpSpPr>
          <p:cNvPr id="10" name="Group 9"/>
          <p:cNvGrpSpPr/>
          <p:nvPr/>
        </p:nvGrpSpPr>
        <p:grpSpPr>
          <a:xfrm>
            <a:off x="549054" y="1220673"/>
            <a:ext cx="7656483" cy="3581400"/>
            <a:chOff x="549054" y="1220673"/>
            <a:chExt cx="7656483" cy="3581400"/>
          </a:xfrm>
        </p:grpSpPr>
        <p:cxnSp>
          <p:nvCxnSpPr>
            <p:cNvPr id="6" name="Straight Connector 5"/>
            <p:cNvCxnSpPr/>
            <p:nvPr/>
          </p:nvCxnSpPr>
          <p:spPr bwMode="auto">
            <a:xfrm>
              <a:off x="956511" y="1220673"/>
              <a:ext cx="0" cy="3276600"/>
            </a:xfrm>
            <a:prstGeom prst="line">
              <a:avLst/>
            </a:prstGeom>
            <a:solidFill>
              <a:schemeClr val="accent1"/>
            </a:solidFill>
            <a:ln w="19050" cap="flat" cmpd="sng" algn="ctr">
              <a:solidFill>
                <a:schemeClr val="tx2"/>
              </a:solidFill>
              <a:prstDash val="solid"/>
              <a:round/>
              <a:headEnd type="none" w="med" len="med"/>
              <a:tailEnd type="none" w="med" len="med"/>
            </a:ln>
            <a:effectLst/>
          </p:spPr>
        </p:cxnSp>
        <p:cxnSp>
          <p:nvCxnSpPr>
            <p:cNvPr id="7" name="Straight Connector 6"/>
            <p:cNvCxnSpPr/>
            <p:nvPr/>
          </p:nvCxnSpPr>
          <p:spPr bwMode="auto">
            <a:xfrm flipH="1" flipV="1">
              <a:off x="952500" y="4497273"/>
              <a:ext cx="7253037" cy="10559"/>
            </a:xfrm>
            <a:prstGeom prst="line">
              <a:avLst/>
            </a:prstGeom>
            <a:solidFill>
              <a:schemeClr val="accent1"/>
            </a:solidFill>
            <a:ln w="19050" cap="flat" cmpd="sng" algn="ctr">
              <a:solidFill>
                <a:schemeClr val="tx2"/>
              </a:solidFill>
              <a:prstDash val="solid"/>
              <a:round/>
              <a:headEnd type="none" w="med" len="med"/>
              <a:tailEnd type="none" w="med" len="med"/>
            </a:ln>
            <a:effectLst/>
          </p:spPr>
        </p:cxnSp>
        <p:sp>
          <p:nvSpPr>
            <p:cNvPr id="15" name="TextBox 14"/>
            <p:cNvSpPr txBox="1"/>
            <p:nvPr/>
          </p:nvSpPr>
          <p:spPr bwMode="ltGray">
            <a:xfrm rot="16200000">
              <a:off x="-174846" y="2458397"/>
              <a:ext cx="1752600" cy="3048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dirty="0">
                  <a:solidFill>
                    <a:srgbClr val="000000"/>
                  </a:solidFill>
                  <a:latin typeface="Calibri" pitchFamily="34" charset="0"/>
                </a:rPr>
                <a:t>Capacity &amp; Manageability</a:t>
              </a:r>
            </a:p>
          </p:txBody>
        </p:sp>
        <p:sp>
          <p:nvSpPr>
            <p:cNvPr id="20" name="TextBox 19"/>
            <p:cNvSpPr txBox="1"/>
            <p:nvPr/>
          </p:nvSpPr>
          <p:spPr bwMode="ltGray">
            <a:xfrm>
              <a:off x="3766470" y="4497273"/>
              <a:ext cx="1752600" cy="3048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dirty="0">
                  <a:solidFill>
                    <a:srgbClr val="000000"/>
                  </a:solidFill>
                  <a:latin typeface="Calibri" pitchFamily="34" charset="0"/>
                </a:rPr>
                <a:t>Performance (Low Latency and Bandwidth/IOPS)</a:t>
              </a:r>
            </a:p>
          </p:txBody>
        </p:sp>
      </p:grpSp>
      <p:pic>
        <p:nvPicPr>
          <p:cNvPr id="31" name="Picture 30" descr="MySQ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2410" y="3310712"/>
            <a:ext cx="781025" cy="3649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5"/>
          <a:stretch>
            <a:fillRect/>
          </a:stretch>
        </p:blipFill>
        <p:spPr>
          <a:xfrm>
            <a:off x="6972947" y="3571210"/>
            <a:ext cx="960694" cy="208835"/>
          </a:xfrm>
          <a:prstGeom prst="rect">
            <a:avLst/>
          </a:prstGeom>
        </p:spPr>
      </p:pic>
      <p:grpSp>
        <p:nvGrpSpPr>
          <p:cNvPr id="39" name="Group 38"/>
          <p:cNvGrpSpPr/>
          <p:nvPr/>
        </p:nvGrpSpPr>
        <p:grpSpPr>
          <a:xfrm>
            <a:off x="5652545" y="3528635"/>
            <a:ext cx="993712" cy="862107"/>
            <a:chOff x="5925313" y="2187425"/>
            <a:chExt cx="993712" cy="862107"/>
          </a:xfrm>
        </p:grpSpPr>
        <p:pic>
          <p:nvPicPr>
            <p:cNvPr id="9" name="Picture 8"/>
            <p:cNvPicPr>
              <a:picLocks noChangeAspect="1"/>
            </p:cNvPicPr>
            <p:nvPr/>
          </p:nvPicPr>
          <p:blipFill>
            <a:blip r:embed="rId6"/>
            <a:stretch>
              <a:fillRect/>
            </a:stretch>
          </p:blipFill>
          <p:spPr>
            <a:xfrm>
              <a:off x="5925313" y="2387057"/>
              <a:ext cx="993712" cy="662475"/>
            </a:xfrm>
            <a:prstGeom prst="rect">
              <a:avLst/>
            </a:prstGeom>
          </p:spPr>
        </p:pic>
        <p:sp>
          <p:nvSpPr>
            <p:cNvPr id="35" name="TextBox 34"/>
            <p:cNvSpPr txBox="1"/>
            <p:nvPr/>
          </p:nvSpPr>
          <p:spPr bwMode="ltGray">
            <a:xfrm>
              <a:off x="5964969" y="2187425"/>
              <a:ext cx="914400" cy="164137"/>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u="sng" dirty="0">
                  <a:solidFill>
                    <a:srgbClr val="000000"/>
                  </a:solidFill>
                  <a:latin typeface="Calibri" pitchFamily="34" charset="0"/>
                </a:rPr>
                <a:t>DAS</a:t>
              </a:r>
            </a:p>
          </p:txBody>
        </p:sp>
      </p:grpSp>
      <p:grpSp>
        <p:nvGrpSpPr>
          <p:cNvPr id="38" name="Group 37"/>
          <p:cNvGrpSpPr/>
          <p:nvPr/>
        </p:nvGrpSpPr>
        <p:grpSpPr>
          <a:xfrm>
            <a:off x="1327421" y="1108477"/>
            <a:ext cx="1379675" cy="1116674"/>
            <a:chOff x="1401493" y="1267132"/>
            <a:chExt cx="1379675" cy="1116674"/>
          </a:xfrm>
        </p:grpSpPr>
        <p:sp>
          <p:nvSpPr>
            <p:cNvPr id="14" name="TextBox 13"/>
            <p:cNvSpPr txBox="1"/>
            <p:nvPr/>
          </p:nvSpPr>
          <p:spPr bwMode="ltGray">
            <a:xfrm>
              <a:off x="1676530" y="1267132"/>
              <a:ext cx="914400" cy="164137"/>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u="sng" dirty="0">
                  <a:solidFill>
                    <a:srgbClr val="000000"/>
                  </a:solidFill>
                  <a:latin typeface="Calibri" pitchFamily="34" charset="0"/>
                </a:rPr>
                <a:t>All Flash Arrays</a:t>
              </a:r>
            </a:p>
          </p:txBody>
        </p:sp>
        <p:pic>
          <p:nvPicPr>
            <p:cNvPr id="8" name="Picture 7"/>
            <p:cNvPicPr>
              <a:picLocks noChangeAspect="1"/>
            </p:cNvPicPr>
            <p:nvPr/>
          </p:nvPicPr>
          <p:blipFill>
            <a:blip r:embed="rId7"/>
            <a:stretch>
              <a:fillRect/>
            </a:stretch>
          </p:blipFill>
          <p:spPr>
            <a:xfrm>
              <a:off x="1401493" y="2054686"/>
              <a:ext cx="329120" cy="329120"/>
            </a:xfrm>
            <a:prstGeom prst="rect">
              <a:avLst/>
            </a:prstGeom>
          </p:spPr>
        </p:pic>
        <p:pic>
          <p:nvPicPr>
            <p:cNvPr id="1030" name="Picture 6" descr="Image result for tegile system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V="1">
              <a:off x="1870852" y="2005409"/>
              <a:ext cx="910316" cy="3540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9"/>
            <a:stretch>
              <a:fillRect/>
            </a:stretch>
          </p:blipFill>
          <p:spPr>
            <a:xfrm>
              <a:off x="1426571" y="1585810"/>
              <a:ext cx="939410" cy="481672"/>
            </a:xfrm>
            <a:prstGeom prst="rect">
              <a:avLst/>
            </a:prstGeom>
          </p:spPr>
        </p:pic>
      </p:grpSp>
      <p:sp>
        <p:nvSpPr>
          <p:cNvPr id="26" name="Content Placeholder 2"/>
          <p:cNvSpPr txBox="1">
            <a:spLocks/>
          </p:cNvSpPr>
          <p:nvPr/>
        </p:nvSpPr>
        <p:spPr>
          <a:xfrm>
            <a:off x="4712856" y="970809"/>
            <a:ext cx="2740438" cy="2089564"/>
          </a:xfrm>
          <a:prstGeom prst="rect">
            <a:avLst/>
          </a:prstGeom>
          <a:ln w="12700">
            <a:solidFill>
              <a:schemeClr val="bg1"/>
            </a:solidFill>
            <a:prstDash val="dash"/>
          </a:ln>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C00000"/>
              </a:buClr>
            </a:pPr>
            <a:endParaRPr lang="en-US" sz="1000" dirty="0">
              <a:solidFill>
                <a:schemeClr val="bg1"/>
              </a:solidFill>
            </a:endParaRPr>
          </a:p>
          <a:p>
            <a:pPr marL="457200" lvl="1" indent="0">
              <a:buFont typeface="Wingdings" charset="2"/>
              <a:buNone/>
            </a:pPr>
            <a:endParaRPr lang="en-US" sz="900" dirty="0">
              <a:solidFill>
                <a:schemeClr val="bg1"/>
              </a:solidFill>
            </a:endParaRPr>
          </a:p>
        </p:txBody>
      </p:sp>
      <p:pic>
        <p:nvPicPr>
          <p:cNvPr id="24" name="Picture 23"/>
          <p:cNvPicPr>
            <a:picLocks noChangeAspect="1"/>
          </p:cNvPicPr>
          <p:nvPr/>
        </p:nvPicPr>
        <p:blipFill>
          <a:blip r:embed="rId10"/>
          <a:stretch>
            <a:fillRect/>
          </a:stretch>
        </p:blipFill>
        <p:spPr>
          <a:xfrm>
            <a:off x="2367930" y="1434837"/>
            <a:ext cx="304800" cy="253365"/>
          </a:xfrm>
          <a:prstGeom prst="rect">
            <a:avLst/>
          </a:prstGeom>
        </p:spPr>
      </p:pic>
      <p:pic>
        <p:nvPicPr>
          <p:cNvPr id="28" name="Picture 6" descr="http://sqlite-sync.com/wp-content/uploads/2014/02/logo_msSQL2005.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06203" y="2488655"/>
            <a:ext cx="1384215" cy="534811"/>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bwMode="auto">
          <a:xfrm>
            <a:off x="1091966" y="907969"/>
            <a:ext cx="1935384" cy="1685869"/>
          </a:xfrm>
          <a:prstGeom prst="ellipse">
            <a:avLst/>
          </a:prstGeom>
          <a:noFill/>
          <a:ln w="3175" cap="flat" cmpd="sng" algn="ctr">
            <a:solidFill>
              <a:schemeClr val="bg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30" name="Oval 29"/>
          <p:cNvSpPr/>
          <p:nvPr/>
        </p:nvSpPr>
        <p:spPr bwMode="auto">
          <a:xfrm>
            <a:off x="5228571" y="3528635"/>
            <a:ext cx="1782983" cy="864495"/>
          </a:xfrm>
          <a:prstGeom prst="ellipse">
            <a:avLst/>
          </a:prstGeom>
          <a:noFill/>
          <a:ln w="3175" cap="flat" cmpd="sng" algn="ctr">
            <a:solidFill>
              <a:schemeClr val="bg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2" name="Right Arrow 11"/>
          <p:cNvSpPr/>
          <p:nvPr/>
        </p:nvSpPr>
        <p:spPr bwMode="auto">
          <a:xfrm>
            <a:off x="3128715" y="1371578"/>
            <a:ext cx="1367085" cy="743685"/>
          </a:xfrm>
          <a:prstGeom prst="rightArrow">
            <a:avLst/>
          </a:prstGeom>
          <a:solidFill>
            <a:srgbClr val="FFC000"/>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40" name="Right Arrow 39"/>
          <p:cNvSpPr/>
          <p:nvPr/>
        </p:nvSpPr>
        <p:spPr bwMode="auto">
          <a:xfrm rot="16200000">
            <a:off x="5941480" y="2849068"/>
            <a:ext cx="357165" cy="914400"/>
          </a:xfrm>
          <a:prstGeom prst="rightArrow">
            <a:avLst/>
          </a:prstGeom>
          <a:solidFill>
            <a:srgbClr val="FFC000"/>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pic>
        <p:nvPicPr>
          <p:cNvPr id="27" name="Picture 6" descr="https://www.govloop.com/blogs/2001-3000/2790-oracle_logo.gif?width=12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51938" y="2649084"/>
            <a:ext cx="1062594" cy="18144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6" descr="http://4.bp.blogspot.com/-mLDaLEWcaSA/T7gG2Ey6ouI/AAAAAAAAA5s/dADyM9dNhU8/s320/2456152_300.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12315" y="3828729"/>
            <a:ext cx="446833" cy="508031"/>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2" descr="http://s3.amazonaws.com/info-mongodb-com/_com_assets/media/mongodb-logo-rgb.jpe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53815" y="3650312"/>
            <a:ext cx="721932" cy="275655"/>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2" descr="https://upload.wikimedia.org/wikipedia/commons/thumb/5/5e/Cassandra_logo.svg/2000px-Cassandra_logo.svg.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39519" y="3980682"/>
            <a:ext cx="488636" cy="46452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854336" y="1512151"/>
            <a:ext cx="2484395" cy="1256920"/>
          </a:xfrm>
          <a:prstGeom prst="rect">
            <a:avLst/>
          </a:prstGeom>
        </p:spPr>
      </p:pic>
      <p:sp>
        <p:nvSpPr>
          <p:cNvPr id="3" name="TextBox 2"/>
          <p:cNvSpPr txBox="1"/>
          <p:nvPr/>
        </p:nvSpPr>
        <p:spPr bwMode="ltGray">
          <a:xfrm>
            <a:off x="5041496" y="1128210"/>
            <a:ext cx="2215809" cy="513824"/>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2000" i="1" dirty="0">
                <a:solidFill>
                  <a:schemeClr val="bg1"/>
                </a:solidFill>
                <a:latin typeface="Calibri" pitchFamily="34" charset="0"/>
              </a:rPr>
              <a:t>Pavilion Memory Array</a:t>
            </a:r>
          </a:p>
        </p:txBody>
      </p:sp>
    </p:spTree>
    <p:extLst>
      <p:ext uri="{BB962C8B-B14F-4D97-AF65-F5344CB8AC3E}">
        <p14:creationId xmlns:p14="http://schemas.microsoft.com/office/powerpoint/2010/main" val="349623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childTnLst>
                          </p:cTn>
                        </p:par>
                        <p:par>
                          <p:cTn id="7" fill="hold">
                            <p:stCondLst>
                              <p:cond delay="0"/>
                            </p:stCondLst>
                            <p:childTnLst>
                              <p:par>
                                <p:cTn id="8" presetID="16" presetClass="entr" presetSubtype="37"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arn(outVertical)">
                                      <p:cBhvr>
                                        <p:cTn id="10" dur="500"/>
                                        <p:tgtEl>
                                          <p:spTgt spid="37"/>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https://www.eigenmagic.com/wp-uploads/2015/05/cloudera-logo-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45331" y="2041543"/>
            <a:ext cx="1123442" cy="85273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8447" y="30887"/>
            <a:ext cx="8763001" cy="756666"/>
          </a:xfrm>
        </p:spPr>
        <p:txBody>
          <a:bodyPr/>
          <a:lstStyle/>
          <a:p>
            <a:r>
              <a:rPr lang="en-US" dirty="0"/>
              <a:t>Target Applications for Shared, Low Latency Block Storage</a:t>
            </a:r>
          </a:p>
        </p:txBody>
      </p:sp>
      <p:sp>
        <p:nvSpPr>
          <p:cNvPr id="29" name="Content Placeholder 2"/>
          <p:cNvSpPr>
            <a:spLocks noGrp="1"/>
          </p:cNvSpPr>
          <p:nvPr>
            <p:ph idx="1"/>
          </p:nvPr>
        </p:nvSpPr>
        <p:spPr>
          <a:xfrm>
            <a:off x="478890" y="2829761"/>
            <a:ext cx="3948314" cy="1628151"/>
          </a:xfrm>
        </p:spPr>
        <p:txBody>
          <a:bodyPr>
            <a:noAutofit/>
          </a:bodyPr>
          <a:lstStyle/>
          <a:p>
            <a:pPr algn="ctr">
              <a:buFont typeface="Wingdings" panose="05000000000000000000" pitchFamily="2" charset="2"/>
              <a:buChar char="ü"/>
            </a:pPr>
            <a:r>
              <a:rPr lang="en-US" sz="1400" dirty="0">
                <a:solidFill>
                  <a:schemeClr val="bg1"/>
                </a:solidFill>
              </a:rPr>
              <a:t>Reduce per-rack costs up to 72%</a:t>
            </a:r>
          </a:p>
          <a:p>
            <a:pPr algn="ctr">
              <a:buFont typeface="Wingdings" panose="05000000000000000000" pitchFamily="2" charset="2"/>
              <a:buChar char="ü"/>
            </a:pPr>
            <a:r>
              <a:rPr lang="en-US" sz="1400" dirty="0">
                <a:solidFill>
                  <a:schemeClr val="bg1"/>
                </a:solidFill>
              </a:rPr>
              <a:t>Improve Storage Utilization 2X+</a:t>
            </a:r>
          </a:p>
          <a:p>
            <a:pPr algn="ctr">
              <a:buFont typeface="Wingdings" panose="05000000000000000000" pitchFamily="2" charset="2"/>
              <a:buChar char="ü"/>
            </a:pPr>
            <a:r>
              <a:rPr lang="en-US" sz="1400" dirty="0">
                <a:solidFill>
                  <a:schemeClr val="bg1"/>
                </a:solidFill>
              </a:rPr>
              <a:t>Management Flexibility</a:t>
            </a:r>
          </a:p>
          <a:p>
            <a:pPr algn="ctr">
              <a:buFont typeface="Wingdings" panose="05000000000000000000" pitchFamily="2" charset="2"/>
              <a:buChar char="ü"/>
            </a:pPr>
            <a:r>
              <a:rPr lang="en-US" sz="1400" dirty="0">
                <a:solidFill>
                  <a:schemeClr val="bg1"/>
                </a:solidFill>
              </a:rPr>
              <a:t>Reduce Infrastructure</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4</a:t>
            </a:fld>
            <a:endParaRPr lang="en-US" dirty="0"/>
          </a:p>
        </p:txBody>
      </p:sp>
      <p:pic>
        <p:nvPicPr>
          <p:cNvPr id="13" name="Picture 12" descr="MySQ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418" y="1640767"/>
            <a:ext cx="1081435" cy="505275"/>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6" descr="http://4.bp.blogspot.com/-mLDaLEWcaSA/T7gG2Ey6ouI/AAAAAAAAA5s/dADyM9dNhU8/s320/2456152_300.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65555" y="2157338"/>
            <a:ext cx="446833" cy="508031"/>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p:cNvPicPr>
            <a:picLocks noChangeAspect="1"/>
          </p:cNvPicPr>
          <p:nvPr/>
        </p:nvPicPr>
        <p:blipFill>
          <a:blip r:embed="rId5"/>
          <a:stretch>
            <a:fillRect/>
          </a:stretch>
        </p:blipFill>
        <p:spPr>
          <a:xfrm>
            <a:off x="2591085" y="1971179"/>
            <a:ext cx="583894" cy="215867"/>
          </a:xfrm>
          <a:prstGeom prst="rect">
            <a:avLst/>
          </a:prstGeom>
        </p:spPr>
      </p:pic>
      <p:pic>
        <p:nvPicPr>
          <p:cNvPr id="16" name="Picture 2" descr="http://s3.amazonaws.com/info-mongodb-com/_com_assets/media/mongodb-logo-rgb.jpe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453047" y="1612853"/>
            <a:ext cx="721932" cy="275655"/>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https://upload.wikimedia.org/wikipedia/commons/thumb/5/5e/Cassandra_logo.svg/2000px-Cassandra_logo.svg.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150087" y="2269717"/>
            <a:ext cx="488636" cy="46452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http://www.smt-center.com/images/splunk.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482838" y="1370608"/>
            <a:ext cx="1069004" cy="38259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https://cdn.datafloq.com/vendor/logo/guavus-logo.jpe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678090" y="1913084"/>
            <a:ext cx="928962" cy="235639"/>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Content Placeholder 2"/>
          <p:cNvSpPr txBox="1">
            <a:spLocks/>
          </p:cNvSpPr>
          <p:nvPr/>
        </p:nvSpPr>
        <p:spPr>
          <a:xfrm>
            <a:off x="1191260" y="931153"/>
            <a:ext cx="2628553" cy="46312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2000" b="1" u="sng" dirty="0">
                <a:solidFill>
                  <a:schemeClr val="bg1"/>
                </a:solidFill>
              </a:rPr>
              <a:t>Scale-Out Databases for Analytics/OLTP</a:t>
            </a:r>
            <a:endParaRPr lang="en-US" sz="1800" b="1" u="sng" dirty="0">
              <a:solidFill>
                <a:schemeClr val="bg1"/>
              </a:solidFill>
            </a:endParaRPr>
          </a:p>
        </p:txBody>
      </p:sp>
      <p:sp>
        <p:nvSpPr>
          <p:cNvPr id="23" name="Content Placeholder 2"/>
          <p:cNvSpPr txBox="1">
            <a:spLocks/>
          </p:cNvSpPr>
          <p:nvPr/>
        </p:nvSpPr>
        <p:spPr>
          <a:xfrm>
            <a:off x="4891296" y="934184"/>
            <a:ext cx="3657600" cy="40928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2000" b="1" u="sng" dirty="0">
                <a:solidFill>
                  <a:schemeClr val="bg1"/>
                </a:solidFill>
              </a:rPr>
              <a:t>Analytics &amp; ETL Applications</a:t>
            </a:r>
            <a:endParaRPr lang="en-US" sz="1800" b="1" u="sng" dirty="0">
              <a:solidFill>
                <a:schemeClr val="bg1"/>
              </a:solidFill>
            </a:endParaRPr>
          </a:p>
        </p:txBody>
      </p:sp>
      <p:pic>
        <p:nvPicPr>
          <p:cNvPr id="1026" name="Picture 2" descr="http://www.talend.com/sites/all/themes/talend_responsive/images/talend-logo.pn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289305" y="2303774"/>
            <a:ext cx="1573485" cy="389625"/>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4" descr="http://s3.amazonaws.com/info-mongodb-com/_com_assets/partners/informatica-logo-new_0.jp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370702" y="1884720"/>
            <a:ext cx="1090245" cy="229526"/>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rajatratewal.com/wp-content/uploads/2014/09/hbase.pn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1993135" y="2273640"/>
            <a:ext cx="1015455" cy="356207"/>
          </a:xfrm>
          <a:prstGeom prst="rect">
            <a:avLst/>
          </a:prstGeom>
          <a:noFill/>
          <a:extLst>
            <a:ext uri="{909E8E84-426E-40dd-AFC4-6F175D3DCCD1}">
              <a14:hiddenFill xmlns:a14="http://schemas.microsoft.com/office/drawing/2010/main" xmlns="">
                <a:solidFill>
                  <a:srgbClr val="FFFFFF"/>
                </a:solidFill>
              </a14:hiddenFill>
            </a:ext>
          </a:extLst>
        </p:spPr>
      </p:pic>
      <p:sp>
        <p:nvSpPr>
          <p:cNvPr id="30" name="Content Placeholder 2"/>
          <p:cNvSpPr txBox="1">
            <a:spLocks/>
          </p:cNvSpPr>
          <p:nvPr/>
        </p:nvSpPr>
        <p:spPr bwMode="auto">
          <a:xfrm>
            <a:off x="5004515" y="2818701"/>
            <a:ext cx="3048000" cy="1508414"/>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algn="ctr">
              <a:buFont typeface="Wingdings" panose="05000000000000000000" pitchFamily="2" charset="2"/>
              <a:buChar char="ü"/>
            </a:pPr>
            <a:r>
              <a:rPr lang="en-US" sz="1400" kern="0" dirty="0">
                <a:solidFill>
                  <a:schemeClr val="bg1"/>
                </a:solidFill>
              </a:rPr>
              <a:t>Shorten Decision Times</a:t>
            </a:r>
          </a:p>
          <a:p>
            <a:pPr algn="ctr">
              <a:buFont typeface="Wingdings" panose="05000000000000000000" pitchFamily="2" charset="2"/>
              <a:buChar char="ü"/>
            </a:pPr>
            <a:r>
              <a:rPr lang="en-US" sz="1400" kern="0" dirty="0">
                <a:solidFill>
                  <a:schemeClr val="bg1"/>
                </a:solidFill>
              </a:rPr>
              <a:t>Transition to Real-Time Analytics</a:t>
            </a:r>
          </a:p>
          <a:p>
            <a:pPr algn="ctr">
              <a:buFont typeface="Wingdings" panose="05000000000000000000" pitchFamily="2" charset="2"/>
              <a:buChar char="ü"/>
            </a:pPr>
            <a:r>
              <a:rPr lang="en-US" sz="1400" kern="0" dirty="0">
                <a:solidFill>
                  <a:schemeClr val="bg1"/>
                </a:solidFill>
              </a:rPr>
              <a:t>Increase Accuracy</a:t>
            </a:r>
          </a:p>
        </p:txBody>
      </p:sp>
      <p:sp>
        <p:nvSpPr>
          <p:cNvPr id="31" name="Content Placeholder 2"/>
          <p:cNvSpPr txBox="1">
            <a:spLocks/>
          </p:cNvSpPr>
          <p:nvPr/>
        </p:nvSpPr>
        <p:spPr bwMode="auto">
          <a:xfrm>
            <a:off x="4595254" y="3854583"/>
            <a:ext cx="3953642" cy="582458"/>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algn="ctr">
              <a:buFont typeface="Wingdings" panose="05000000000000000000" pitchFamily="2" charset="2"/>
              <a:buChar char="ü"/>
            </a:pPr>
            <a:r>
              <a:rPr lang="en-US" sz="1400" kern="0" dirty="0">
                <a:solidFill>
                  <a:schemeClr val="bg1"/>
                </a:solidFill>
              </a:rPr>
              <a:t>Driving Continuous ETL</a:t>
            </a:r>
          </a:p>
          <a:p>
            <a:pPr algn="ctr">
              <a:buFont typeface="Wingdings" panose="05000000000000000000" pitchFamily="2" charset="2"/>
              <a:buChar char="ü"/>
            </a:pPr>
            <a:endParaRPr lang="en-US" sz="1400" b="1" kern="0" dirty="0">
              <a:solidFill>
                <a:schemeClr val="bg1"/>
              </a:solidFill>
            </a:endParaRPr>
          </a:p>
        </p:txBody>
      </p:sp>
      <p:pic>
        <p:nvPicPr>
          <p:cNvPr id="20" name="Picture 6" descr="https://www.govloop.com/blogs/2001-3000/2790-oracle_logo.gif?width=12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98926" y="1481454"/>
            <a:ext cx="1415941" cy="17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541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3788" y="1538194"/>
            <a:ext cx="2529219" cy="2556936"/>
          </a:xfrm>
          <a:prstGeom prst="rect">
            <a:avLst/>
          </a:prstGeom>
        </p:spPr>
      </p:pic>
      <p:sp>
        <p:nvSpPr>
          <p:cNvPr id="2" name="Title 1"/>
          <p:cNvSpPr>
            <a:spLocks noGrp="1"/>
          </p:cNvSpPr>
          <p:nvPr>
            <p:ph type="title"/>
          </p:nvPr>
        </p:nvSpPr>
        <p:spPr>
          <a:xfrm>
            <a:off x="331730" y="57150"/>
            <a:ext cx="8812270" cy="756666"/>
          </a:xfrm>
        </p:spPr>
        <p:txBody>
          <a:bodyPr/>
          <a:lstStyle/>
          <a:p>
            <a:r>
              <a:rPr lang="en-US" dirty="0" err="1"/>
              <a:t>NVMe</a:t>
            </a:r>
            <a:r>
              <a:rPr lang="en-US" dirty="0"/>
              <a:t> Over Fabrics-based Enterprise Block Storage Array</a:t>
            </a:r>
          </a:p>
        </p:txBody>
      </p:sp>
      <p:sp>
        <p:nvSpPr>
          <p:cNvPr id="27" name="Content Placeholder 2"/>
          <p:cNvSpPr>
            <a:spLocks noGrp="1"/>
          </p:cNvSpPr>
          <p:nvPr>
            <p:ph idx="1"/>
          </p:nvPr>
        </p:nvSpPr>
        <p:spPr>
          <a:xfrm>
            <a:off x="6203947" y="1096054"/>
            <a:ext cx="2863852" cy="3914096"/>
          </a:xfrm>
        </p:spPr>
        <p:txBody>
          <a:bodyPr>
            <a:normAutofit fontScale="85000" lnSpcReduction="20000"/>
          </a:bodyPr>
          <a:lstStyle/>
          <a:p>
            <a:pPr>
              <a:buFont typeface="Wingdings" panose="05000000000000000000" pitchFamily="2" charset="2"/>
              <a:buChar char="ü"/>
            </a:pPr>
            <a:r>
              <a:rPr lang="en-US" sz="2000" dirty="0">
                <a:solidFill>
                  <a:schemeClr val="bg1"/>
                </a:solidFill>
              </a:rPr>
              <a:t>Uses Ethernet</a:t>
            </a:r>
          </a:p>
          <a:p>
            <a:pPr>
              <a:buFont typeface="Wingdings" panose="05000000000000000000" pitchFamily="2" charset="2"/>
              <a:buChar char="ü"/>
            </a:pPr>
            <a:r>
              <a:rPr lang="en-US" sz="2000" dirty="0" err="1"/>
              <a:t>NVMe</a:t>
            </a:r>
            <a:r>
              <a:rPr lang="en-US" sz="2000" dirty="0"/>
              <a:t> Block Storage Devices Presented to Hosts using community/standard </a:t>
            </a:r>
            <a:r>
              <a:rPr lang="en-US" sz="2000" dirty="0" err="1"/>
              <a:t>NVMeOF</a:t>
            </a:r>
            <a:r>
              <a:rPr lang="en-US" sz="2000" dirty="0"/>
              <a:t> driver – no custom host software required</a:t>
            </a:r>
          </a:p>
          <a:p>
            <a:pPr>
              <a:buFont typeface="Wingdings" panose="05000000000000000000" pitchFamily="2" charset="2"/>
              <a:buChar char="ü"/>
            </a:pPr>
            <a:r>
              <a:rPr lang="en-US" sz="2000" dirty="0">
                <a:solidFill>
                  <a:schemeClr val="bg1"/>
                </a:solidFill>
              </a:rPr>
              <a:t>10s of µs Latency - like DAS SSDs</a:t>
            </a:r>
          </a:p>
          <a:p>
            <a:pPr>
              <a:buFont typeface="Wingdings" panose="05000000000000000000" pitchFamily="2" charset="2"/>
              <a:buChar char="ü"/>
            </a:pPr>
            <a:r>
              <a:rPr lang="en-US" sz="2000" dirty="0">
                <a:solidFill>
                  <a:schemeClr val="bg1"/>
                </a:solidFill>
              </a:rPr>
              <a:t>Full HA capability and hot-pluggable components</a:t>
            </a:r>
          </a:p>
          <a:p>
            <a:pPr>
              <a:buFont typeface="Wingdings" panose="05000000000000000000" pitchFamily="2" charset="2"/>
              <a:buChar char="ü"/>
            </a:pPr>
            <a:r>
              <a:rPr lang="en-US" sz="2000" dirty="0">
                <a:solidFill>
                  <a:schemeClr val="bg1"/>
                </a:solidFill>
              </a:rPr>
              <a:t>Enterprise Data Management (snapshots/clones, thin provisioning, erasure coding)</a:t>
            </a:r>
          </a:p>
          <a:p>
            <a:pPr marL="0" indent="0">
              <a:buNone/>
            </a:pPr>
            <a:endParaRPr lang="en-US" sz="2000" dirty="0">
              <a:solidFill>
                <a:schemeClr val="bg1"/>
              </a:solidFill>
            </a:endParaRPr>
          </a:p>
          <a:p>
            <a:endParaRPr lang="en-US" sz="2000" dirty="0">
              <a:solidFill>
                <a:schemeClr val="bg1"/>
              </a:solidFill>
            </a:endParaRP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5</a:t>
            </a:fld>
            <a:endParaRPr lang="en-US" dirty="0"/>
          </a:p>
        </p:txBody>
      </p:sp>
      <p:pic>
        <p:nvPicPr>
          <p:cNvPr id="203"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28777" y="3260796"/>
            <a:ext cx="1331367" cy="1173590"/>
          </a:xfrm>
          <a:prstGeom prst="rect">
            <a:avLst/>
          </a:prstGeom>
          <a:noFill/>
        </p:spPr>
      </p:pic>
      <p:pic>
        <p:nvPicPr>
          <p:cNvPr id="192"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37068" y="2715921"/>
            <a:ext cx="1331367" cy="1173590"/>
          </a:xfrm>
          <a:prstGeom prst="rect">
            <a:avLst/>
          </a:prstGeom>
          <a:noFill/>
        </p:spPr>
      </p:pic>
      <p:pic>
        <p:nvPicPr>
          <p:cNvPr id="193"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34231" y="2985978"/>
            <a:ext cx="1331367" cy="1173590"/>
          </a:xfrm>
          <a:prstGeom prst="rect">
            <a:avLst/>
          </a:prstGeom>
          <a:noFill/>
        </p:spPr>
      </p:pic>
      <p:pic>
        <p:nvPicPr>
          <p:cNvPr id="194"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28516" y="2449937"/>
            <a:ext cx="1331367" cy="1173590"/>
          </a:xfrm>
          <a:prstGeom prst="rect">
            <a:avLst/>
          </a:prstGeom>
          <a:noFill/>
        </p:spPr>
      </p:pic>
      <p:pic>
        <p:nvPicPr>
          <p:cNvPr id="198"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65080" y="1339080"/>
            <a:ext cx="1331367" cy="1173590"/>
          </a:xfrm>
          <a:prstGeom prst="rect">
            <a:avLst/>
          </a:prstGeom>
          <a:noFill/>
        </p:spPr>
      </p:pic>
      <p:pic>
        <p:nvPicPr>
          <p:cNvPr id="199"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35357" y="3520860"/>
            <a:ext cx="1331367" cy="1173590"/>
          </a:xfrm>
          <a:prstGeom prst="rect">
            <a:avLst/>
          </a:prstGeom>
          <a:noFill/>
        </p:spPr>
      </p:pic>
      <p:pic>
        <p:nvPicPr>
          <p:cNvPr id="200"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59755" y="1096054"/>
            <a:ext cx="1331367" cy="1173590"/>
          </a:xfrm>
          <a:prstGeom prst="rect">
            <a:avLst/>
          </a:prstGeom>
          <a:noFill/>
        </p:spPr>
      </p:pic>
      <p:pic>
        <p:nvPicPr>
          <p:cNvPr id="204"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65080" y="814394"/>
            <a:ext cx="1331367" cy="1173590"/>
          </a:xfrm>
          <a:prstGeom prst="rect">
            <a:avLst/>
          </a:prstGeom>
          <a:noFill/>
        </p:spPr>
      </p:pic>
      <p:pic>
        <p:nvPicPr>
          <p:cNvPr id="205"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65080" y="552385"/>
            <a:ext cx="1331367" cy="1173590"/>
          </a:xfrm>
          <a:prstGeom prst="rect">
            <a:avLst/>
          </a:prstGeom>
          <a:noFill/>
        </p:spPr>
      </p:pic>
      <p:sp>
        <p:nvSpPr>
          <p:cNvPr id="208" name="Oval 207"/>
          <p:cNvSpPr/>
          <p:nvPr/>
        </p:nvSpPr>
        <p:spPr bwMode="auto">
          <a:xfrm>
            <a:off x="1076638" y="2434336"/>
            <a:ext cx="48801" cy="55607"/>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09" name="Oval 208"/>
          <p:cNvSpPr/>
          <p:nvPr/>
        </p:nvSpPr>
        <p:spPr bwMode="auto">
          <a:xfrm>
            <a:off x="1076638" y="2592171"/>
            <a:ext cx="48801" cy="55607"/>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10" name="Oval 209"/>
          <p:cNvSpPr/>
          <p:nvPr/>
        </p:nvSpPr>
        <p:spPr bwMode="auto">
          <a:xfrm>
            <a:off x="1076638" y="2761055"/>
            <a:ext cx="48801" cy="55607"/>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6" name="Flowchart: Magnetic Disk 15"/>
          <p:cNvSpPr/>
          <p:nvPr/>
        </p:nvSpPr>
        <p:spPr bwMode="auto">
          <a:xfrm>
            <a:off x="664408" y="1174921"/>
            <a:ext cx="533400" cy="163672"/>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11" name="Flowchart: Magnetic Disk 210"/>
          <p:cNvSpPr/>
          <p:nvPr/>
        </p:nvSpPr>
        <p:spPr bwMode="auto">
          <a:xfrm>
            <a:off x="1274007" y="1700755"/>
            <a:ext cx="297245" cy="157269"/>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12" name="Flowchart: Magnetic Disk 211"/>
          <p:cNvSpPr/>
          <p:nvPr/>
        </p:nvSpPr>
        <p:spPr bwMode="auto">
          <a:xfrm>
            <a:off x="658104" y="3085650"/>
            <a:ext cx="475003" cy="169226"/>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13" name="Flowchart: Magnetic Disk 212"/>
          <p:cNvSpPr/>
          <p:nvPr/>
        </p:nvSpPr>
        <p:spPr bwMode="auto">
          <a:xfrm>
            <a:off x="655551" y="3342294"/>
            <a:ext cx="161257" cy="143561"/>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14" name="Flowchart: Magnetic Disk 213"/>
          <p:cNvSpPr/>
          <p:nvPr/>
        </p:nvSpPr>
        <p:spPr bwMode="auto">
          <a:xfrm>
            <a:off x="608682" y="3590374"/>
            <a:ext cx="758535" cy="170299"/>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15" name="Content Placeholder 2"/>
          <p:cNvSpPr txBox="1">
            <a:spLocks/>
          </p:cNvSpPr>
          <p:nvPr/>
        </p:nvSpPr>
        <p:spPr>
          <a:xfrm>
            <a:off x="1829222" y="2299145"/>
            <a:ext cx="1460468" cy="93980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Thin-Provisioned, virtual </a:t>
            </a:r>
            <a:r>
              <a:rPr lang="en-US" sz="1200" dirty="0" err="1">
                <a:solidFill>
                  <a:schemeClr val="bg1"/>
                </a:solidFill>
              </a:rPr>
              <a:t>NVMe</a:t>
            </a:r>
            <a:r>
              <a:rPr lang="en-US" sz="1200" dirty="0">
                <a:solidFill>
                  <a:schemeClr val="bg1"/>
                </a:solidFill>
              </a:rPr>
              <a:t> LUNs presented on host tier</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cxnSp>
        <p:nvCxnSpPr>
          <p:cNvPr id="219" name="Straight Arrow Connector 218"/>
          <p:cNvCxnSpPr>
            <a:stCxn id="30" idx="1"/>
          </p:cNvCxnSpPr>
          <p:nvPr/>
        </p:nvCxnSpPr>
        <p:spPr bwMode="auto">
          <a:xfrm flipH="1">
            <a:off x="1119374" y="2834336"/>
            <a:ext cx="2480244" cy="881579"/>
          </a:xfrm>
          <a:prstGeom prst="straightConnector1">
            <a:avLst/>
          </a:prstGeom>
          <a:solidFill>
            <a:schemeClr val="accent1"/>
          </a:solidFill>
          <a:ln w="38100" cap="flat" cmpd="sng" algn="ctr">
            <a:solidFill>
              <a:schemeClr val="accent2"/>
            </a:solidFill>
            <a:prstDash val="solid"/>
            <a:round/>
            <a:headEnd type="none" w="med" len="med"/>
            <a:tailEnd type="triangle"/>
          </a:ln>
          <a:effectLst/>
        </p:spPr>
      </p:cxnSp>
      <p:sp>
        <p:nvSpPr>
          <p:cNvPr id="3" name="Rectangle 2"/>
          <p:cNvSpPr/>
          <p:nvPr/>
        </p:nvSpPr>
        <p:spPr bwMode="auto">
          <a:xfrm>
            <a:off x="3674728" y="2200374"/>
            <a:ext cx="1964714" cy="207790"/>
          </a:xfrm>
          <a:prstGeom prst="rect">
            <a:avLst/>
          </a:prstGeom>
          <a:no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cxnSp>
        <p:nvCxnSpPr>
          <p:cNvPr id="218" name="Straight Arrow Connector 217"/>
          <p:cNvCxnSpPr>
            <a:stCxn id="3" idx="1"/>
          </p:cNvCxnSpPr>
          <p:nvPr/>
        </p:nvCxnSpPr>
        <p:spPr bwMode="auto">
          <a:xfrm flipH="1" flipV="1">
            <a:off x="1451396" y="1803858"/>
            <a:ext cx="2223332" cy="500411"/>
          </a:xfrm>
          <a:prstGeom prst="straightConnector1">
            <a:avLst/>
          </a:prstGeom>
          <a:solidFill>
            <a:schemeClr val="accent1"/>
          </a:solidFill>
          <a:ln w="38100" cap="flat" cmpd="sng" algn="ctr">
            <a:solidFill>
              <a:schemeClr val="accent2"/>
            </a:solidFill>
            <a:prstDash val="solid"/>
            <a:round/>
            <a:headEnd type="none" w="med" len="med"/>
            <a:tailEnd type="triangle"/>
          </a:ln>
          <a:effectLst/>
        </p:spPr>
      </p:cxnSp>
      <p:sp>
        <p:nvSpPr>
          <p:cNvPr id="30" name="Rectangle 29"/>
          <p:cNvSpPr/>
          <p:nvPr/>
        </p:nvSpPr>
        <p:spPr bwMode="auto">
          <a:xfrm>
            <a:off x="3599618" y="2715921"/>
            <a:ext cx="2095698" cy="236829"/>
          </a:xfrm>
          <a:prstGeom prst="rect">
            <a:avLst/>
          </a:prstGeom>
          <a:no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Tree>
    <p:extLst>
      <p:ext uri="{BB962C8B-B14F-4D97-AF65-F5344CB8AC3E}">
        <p14:creationId xmlns:p14="http://schemas.microsoft.com/office/powerpoint/2010/main" val="3259072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Right 12"/>
          <p:cNvSpPr/>
          <p:nvPr/>
        </p:nvSpPr>
        <p:spPr bwMode="auto">
          <a:xfrm rot="20797379">
            <a:off x="256651" y="2606064"/>
            <a:ext cx="8915783" cy="1288040"/>
          </a:xfrm>
          <a:prstGeom prst="rightArrow">
            <a:avLst/>
          </a:prstGeom>
          <a:solidFill>
            <a:schemeClr val="tx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 name="Title 1"/>
          <p:cNvSpPr>
            <a:spLocks noGrp="1"/>
          </p:cNvSpPr>
          <p:nvPr>
            <p:ph type="title"/>
          </p:nvPr>
        </p:nvSpPr>
        <p:spPr/>
        <p:txBody>
          <a:bodyPr/>
          <a:lstStyle/>
          <a:p>
            <a:r>
              <a:rPr lang="en-US" dirty="0"/>
              <a:t>Pavilion Product Family</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6</a:t>
            </a:fld>
            <a:endParaRPr lang="en-US" dirty="0"/>
          </a:p>
        </p:txBody>
      </p:sp>
      <p:pic>
        <p:nvPicPr>
          <p:cNvPr id="5" name="Picture 4"/>
          <p:cNvPicPr>
            <a:picLocks noChangeAspect="1"/>
          </p:cNvPicPr>
          <p:nvPr/>
        </p:nvPicPr>
        <p:blipFill>
          <a:blip r:embed="rId2"/>
          <a:stretch>
            <a:fillRect/>
          </a:stretch>
        </p:blipFill>
        <p:spPr>
          <a:xfrm>
            <a:off x="578118" y="2355233"/>
            <a:ext cx="1464784" cy="66991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929700611"/>
              </p:ext>
            </p:extLst>
          </p:nvPr>
        </p:nvGraphicFramePr>
        <p:xfrm>
          <a:off x="228600" y="3117236"/>
          <a:ext cx="2072510" cy="1438476"/>
        </p:xfrm>
        <a:graphic>
          <a:graphicData uri="http://schemas.openxmlformats.org/drawingml/2006/table">
            <a:tbl>
              <a:tblPr firstRow="1" bandRow="1">
                <a:tableStyleId>{17292A2E-F333-43FB-9621-5CBBE7FDCDCB}</a:tableStyleId>
              </a:tblPr>
              <a:tblGrid>
                <a:gridCol w="1143000">
                  <a:extLst>
                    <a:ext uri="{9D8B030D-6E8A-4147-A177-3AD203B41FA5}">
                      <a16:colId xmlns:a16="http://schemas.microsoft.com/office/drawing/2014/main" val="2628771900"/>
                    </a:ext>
                  </a:extLst>
                </a:gridCol>
                <a:gridCol w="929510">
                  <a:extLst>
                    <a:ext uri="{9D8B030D-6E8A-4147-A177-3AD203B41FA5}">
                      <a16:colId xmlns:a16="http://schemas.microsoft.com/office/drawing/2014/main" val="1464344451"/>
                    </a:ext>
                  </a:extLst>
                </a:gridCol>
              </a:tblGrid>
              <a:tr h="268650">
                <a:tc gridSpan="2">
                  <a:txBody>
                    <a:bodyPr/>
                    <a:lstStyle/>
                    <a:p>
                      <a:pPr algn="ctr"/>
                      <a:r>
                        <a:rPr lang="en-US" sz="1400" dirty="0">
                          <a:solidFill>
                            <a:schemeClr val="tx1"/>
                          </a:solidFill>
                        </a:rPr>
                        <a:t>RF-108</a:t>
                      </a:r>
                    </a:p>
                  </a:txBody>
                  <a:tcPr/>
                </a:tc>
                <a:tc hMerge="1">
                  <a:txBody>
                    <a:bodyPr/>
                    <a:lstStyle/>
                    <a:p>
                      <a:endParaRPr lang="en-US" dirty="0">
                        <a:solidFill>
                          <a:schemeClr val="tx1"/>
                        </a:solidFill>
                      </a:endParaRPr>
                    </a:p>
                  </a:txBody>
                  <a:tcPr/>
                </a:tc>
                <a:extLst>
                  <a:ext uri="{0D108BD9-81ED-4DB2-BD59-A6C34878D82A}">
                    <a16:rowId xmlns:a16="http://schemas.microsoft.com/office/drawing/2014/main" val="1464138637"/>
                  </a:ext>
                </a:extLst>
              </a:tr>
              <a:tr h="228352">
                <a:tc>
                  <a:txBody>
                    <a:bodyPr/>
                    <a:lstStyle/>
                    <a:p>
                      <a:r>
                        <a:rPr lang="en-US" sz="1100" b="1" dirty="0">
                          <a:solidFill>
                            <a:schemeClr val="bg1"/>
                          </a:solidFill>
                        </a:rPr>
                        <a:t>Ports (40 Gbe)</a:t>
                      </a:r>
                    </a:p>
                  </a:txBody>
                  <a:tcPr/>
                </a:tc>
                <a:tc>
                  <a:txBody>
                    <a:bodyPr/>
                    <a:lstStyle/>
                    <a:p>
                      <a:pPr algn="ctr"/>
                      <a:r>
                        <a:rPr lang="en-US" sz="1100" b="1" dirty="0">
                          <a:solidFill>
                            <a:schemeClr val="bg1"/>
                          </a:solidFill>
                        </a:rPr>
                        <a:t>8</a:t>
                      </a:r>
                    </a:p>
                  </a:txBody>
                  <a:tcPr/>
                </a:tc>
                <a:extLst>
                  <a:ext uri="{0D108BD9-81ED-4DB2-BD59-A6C34878D82A}">
                    <a16:rowId xmlns:a16="http://schemas.microsoft.com/office/drawing/2014/main" val="1740186697"/>
                  </a:ext>
                </a:extLst>
              </a:tr>
              <a:tr h="283650">
                <a:tc>
                  <a:txBody>
                    <a:bodyPr/>
                    <a:lstStyle/>
                    <a:p>
                      <a:r>
                        <a:rPr lang="en-US" sz="1100" b="1" dirty="0">
                          <a:solidFill>
                            <a:schemeClr val="bg1"/>
                          </a:solidFill>
                        </a:rPr>
                        <a:t>Capacity (TB)</a:t>
                      </a:r>
                    </a:p>
                  </a:txBody>
                  <a:tcPr/>
                </a:tc>
                <a:tc>
                  <a:txBody>
                    <a:bodyPr/>
                    <a:lstStyle/>
                    <a:p>
                      <a:pPr algn="ctr"/>
                      <a:r>
                        <a:rPr lang="en-US" sz="1100" b="1" dirty="0">
                          <a:solidFill>
                            <a:schemeClr val="bg1"/>
                          </a:solidFill>
                        </a:rPr>
                        <a:t>14 / 28 / 57</a:t>
                      </a:r>
                    </a:p>
                  </a:txBody>
                  <a:tcPr/>
                </a:tc>
                <a:extLst>
                  <a:ext uri="{0D108BD9-81ED-4DB2-BD59-A6C34878D82A}">
                    <a16:rowId xmlns:a16="http://schemas.microsoft.com/office/drawing/2014/main" val="3720278301"/>
                  </a:ext>
                </a:extLst>
              </a:tr>
              <a:tr h="295473">
                <a:tc>
                  <a:txBody>
                    <a:bodyPr/>
                    <a:lstStyle/>
                    <a:p>
                      <a:r>
                        <a:rPr lang="en-US" sz="1100" b="1" dirty="0">
                          <a:solidFill>
                            <a:schemeClr val="bg1"/>
                          </a:solidFill>
                        </a:rPr>
                        <a:t>Read Bandwidth</a:t>
                      </a:r>
                    </a:p>
                  </a:txBody>
                  <a:tcPr/>
                </a:tc>
                <a:tc>
                  <a:txBody>
                    <a:bodyPr/>
                    <a:lstStyle/>
                    <a:p>
                      <a:pPr algn="ctr"/>
                      <a:r>
                        <a:rPr lang="en-US" sz="1100" b="1" dirty="0">
                          <a:solidFill>
                            <a:schemeClr val="bg1"/>
                          </a:solidFill>
                        </a:rPr>
                        <a:t>24 GB/s</a:t>
                      </a:r>
                    </a:p>
                  </a:txBody>
                  <a:tcPr/>
                </a:tc>
                <a:extLst>
                  <a:ext uri="{0D108BD9-81ED-4DB2-BD59-A6C34878D82A}">
                    <a16:rowId xmlns:a16="http://schemas.microsoft.com/office/drawing/2014/main" val="4278969830"/>
                  </a:ext>
                </a:extLst>
              </a:tr>
              <a:tr h="295473">
                <a:tc>
                  <a:txBody>
                    <a:bodyPr/>
                    <a:lstStyle/>
                    <a:p>
                      <a:r>
                        <a:rPr lang="en-US" sz="1100" b="1" dirty="0">
                          <a:solidFill>
                            <a:schemeClr val="bg1"/>
                          </a:solidFill>
                        </a:rPr>
                        <a:t>4K Read IOPS</a:t>
                      </a:r>
                    </a:p>
                  </a:txBody>
                  <a:tcPr/>
                </a:tc>
                <a:tc>
                  <a:txBody>
                    <a:bodyPr/>
                    <a:lstStyle/>
                    <a:p>
                      <a:pPr algn="ctr"/>
                      <a:r>
                        <a:rPr lang="en-US" sz="1100" b="1" dirty="0">
                          <a:solidFill>
                            <a:schemeClr val="bg1"/>
                          </a:solidFill>
                        </a:rPr>
                        <a:t>4 Million</a:t>
                      </a:r>
                    </a:p>
                  </a:txBody>
                  <a:tcPr/>
                </a:tc>
                <a:extLst>
                  <a:ext uri="{0D108BD9-81ED-4DB2-BD59-A6C34878D82A}">
                    <a16:rowId xmlns:a16="http://schemas.microsoft.com/office/drawing/2014/main" val="2236504510"/>
                  </a:ext>
                </a:extLst>
              </a:tr>
            </a:tbl>
          </a:graphicData>
        </a:graphic>
      </p:graphicFrame>
      <p:pic>
        <p:nvPicPr>
          <p:cNvPr id="8" name="Picture 7"/>
          <p:cNvPicPr>
            <a:picLocks noChangeAspect="1"/>
          </p:cNvPicPr>
          <p:nvPr/>
        </p:nvPicPr>
        <p:blipFill>
          <a:blip r:embed="rId2"/>
          <a:stretch>
            <a:fillRect/>
          </a:stretch>
        </p:blipFill>
        <p:spPr>
          <a:xfrm>
            <a:off x="3719724" y="1648824"/>
            <a:ext cx="1464784" cy="66991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508039461"/>
              </p:ext>
            </p:extLst>
          </p:nvPr>
        </p:nvGraphicFramePr>
        <p:xfrm>
          <a:off x="3332623" y="2397998"/>
          <a:ext cx="2238985" cy="1438476"/>
        </p:xfrm>
        <a:graphic>
          <a:graphicData uri="http://schemas.openxmlformats.org/drawingml/2006/table">
            <a:tbl>
              <a:tblPr firstRow="1" bandRow="1">
                <a:tableStyleId>{17292A2E-F333-43FB-9621-5CBBE7FDCDCB}</a:tableStyleId>
              </a:tblPr>
              <a:tblGrid>
                <a:gridCol w="1234812">
                  <a:extLst>
                    <a:ext uri="{9D8B030D-6E8A-4147-A177-3AD203B41FA5}">
                      <a16:colId xmlns:a16="http://schemas.microsoft.com/office/drawing/2014/main" val="2628771900"/>
                    </a:ext>
                  </a:extLst>
                </a:gridCol>
                <a:gridCol w="1004173">
                  <a:extLst>
                    <a:ext uri="{9D8B030D-6E8A-4147-A177-3AD203B41FA5}">
                      <a16:colId xmlns:a16="http://schemas.microsoft.com/office/drawing/2014/main" val="1464344451"/>
                    </a:ext>
                  </a:extLst>
                </a:gridCol>
              </a:tblGrid>
              <a:tr h="268650">
                <a:tc gridSpan="2">
                  <a:txBody>
                    <a:bodyPr/>
                    <a:lstStyle/>
                    <a:p>
                      <a:pPr algn="ctr"/>
                      <a:r>
                        <a:rPr lang="en-US" sz="1400" dirty="0">
                          <a:solidFill>
                            <a:schemeClr val="tx1"/>
                          </a:solidFill>
                        </a:rPr>
                        <a:t>RF-116</a:t>
                      </a:r>
                    </a:p>
                  </a:txBody>
                  <a:tcPr/>
                </a:tc>
                <a:tc hMerge="1">
                  <a:txBody>
                    <a:bodyPr/>
                    <a:lstStyle/>
                    <a:p>
                      <a:endParaRPr lang="en-US" dirty="0">
                        <a:solidFill>
                          <a:schemeClr val="tx1"/>
                        </a:solidFill>
                      </a:endParaRPr>
                    </a:p>
                  </a:txBody>
                  <a:tcPr/>
                </a:tc>
                <a:extLst>
                  <a:ext uri="{0D108BD9-81ED-4DB2-BD59-A6C34878D82A}">
                    <a16:rowId xmlns:a16="http://schemas.microsoft.com/office/drawing/2014/main" val="1464138637"/>
                  </a:ext>
                </a:extLst>
              </a:tr>
              <a:tr h="228352">
                <a:tc>
                  <a:txBody>
                    <a:bodyPr/>
                    <a:lstStyle/>
                    <a:p>
                      <a:r>
                        <a:rPr lang="en-US" sz="1100" b="1" dirty="0">
                          <a:solidFill>
                            <a:schemeClr val="bg1"/>
                          </a:solidFill>
                        </a:rPr>
                        <a:t>Ports (40 Gbe)</a:t>
                      </a:r>
                    </a:p>
                  </a:txBody>
                  <a:tcPr/>
                </a:tc>
                <a:tc>
                  <a:txBody>
                    <a:bodyPr/>
                    <a:lstStyle/>
                    <a:p>
                      <a:pPr algn="ctr"/>
                      <a:r>
                        <a:rPr lang="en-US" sz="1100" b="1" dirty="0">
                          <a:solidFill>
                            <a:schemeClr val="bg1"/>
                          </a:solidFill>
                        </a:rPr>
                        <a:t>16</a:t>
                      </a:r>
                    </a:p>
                  </a:txBody>
                  <a:tcPr/>
                </a:tc>
                <a:extLst>
                  <a:ext uri="{0D108BD9-81ED-4DB2-BD59-A6C34878D82A}">
                    <a16:rowId xmlns:a16="http://schemas.microsoft.com/office/drawing/2014/main" val="1740186697"/>
                  </a:ext>
                </a:extLst>
              </a:tr>
              <a:tr h="283650">
                <a:tc>
                  <a:txBody>
                    <a:bodyPr/>
                    <a:lstStyle/>
                    <a:p>
                      <a:r>
                        <a:rPr lang="en-US" sz="1100" b="1" dirty="0">
                          <a:solidFill>
                            <a:schemeClr val="bg1"/>
                          </a:solidFill>
                        </a:rPr>
                        <a:t>Capacity (TB)</a:t>
                      </a:r>
                    </a:p>
                  </a:txBody>
                  <a:tcPr/>
                </a:tc>
                <a:tc>
                  <a:txBody>
                    <a:bodyPr/>
                    <a:lstStyle/>
                    <a:p>
                      <a:pPr algn="ctr"/>
                      <a:r>
                        <a:rPr lang="en-US" sz="1100" b="1" dirty="0">
                          <a:solidFill>
                            <a:schemeClr val="bg1"/>
                          </a:solidFill>
                        </a:rPr>
                        <a:t>28 / 57 / 115</a:t>
                      </a:r>
                    </a:p>
                  </a:txBody>
                  <a:tcPr/>
                </a:tc>
                <a:extLst>
                  <a:ext uri="{0D108BD9-81ED-4DB2-BD59-A6C34878D82A}">
                    <a16:rowId xmlns:a16="http://schemas.microsoft.com/office/drawing/2014/main" val="3720278301"/>
                  </a:ext>
                </a:extLst>
              </a:tr>
              <a:tr h="295473">
                <a:tc>
                  <a:txBody>
                    <a:bodyPr/>
                    <a:lstStyle/>
                    <a:p>
                      <a:r>
                        <a:rPr lang="en-US" sz="1100" b="1" dirty="0">
                          <a:solidFill>
                            <a:schemeClr val="bg1"/>
                          </a:solidFill>
                        </a:rPr>
                        <a:t>Read Bandwidth</a:t>
                      </a:r>
                    </a:p>
                  </a:txBody>
                  <a:tcPr/>
                </a:tc>
                <a:tc>
                  <a:txBody>
                    <a:bodyPr/>
                    <a:lstStyle/>
                    <a:p>
                      <a:pPr algn="ctr"/>
                      <a:r>
                        <a:rPr lang="en-US" sz="1100" b="1" dirty="0">
                          <a:solidFill>
                            <a:schemeClr val="bg1"/>
                          </a:solidFill>
                        </a:rPr>
                        <a:t>48 GB/s</a:t>
                      </a:r>
                    </a:p>
                  </a:txBody>
                  <a:tcPr/>
                </a:tc>
                <a:extLst>
                  <a:ext uri="{0D108BD9-81ED-4DB2-BD59-A6C34878D82A}">
                    <a16:rowId xmlns:a16="http://schemas.microsoft.com/office/drawing/2014/main" val="4278969830"/>
                  </a:ext>
                </a:extLst>
              </a:tr>
              <a:tr h="295473">
                <a:tc>
                  <a:txBody>
                    <a:bodyPr/>
                    <a:lstStyle/>
                    <a:p>
                      <a:r>
                        <a:rPr lang="en-US" sz="1100" b="1" dirty="0">
                          <a:solidFill>
                            <a:schemeClr val="bg1"/>
                          </a:solidFill>
                        </a:rPr>
                        <a:t>4K Read IOPS</a:t>
                      </a:r>
                    </a:p>
                  </a:txBody>
                  <a:tcPr/>
                </a:tc>
                <a:tc>
                  <a:txBody>
                    <a:bodyPr/>
                    <a:lstStyle/>
                    <a:p>
                      <a:pPr algn="ctr"/>
                      <a:r>
                        <a:rPr lang="en-US" sz="1100" b="1" dirty="0">
                          <a:solidFill>
                            <a:schemeClr val="bg1"/>
                          </a:solidFill>
                        </a:rPr>
                        <a:t>8 Million</a:t>
                      </a:r>
                    </a:p>
                  </a:txBody>
                  <a:tcPr/>
                </a:tc>
                <a:extLst>
                  <a:ext uri="{0D108BD9-81ED-4DB2-BD59-A6C34878D82A}">
                    <a16:rowId xmlns:a16="http://schemas.microsoft.com/office/drawing/2014/main" val="2236504510"/>
                  </a:ext>
                </a:extLst>
              </a:tr>
            </a:tbl>
          </a:graphicData>
        </a:graphic>
      </p:graphicFrame>
      <p:pic>
        <p:nvPicPr>
          <p:cNvPr id="10" name="Picture 9"/>
          <p:cNvPicPr>
            <a:picLocks noChangeAspect="1"/>
          </p:cNvPicPr>
          <p:nvPr/>
        </p:nvPicPr>
        <p:blipFill>
          <a:blip r:embed="rId2"/>
          <a:stretch>
            <a:fillRect/>
          </a:stretch>
        </p:blipFill>
        <p:spPr>
          <a:xfrm>
            <a:off x="6958740" y="893928"/>
            <a:ext cx="1464784" cy="669913"/>
          </a:xfrm>
          <a:prstGeom prst="rect">
            <a:avLst/>
          </a:prstGeom>
        </p:spPr>
      </p:pic>
      <p:graphicFrame>
        <p:nvGraphicFramePr>
          <p:cNvPr id="11" name="Table 10"/>
          <p:cNvGraphicFramePr>
            <a:graphicFrameLocks noGrp="1"/>
          </p:cNvGraphicFramePr>
          <p:nvPr/>
        </p:nvGraphicFramePr>
        <p:xfrm>
          <a:off x="6319532" y="1648824"/>
          <a:ext cx="2743200" cy="1438476"/>
        </p:xfrm>
        <a:graphic>
          <a:graphicData uri="http://schemas.openxmlformats.org/drawingml/2006/table">
            <a:tbl>
              <a:tblPr firstRow="1" bandRow="1">
                <a:tableStyleId>{17292A2E-F333-43FB-9621-5CBBE7FDCDCB}</a:tableStyleId>
              </a:tblPr>
              <a:tblGrid>
                <a:gridCol w="1130386">
                  <a:extLst>
                    <a:ext uri="{9D8B030D-6E8A-4147-A177-3AD203B41FA5}">
                      <a16:colId xmlns:a16="http://schemas.microsoft.com/office/drawing/2014/main" val="2628771900"/>
                    </a:ext>
                  </a:extLst>
                </a:gridCol>
                <a:gridCol w="1612814">
                  <a:extLst>
                    <a:ext uri="{9D8B030D-6E8A-4147-A177-3AD203B41FA5}">
                      <a16:colId xmlns:a16="http://schemas.microsoft.com/office/drawing/2014/main" val="1464344451"/>
                    </a:ext>
                  </a:extLst>
                </a:gridCol>
              </a:tblGrid>
              <a:tr h="268650">
                <a:tc gridSpan="2">
                  <a:txBody>
                    <a:bodyPr/>
                    <a:lstStyle/>
                    <a:p>
                      <a:pPr algn="ctr"/>
                      <a:r>
                        <a:rPr lang="en-US" sz="1400" dirty="0">
                          <a:solidFill>
                            <a:schemeClr val="tx1"/>
                          </a:solidFill>
                        </a:rPr>
                        <a:t>RF-140</a:t>
                      </a:r>
                    </a:p>
                  </a:txBody>
                  <a:tcPr/>
                </a:tc>
                <a:tc hMerge="1">
                  <a:txBody>
                    <a:bodyPr/>
                    <a:lstStyle/>
                    <a:p>
                      <a:endParaRPr lang="en-US" dirty="0">
                        <a:solidFill>
                          <a:schemeClr val="tx1"/>
                        </a:solidFill>
                      </a:endParaRPr>
                    </a:p>
                  </a:txBody>
                  <a:tcPr/>
                </a:tc>
                <a:extLst>
                  <a:ext uri="{0D108BD9-81ED-4DB2-BD59-A6C34878D82A}">
                    <a16:rowId xmlns:a16="http://schemas.microsoft.com/office/drawing/2014/main" val="1464138637"/>
                  </a:ext>
                </a:extLst>
              </a:tr>
              <a:tr h="228352">
                <a:tc>
                  <a:txBody>
                    <a:bodyPr/>
                    <a:lstStyle/>
                    <a:p>
                      <a:r>
                        <a:rPr lang="en-US" sz="1100" b="1" dirty="0">
                          <a:solidFill>
                            <a:schemeClr val="bg1"/>
                          </a:solidFill>
                        </a:rPr>
                        <a:t>Ports (40 Gbe)</a:t>
                      </a:r>
                    </a:p>
                  </a:txBody>
                  <a:tcPr/>
                </a:tc>
                <a:tc>
                  <a:txBody>
                    <a:bodyPr/>
                    <a:lstStyle/>
                    <a:p>
                      <a:pPr algn="ctr"/>
                      <a:r>
                        <a:rPr lang="en-US" sz="1100" b="1" dirty="0">
                          <a:solidFill>
                            <a:schemeClr val="bg1"/>
                          </a:solidFill>
                        </a:rPr>
                        <a:t>40</a:t>
                      </a:r>
                    </a:p>
                  </a:txBody>
                  <a:tcPr/>
                </a:tc>
                <a:extLst>
                  <a:ext uri="{0D108BD9-81ED-4DB2-BD59-A6C34878D82A}">
                    <a16:rowId xmlns:a16="http://schemas.microsoft.com/office/drawing/2014/main" val="1740186697"/>
                  </a:ext>
                </a:extLst>
              </a:tr>
              <a:tr h="283650">
                <a:tc>
                  <a:txBody>
                    <a:bodyPr/>
                    <a:lstStyle/>
                    <a:p>
                      <a:r>
                        <a:rPr lang="en-US" sz="1100" b="1" dirty="0">
                          <a:solidFill>
                            <a:schemeClr val="bg1"/>
                          </a:solidFill>
                        </a:rPr>
                        <a:t>Capacity (TB)</a:t>
                      </a:r>
                    </a:p>
                  </a:txBody>
                  <a:tcPr/>
                </a:tc>
                <a:tc>
                  <a:txBody>
                    <a:bodyPr/>
                    <a:lstStyle/>
                    <a:p>
                      <a:pPr algn="ctr"/>
                      <a:r>
                        <a:rPr lang="en-US" sz="1100" b="1" dirty="0">
                          <a:solidFill>
                            <a:schemeClr val="bg1"/>
                          </a:solidFill>
                        </a:rPr>
                        <a:t>115 / 230 / 460 / 920</a:t>
                      </a:r>
                    </a:p>
                  </a:txBody>
                  <a:tcPr/>
                </a:tc>
                <a:extLst>
                  <a:ext uri="{0D108BD9-81ED-4DB2-BD59-A6C34878D82A}">
                    <a16:rowId xmlns:a16="http://schemas.microsoft.com/office/drawing/2014/main" val="3720278301"/>
                  </a:ext>
                </a:extLst>
              </a:tr>
              <a:tr h="295473">
                <a:tc>
                  <a:txBody>
                    <a:bodyPr/>
                    <a:lstStyle/>
                    <a:p>
                      <a:r>
                        <a:rPr lang="en-US" sz="1100" b="1" dirty="0">
                          <a:solidFill>
                            <a:schemeClr val="bg1"/>
                          </a:solidFill>
                        </a:rPr>
                        <a:t>Read BW</a:t>
                      </a:r>
                    </a:p>
                  </a:txBody>
                  <a:tcPr/>
                </a:tc>
                <a:tc>
                  <a:txBody>
                    <a:bodyPr/>
                    <a:lstStyle/>
                    <a:p>
                      <a:pPr algn="ctr"/>
                      <a:r>
                        <a:rPr lang="en-US" sz="1100" b="1" dirty="0">
                          <a:solidFill>
                            <a:schemeClr val="bg1"/>
                          </a:solidFill>
                        </a:rPr>
                        <a:t>120 GB/s</a:t>
                      </a:r>
                    </a:p>
                  </a:txBody>
                  <a:tcPr/>
                </a:tc>
                <a:extLst>
                  <a:ext uri="{0D108BD9-81ED-4DB2-BD59-A6C34878D82A}">
                    <a16:rowId xmlns:a16="http://schemas.microsoft.com/office/drawing/2014/main" val="4278969830"/>
                  </a:ext>
                </a:extLst>
              </a:tr>
              <a:tr h="295473">
                <a:tc>
                  <a:txBody>
                    <a:bodyPr/>
                    <a:lstStyle/>
                    <a:p>
                      <a:r>
                        <a:rPr lang="en-US" sz="1100" b="1" dirty="0">
                          <a:solidFill>
                            <a:schemeClr val="bg1"/>
                          </a:solidFill>
                        </a:rPr>
                        <a:t>4K Read IOPS</a:t>
                      </a:r>
                    </a:p>
                  </a:txBody>
                  <a:tcPr/>
                </a:tc>
                <a:tc>
                  <a:txBody>
                    <a:bodyPr/>
                    <a:lstStyle/>
                    <a:p>
                      <a:pPr algn="ctr"/>
                      <a:r>
                        <a:rPr lang="en-US" sz="1100" b="1" dirty="0">
                          <a:solidFill>
                            <a:schemeClr val="bg1"/>
                          </a:solidFill>
                        </a:rPr>
                        <a:t>20 Million</a:t>
                      </a:r>
                    </a:p>
                  </a:txBody>
                  <a:tcPr/>
                </a:tc>
                <a:extLst>
                  <a:ext uri="{0D108BD9-81ED-4DB2-BD59-A6C34878D82A}">
                    <a16:rowId xmlns:a16="http://schemas.microsoft.com/office/drawing/2014/main" val="2236504510"/>
                  </a:ext>
                </a:extLst>
              </a:tr>
            </a:tbl>
          </a:graphicData>
        </a:graphic>
      </p:graphicFrame>
      <p:graphicFrame>
        <p:nvGraphicFramePr>
          <p:cNvPr id="12" name="Table 11"/>
          <p:cNvGraphicFramePr>
            <a:graphicFrameLocks noGrp="1"/>
          </p:cNvGraphicFramePr>
          <p:nvPr/>
        </p:nvGraphicFramePr>
        <p:xfrm>
          <a:off x="5867399" y="3810463"/>
          <a:ext cx="3243943" cy="841750"/>
        </p:xfrm>
        <a:graphic>
          <a:graphicData uri="http://schemas.openxmlformats.org/drawingml/2006/table">
            <a:tbl>
              <a:tblPr firstRow="1" bandRow="1">
                <a:tableStyleId>{17292A2E-F333-43FB-9621-5CBBE7FDCDCB}</a:tableStyleId>
              </a:tblPr>
              <a:tblGrid>
                <a:gridCol w="3243943">
                  <a:extLst>
                    <a:ext uri="{9D8B030D-6E8A-4147-A177-3AD203B41FA5}">
                      <a16:colId xmlns:a16="http://schemas.microsoft.com/office/drawing/2014/main" val="2628771900"/>
                    </a:ext>
                  </a:extLst>
                </a:gridCol>
              </a:tblGrid>
              <a:tr h="298589">
                <a:tc>
                  <a:txBody>
                    <a:bodyPr/>
                    <a:lstStyle/>
                    <a:p>
                      <a:pPr algn="ctr"/>
                      <a:r>
                        <a:rPr lang="en-US" sz="1400" dirty="0">
                          <a:solidFill>
                            <a:schemeClr val="tx1"/>
                          </a:solidFill>
                        </a:rPr>
                        <a:t>Expansion Options for any model</a:t>
                      </a:r>
                    </a:p>
                  </a:txBody>
                  <a:tcPr/>
                </a:tc>
                <a:extLst>
                  <a:ext uri="{0D108BD9-81ED-4DB2-BD59-A6C34878D82A}">
                    <a16:rowId xmlns:a16="http://schemas.microsoft.com/office/drawing/2014/main" val="1464138637"/>
                  </a:ext>
                </a:extLst>
              </a:tr>
              <a:tr h="253801">
                <a:tc>
                  <a:txBody>
                    <a:bodyPr/>
                    <a:lstStyle/>
                    <a:p>
                      <a:r>
                        <a:rPr lang="en-US" sz="1100" b="1" dirty="0">
                          <a:solidFill>
                            <a:schemeClr val="bg1"/>
                          </a:solidFill>
                        </a:rPr>
                        <a:t>IO Line Card (4 x 40 Gbe Ports, 2 Storage Controllers)</a:t>
                      </a:r>
                    </a:p>
                  </a:txBody>
                  <a:tcPr/>
                </a:tc>
                <a:extLst>
                  <a:ext uri="{0D108BD9-81ED-4DB2-BD59-A6C34878D82A}">
                    <a16:rowId xmlns:a16="http://schemas.microsoft.com/office/drawing/2014/main" val="1740186697"/>
                  </a:ext>
                </a:extLst>
              </a:tr>
              <a:tr h="277870">
                <a:tc>
                  <a:txBody>
                    <a:bodyPr/>
                    <a:lstStyle/>
                    <a:p>
                      <a:r>
                        <a:rPr lang="en-US" sz="1100" b="1" dirty="0">
                          <a:solidFill>
                            <a:schemeClr val="bg1"/>
                          </a:solidFill>
                        </a:rPr>
                        <a:t>Capacity Expansion Packs - 7, 14, 28, or 57 TB</a:t>
                      </a:r>
                    </a:p>
                  </a:txBody>
                  <a:tcPr/>
                </a:tc>
                <a:extLst>
                  <a:ext uri="{0D108BD9-81ED-4DB2-BD59-A6C34878D82A}">
                    <a16:rowId xmlns:a16="http://schemas.microsoft.com/office/drawing/2014/main" val="3720278301"/>
                  </a:ext>
                </a:extLst>
              </a:tr>
            </a:tbl>
          </a:graphicData>
        </a:graphic>
      </p:graphicFrame>
      <p:sp>
        <p:nvSpPr>
          <p:cNvPr id="14" name="Content Placeholder 2"/>
          <p:cNvSpPr txBox="1">
            <a:spLocks/>
          </p:cNvSpPr>
          <p:nvPr/>
        </p:nvSpPr>
        <p:spPr>
          <a:xfrm>
            <a:off x="3869439" y="4818046"/>
            <a:ext cx="3833606" cy="26864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i="1" dirty="0">
                <a:solidFill>
                  <a:schemeClr val="bg1"/>
                </a:solidFill>
              </a:rPr>
              <a:t>*Bandwidth measured using block sizes &gt;= 32K</a:t>
            </a:r>
          </a:p>
        </p:txBody>
      </p:sp>
    </p:spTree>
    <p:extLst>
      <p:ext uri="{BB962C8B-B14F-4D97-AF65-F5344CB8AC3E}">
        <p14:creationId xmlns:p14="http://schemas.microsoft.com/office/powerpoint/2010/main" val="3400014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73547" y="2878240"/>
            <a:ext cx="1616422" cy="1165852"/>
          </a:xfrm>
          <a:prstGeom prst="rect">
            <a:avLst/>
          </a:prstGeom>
        </p:spPr>
      </p:pic>
      <p:pic>
        <p:nvPicPr>
          <p:cNvPr id="32" name="Picture 3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67696" y="2878240"/>
            <a:ext cx="1616422" cy="1165852"/>
          </a:xfrm>
          <a:prstGeom prst="rect">
            <a:avLst/>
          </a:prstGeom>
        </p:spPr>
      </p:pic>
      <p:pic>
        <p:nvPicPr>
          <p:cNvPr id="33" name="Picture 3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27221" y="1216128"/>
            <a:ext cx="1616422" cy="1165852"/>
          </a:xfrm>
          <a:prstGeom prst="rect">
            <a:avLst/>
          </a:prstGeom>
        </p:spPr>
      </p:pic>
      <p:pic>
        <p:nvPicPr>
          <p:cNvPr id="34" name="Picture 3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61277" y="1198159"/>
            <a:ext cx="1616422" cy="1165852"/>
          </a:xfrm>
          <a:prstGeom prst="rect">
            <a:avLst/>
          </a:prstGeom>
        </p:spPr>
      </p:pic>
      <p:pic>
        <p:nvPicPr>
          <p:cNvPr id="29" name="Picture 2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352" y="2892988"/>
            <a:ext cx="1616422" cy="1165852"/>
          </a:xfrm>
          <a:prstGeom prst="rect">
            <a:avLst/>
          </a:prstGeom>
        </p:spPr>
      </p:pic>
      <p:pic>
        <p:nvPicPr>
          <p:cNvPr id="30" name="Picture 2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65501" y="2892988"/>
            <a:ext cx="1616422" cy="1165852"/>
          </a:xfrm>
          <a:prstGeom prst="rect">
            <a:avLst/>
          </a:prstGeom>
        </p:spPr>
      </p:pic>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5026" y="1230876"/>
            <a:ext cx="1616422" cy="1165852"/>
          </a:xfrm>
          <a:prstGeom prst="rect">
            <a:avLst/>
          </a:prstGeom>
        </p:spPr>
      </p:pic>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7</a:t>
            </a:fld>
            <a:endParaRPr lang="en-US" dirty="0"/>
          </a:p>
        </p:txBody>
      </p:sp>
      <p:sp>
        <p:nvSpPr>
          <p:cNvPr id="5" name="Title 5"/>
          <p:cNvSpPr>
            <a:spLocks noGrp="1"/>
          </p:cNvSpPr>
          <p:nvPr>
            <p:ph type="title"/>
          </p:nvPr>
        </p:nvSpPr>
        <p:spPr>
          <a:xfrm>
            <a:off x="246063" y="57150"/>
            <a:ext cx="8814489" cy="756666"/>
          </a:xfrm>
        </p:spPr>
        <p:txBody>
          <a:bodyPr>
            <a:noAutofit/>
          </a:bodyPr>
          <a:lstStyle/>
          <a:p>
            <a:r>
              <a:rPr lang="en-US" dirty="0"/>
              <a:t>Key Features</a:t>
            </a:r>
          </a:p>
        </p:txBody>
      </p:sp>
      <p:sp>
        <p:nvSpPr>
          <p:cNvPr id="3" name="TextBox 2"/>
          <p:cNvSpPr txBox="1"/>
          <p:nvPr/>
        </p:nvSpPr>
        <p:spPr bwMode="ltGray">
          <a:xfrm>
            <a:off x="175826" y="1329829"/>
            <a:ext cx="1447800" cy="699175"/>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b="1" dirty="0">
                <a:solidFill>
                  <a:schemeClr val="bg1"/>
                </a:solidFill>
                <a:latin typeface="Bradley Hand ITC" panose="03070402050302030203" pitchFamily="66" charset="0"/>
              </a:rPr>
              <a:t>Up To 120 GB/S </a:t>
            </a:r>
            <a:br>
              <a:rPr lang="en-US" sz="1400" b="1" dirty="0">
                <a:solidFill>
                  <a:schemeClr val="bg1"/>
                </a:solidFill>
                <a:latin typeface="Bradley Hand ITC" panose="03070402050302030203" pitchFamily="66" charset="0"/>
              </a:rPr>
            </a:br>
            <a:r>
              <a:rPr lang="en-US" sz="1400" b="1" dirty="0">
                <a:solidFill>
                  <a:schemeClr val="bg1"/>
                </a:solidFill>
                <a:latin typeface="Bradley Hand ITC" panose="03070402050302030203" pitchFamily="66" charset="0"/>
              </a:rPr>
              <a:t>Bandwidth</a:t>
            </a:r>
            <a:br>
              <a:rPr lang="en-US" sz="1400" b="1" dirty="0">
                <a:solidFill>
                  <a:schemeClr val="bg1"/>
                </a:solidFill>
                <a:latin typeface="Bradley Hand ITC" panose="03070402050302030203" pitchFamily="66" charset="0"/>
              </a:rPr>
            </a:br>
            <a:br>
              <a:rPr lang="en-US" sz="700" b="1" i="1" dirty="0">
                <a:solidFill>
                  <a:schemeClr val="bg1"/>
                </a:solidFill>
                <a:latin typeface="Arial Black" panose="020B0A04020102020204" pitchFamily="34" charset="0"/>
              </a:rPr>
            </a:br>
            <a:endParaRPr lang="en-US" sz="900" b="1" i="1" dirty="0">
              <a:solidFill>
                <a:schemeClr val="bg1"/>
              </a:solidFill>
              <a:latin typeface="Arial Black" panose="020B0A04020102020204" pitchFamily="34" charset="0"/>
            </a:endParaRPr>
          </a:p>
        </p:txBody>
      </p:sp>
      <p:sp>
        <p:nvSpPr>
          <p:cNvPr id="10" name="TextBox 9"/>
          <p:cNvSpPr txBox="1"/>
          <p:nvPr/>
        </p:nvSpPr>
        <p:spPr bwMode="ltGray">
          <a:xfrm>
            <a:off x="311282" y="1813802"/>
            <a:ext cx="1136561" cy="756987"/>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b="1" dirty="0">
                <a:solidFill>
                  <a:schemeClr val="bg1"/>
                </a:solidFill>
                <a:latin typeface="Bradley Hand ITC" panose="03070402050302030203" pitchFamily="66" charset="0"/>
              </a:rPr>
              <a:t>Up To 20 Million </a:t>
            </a:r>
            <a:br>
              <a:rPr lang="en-US" sz="1400" b="1" dirty="0">
                <a:solidFill>
                  <a:schemeClr val="bg1"/>
                </a:solidFill>
                <a:latin typeface="Bradley Hand ITC" panose="03070402050302030203" pitchFamily="66" charset="0"/>
              </a:rPr>
            </a:br>
            <a:r>
              <a:rPr lang="en-US" sz="1400" b="1" dirty="0">
                <a:solidFill>
                  <a:schemeClr val="bg1"/>
                </a:solidFill>
                <a:latin typeface="Bradley Hand ITC" panose="03070402050302030203" pitchFamily="66" charset="0"/>
              </a:rPr>
              <a:t>4K IOPS </a:t>
            </a:r>
            <a:br>
              <a:rPr lang="en-US" sz="1400" b="1" dirty="0">
                <a:solidFill>
                  <a:schemeClr val="bg1"/>
                </a:solidFill>
                <a:latin typeface="Bradley Hand ITC" panose="03070402050302030203" pitchFamily="66" charset="0"/>
              </a:rPr>
            </a:br>
            <a:br>
              <a:rPr lang="en-US" sz="1100" b="1" dirty="0">
                <a:solidFill>
                  <a:schemeClr val="bg1"/>
                </a:solidFill>
                <a:latin typeface="Bradley Hand ITC" panose="03070402050302030203" pitchFamily="66" charset="0"/>
              </a:rPr>
            </a:br>
            <a:br>
              <a:rPr lang="en-US" sz="1000" b="1" i="1" dirty="0">
                <a:solidFill>
                  <a:schemeClr val="bg1"/>
                </a:solidFill>
                <a:latin typeface="Arial Black" panose="020B0A04020102020204" pitchFamily="34" charset="0"/>
              </a:rPr>
            </a:br>
            <a:br>
              <a:rPr lang="en-US" sz="1000" b="1" i="1" dirty="0">
                <a:solidFill>
                  <a:schemeClr val="bg1"/>
                </a:solidFill>
                <a:latin typeface="Arial Black" panose="020B0A04020102020204" pitchFamily="34" charset="0"/>
              </a:rPr>
            </a:br>
            <a:endParaRPr lang="en-US" sz="1100" b="1" i="1" dirty="0">
              <a:solidFill>
                <a:schemeClr val="bg1"/>
              </a:solidFill>
              <a:latin typeface="Arial Black" panose="020B0A04020102020204" pitchFamily="34" charset="0"/>
            </a:endParaRPr>
          </a:p>
        </p:txBody>
      </p:sp>
      <p:sp>
        <p:nvSpPr>
          <p:cNvPr id="15" name="TextBox 14"/>
          <p:cNvSpPr txBox="1"/>
          <p:nvPr/>
        </p:nvSpPr>
        <p:spPr bwMode="ltGray">
          <a:xfrm>
            <a:off x="162247" y="3118059"/>
            <a:ext cx="1447800" cy="71571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b="1" dirty="0">
                <a:solidFill>
                  <a:schemeClr val="bg1"/>
                </a:solidFill>
                <a:latin typeface="Bradley Hand ITC" panose="03070402050302030203" pitchFamily="66" charset="0"/>
              </a:rPr>
              <a:t>Up To 40 x </a:t>
            </a:r>
            <a:br>
              <a:rPr lang="en-US" sz="1400" b="1" dirty="0">
                <a:solidFill>
                  <a:schemeClr val="bg1"/>
                </a:solidFill>
                <a:latin typeface="Bradley Hand ITC" panose="03070402050302030203" pitchFamily="66" charset="0"/>
              </a:rPr>
            </a:br>
            <a:r>
              <a:rPr lang="en-US" sz="1400" b="1" dirty="0">
                <a:solidFill>
                  <a:schemeClr val="bg1"/>
                </a:solidFill>
                <a:latin typeface="Bradley Hand ITC" panose="03070402050302030203" pitchFamily="66" charset="0"/>
              </a:rPr>
              <a:t>40 Gb/S </a:t>
            </a:r>
            <a:br>
              <a:rPr lang="en-US" sz="1400" b="1" dirty="0">
                <a:solidFill>
                  <a:schemeClr val="bg1"/>
                </a:solidFill>
                <a:latin typeface="Bradley Hand ITC" panose="03070402050302030203" pitchFamily="66" charset="0"/>
              </a:rPr>
            </a:br>
            <a:r>
              <a:rPr lang="en-US" sz="1400" b="1" dirty="0">
                <a:solidFill>
                  <a:schemeClr val="bg1"/>
                </a:solidFill>
                <a:latin typeface="Bradley Hand ITC" panose="03070402050302030203" pitchFamily="66" charset="0"/>
              </a:rPr>
              <a:t>Ethernet Ports</a:t>
            </a:r>
            <a:endParaRPr lang="en-US" sz="900" b="1" i="1" dirty="0">
              <a:solidFill>
                <a:schemeClr val="bg1"/>
              </a:solidFill>
              <a:latin typeface="Arial Black" panose="020B0A04020102020204" pitchFamily="34" charset="0"/>
            </a:endParaRPr>
          </a:p>
        </p:txBody>
      </p:sp>
      <p:sp>
        <p:nvSpPr>
          <p:cNvPr id="18" name="TextBox 17"/>
          <p:cNvSpPr txBox="1"/>
          <p:nvPr/>
        </p:nvSpPr>
        <p:spPr bwMode="ltGray">
          <a:xfrm>
            <a:off x="5883961" y="3129601"/>
            <a:ext cx="1447800" cy="71571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b="1" dirty="0">
                <a:solidFill>
                  <a:schemeClr val="bg1"/>
                </a:solidFill>
                <a:latin typeface="Bradley Hand ITC" panose="03070402050302030203" pitchFamily="66" charset="0"/>
              </a:rPr>
              <a:t>High Speed </a:t>
            </a:r>
            <a:br>
              <a:rPr lang="en-US" sz="1400" b="1" dirty="0">
                <a:solidFill>
                  <a:schemeClr val="bg1"/>
                </a:solidFill>
                <a:latin typeface="Bradley Hand ITC" panose="03070402050302030203" pitchFamily="66" charset="0"/>
              </a:rPr>
            </a:br>
            <a:r>
              <a:rPr lang="en-US" sz="1400" b="1" dirty="0">
                <a:solidFill>
                  <a:schemeClr val="bg1"/>
                </a:solidFill>
                <a:latin typeface="Bradley Hand ITC" panose="03070402050302030203" pitchFamily="66" charset="0"/>
              </a:rPr>
              <a:t>Data Copies/</a:t>
            </a:r>
            <a:br>
              <a:rPr lang="en-US" sz="1400" b="1" dirty="0">
                <a:solidFill>
                  <a:schemeClr val="bg1"/>
                </a:solidFill>
                <a:latin typeface="Bradley Hand ITC" panose="03070402050302030203" pitchFamily="66" charset="0"/>
              </a:rPr>
            </a:br>
            <a:r>
              <a:rPr lang="en-US" sz="1400" b="1" dirty="0">
                <a:solidFill>
                  <a:schemeClr val="bg1"/>
                </a:solidFill>
                <a:latin typeface="Bradley Hand ITC" panose="03070402050302030203" pitchFamily="66" charset="0"/>
              </a:rPr>
              <a:t>Clones</a:t>
            </a:r>
            <a:endParaRPr lang="en-US" sz="900" b="1" i="1" dirty="0">
              <a:solidFill>
                <a:schemeClr val="bg1"/>
              </a:solidFill>
              <a:latin typeface="Arial Black" panose="020B0A04020102020204" pitchFamily="34" charset="0"/>
            </a:endParaRPr>
          </a:p>
        </p:txBody>
      </p:sp>
      <p:sp>
        <p:nvSpPr>
          <p:cNvPr id="20" name="TextBox 19"/>
          <p:cNvSpPr txBox="1"/>
          <p:nvPr/>
        </p:nvSpPr>
        <p:spPr bwMode="ltGray">
          <a:xfrm>
            <a:off x="5857858" y="1357374"/>
            <a:ext cx="1447800" cy="71571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b="1" dirty="0">
                <a:solidFill>
                  <a:schemeClr val="bg1"/>
                </a:solidFill>
                <a:latin typeface="Bradley Hand ITC" panose="03070402050302030203" pitchFamily="66" charset="0"/>
              </a:rPr>
              <a:t>Thin </a:t>
            </a:r>
            <a:br>
              <a:rPr lang="en-US" sz="1400" b="1" dirty="0">
                <a:solidFill>
                  <a:schemeClr val="bg1"/>
                </a:solidFill>
                <a:latin typeface="Bradley Hand ITC" panose="03070402050302030203" pitchFamily="66" charset="0"/>
              </a:rPr>
            </a:br>
            <a:r>
              <a:rPr lang="en-US" sz="1400" b="1" dirty="0">
                <a:solidFill>
                  <a:schemeClr val="bg1"/>
                </a:solidFill>
                <a:latin typeface="Bradley Hand ITC" panose="03070402050302030203" pitchFamily="66" charset="0"/>
              </a:rPr>
              <a:t>Provisioning</a:t>
            </a:r>
            <a:br>
              <a:rPr lang="en-US" sz="1400" b="1" dirty="0">
                <a:solidFill>
                  <a:schemeClr val="bg1"/>
                </a:solidFill>
                <a:latin typeface="Bradley Hand ITC" panose="03070402050302030203" pitchFamily="66" charset="0"/>
              </a:rPr>
            </a:br>
            <a:br>
              <a:rPr lang="en-US" sz="1400" b="1" dirty="0">
                <a:solidFill>
                  <a:schemeClr val="bg1"/>
                </a:solidFill>
                <a:latin typeface="Bradley Hand ITC" panose="03070402050302030203" pitchFamily="66" charset="0"/>
              </a:rPr>
            </a:br>
            <a:r>
              <a:rPr lang="en-US" sz="1400" b="1" dirty="0">
                <a:solidFill>
                  <a:schemeClr val="bg1"/>
                </a:solidFill>
                <a:latin typeface="Bradley Hand ITC" panose="03070402050302030203" pitchFamily="66" charset="0"/>
              </a:rPr>
              <a:t>RAID-6</a:t>
            </a:r>
            <a:endParaRPr lang="en-US" sz="900" b="1" i="1" dirty="0">
              <a:solidFill>
                <a:schemeClr val="bg1"/>
              </a:solidFill>
              <a:latin typeface="Arial Black" panose="020B0A04020102020204" pitchFamily="34" charset="0"/>
            </a:endParaRPr>
          </a:p>
        </p:txBody>
      </p:sp>
      <p:sp>
        <p:nvSpPr>
          <p:cNvPr id="22" name="TextBox 21"/>
          <p:cNvSpPr txBox="1"/>
          <p:nvPr/>
        </p:nvSpPr>
        <p:spPr bwMode="ltGray">
          <a:xfrm>
            <a:off x="1848627" y="3038385"/>
            <a:ext cx="1447800" cy="71571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b="1" dirty="0">
                <a:solidFill>
                  <a:schemeClr val="bg1"/>
                </a:solidFill>
                <a:latin typeface="Bradley Hand ITC" panose="03070402050302030203" pitchFamily="66" charset="0"/>
              </a:rPr>
              <a:t>Pay-As-You </a:t>
            </a:r>
            <a:br>
              <a:rPr lang="en-US" sz="1400" b="1" dirty="0">
                <a:solidFill>
                  <a:schemeClr val="bg1"/>
                </a:solidFill>
                <a:latin typeface="Bradley Hand ITC" panose="03070402050302030203" pitchFamily="66" charset="0"/>
              </a:rPr>
            </a:br>
            <a:r>
              <a:rPr lang="en-US" sz="1400" b="1" dirty="0">
                <a:solidFill>
                  <a:schemeClr val="bg1"/>
                </a:solidFill>
                <a:latin typeface="Bradley Hand ITC" panose="03070402050302030203" pitchFamily="66" charset="0"/>
              </a:rPr>
              <a:t>Grow Scalability </a:t>
            </a:r>
            <a:br>
              <a:rPr lang="en-US" sz="1400" b="1" dirty="0">
                <a:solidFill>
                  <a:schemeClr val="bg1"/>
                </a:solidFill>
                <a:latin typeface="Bradley Hand ITC" panose="03070402050302030203" pitchFamily="66" charset="0"/>
              </a:rPr>
            </a:br>
            <a:r>
              <a:rPr lang="en-US" sz="1400" b="1" dirty="0">
                <a:solidFill>
                  <a:schemeClr val="bg1"/>
                </a:solidFill>
                <a:latin typeface="Bradley Hand ITC" panose="03070402050302030203" pitchFamily="66" charset="0"/>
              </a:rPr>
              <a:t>in 4U Chassis</a:t>
            </a:r>
            <a:endParaRPr lang="en-US" sz="900" b="1" i="1" dirty="0">
              <a:solidFill>
                <a:schemeClr val="bg1"/>
              </a:solidFill>
              <a:latin typeface="Arial Black" panose="020B0A04020102020204" pitchFamily="34" charset="0"/>
            </a:endParaRPr>
          </a:p>
        </p:txBody>
      </p:sp>
      <p:sp>
        <p:nvSpPr>
          <p:cNvPr id="8" name="TextBox 7"/>
          <p:cNvSpPr txBox="1"/>
          <p:nvPr/>
        </p:nvSpPr>
        <p:spPr bwMode="ltGray">
          <a:xfrm>
            <a:off x="7649004" y="1376733"/>
            <a:ext cx="1219200" cy="8382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b="1" dirty="0">
                <a:solidFill>
                  <a:schemeClr val="bg1"/>
                </a:solidFill>
                <a:latin typeface="Bradley Hand ITC" panose="03070402050302030203" pitchFamily="66" charset="0"/>
              </a:rPr>
              <a:t>Zero </a:t>
            </a:r>
            <a:br>
              <a:rPr lang="en-US" sz="1400" b="1" dirty="0">
                <a:solidFill>
                  <a:schemeClr val="bg1"/>
                </a:solidFill>
                <a:latin typeface="Bradley Hand ITC" panose="03070402050302030203" pitchFamily="66" charset="0"/>
              </a:rPr>
            </a:br>
            <a:r>
              <a:rPr lang="en-US" sz="1400" b="1" dirty="0">
                <a:solidFill>
                  <a:schemeClr val="bg1"/>
                </a:solidFill>
                <a:latin typeface="Bradley Hand ITC" panose="03070402050302030203" pitchFamily="66" charset="0"/>
              </a:rPr>
              <a:t>Host </a:t>
            </a:r>
            <a:br>
              <a:rPr lang="en-US" sz="1400" b="1" dirty="0">
                <a:solidFill>
                  <a:schemeClr val="bg1"/>
                </a:solidFill>
                <a:latin typeface="Bradley Hand ITC" panose="03070402050302030203" pitchFamily="66" charset="0"/>
              </a:rPr>
            </a:br>
            <a:r>
              <a:rPr lang="en-US" sz="1400" b="1" dirty="0">
                <a:solidFill>
                  <a:schemeClr val="bg1"/>
                </a:solidFill>
                <a:latin typeface="Bradley Hand ITC" panose="03070402050302030203" pitchFamily="66" charset="0"/>
              </a:rPr>
              <a:t>Footprint</a:t>
            </a:r>
            <a:br>
              <a:rPr lang="en-US" sz="1400" b="1" dirty="0">
                <a:solidFill>
                  <a:schemeClr val="bg1"/>
                </a:solidFill>
                <a:latin typeface="Bradley Hand ITC" panose="03070402050302030203" pitchFamily="66" charset="0"/>
              </a:rPr>
            </a:br>
            <a:br>
              <a:rPr lang="en-US" sz="1400" b="1" dirty="0">
                <a:solidFill>
                  <a:schemeClr val="bg1"/>
                </a:solidFill>
                <a:latin typeface="Bradley Hand ITC" panose="03070402050302030203" pitchFamily="66" charset="0"/>
              </a:rPr>
            </a:br>
            <a:br>
              <a:rPr lang="en-US" sz="1400" b="1" i="1" dirty="0">
                <a:solidFill>
                  <a:schemeClr val="bg1"/>
                </a:solidFill>
                <a:latin typeface="Arial Black" panose="020B0A04020102020204" pitchFamily="34" charset="0"/>
              </a:rPr>
            </a:br>
            <a:endParaRPr lang="en-US" sz="1400" b="1" i="1" dirty="0">
              <a:solidFill>
                <a:schemeClr val="bg1"/>
              </a:solidFill>
              <a:latin typeface="Arial Black" panose="020B0A04020102020204" pitchFamily="34" charset="0"/>
            </a:endParaRPr>
          </a:p>
        </p:txBody>
      </p:sp>
      <p:sp>
        <p:nvSpPr>
          <p:cNvPr id="23" name="TextBox 22"/>
          <p:cNvSpPr txBox="1"/>
          <p:nvPr/>
        </p:nvSpPr>
        <p:spPr bwMode="ltGray">
          <a:xfrm>
            <a:off x="7552007" y="2680530"/>
            <a:ext cx="1447800" cy="71571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br>
              <a:rPr lang="en-US" sz="1400" b="1" dirty="0">
                <a:solidFill>
                  <a:schemeClr val="bg1"/>
                </a:solidFill>
                <a:latin typeface="Bradley Hand ITC" panose="03070402050302030203" pitchFamily="66" charset="0"/>
              </a:rPr>
            </a:br>
            <a:r>
              <a:rPr lang="en-US" sz="1400" b="1" dirty="0">
                <a:solidFill>
                  <a:schemeClr val="bg1"/>
                </a:solidFill>
                <a:latin typeface="Bradley Hand ITC" panose="03070402050302030203" pitchFamily="66" charset="0"/>
              </a:rPr>
              <a:t>Symmetric </a:t>
            </a:r>
            <a:br>
              <a:rPr lang="en-US" sz="1400" b="1" dirty="0">
                <a:solidFill>
                  <a:schemeClr val="bg1"/>
                </a:solidFill>
                <a:latin typeface="Bradley Hand ITC" panose="03070402050302030203" pitchFamily="66" charset="0"/>
              </a:rPr>
            </a:br>
            <a:r>
              <a:rPr lang="en-US" sz="1400" b="1" dirty="0">
                <a:solidFill>
                  <a:schemeClr val="bg1"/>
                </a:solidFill>
                <a:latin typeface="Bradley Hand ITC" panose="03070402050302030203" pitchFamily="66" charset="0"/>
              </a:rPr>
              <a:t>Active-Active </a:t>
            </a:r>
            <a:br>
              <a:rPr lang="en-US" sz="1400" b="1" dirty="0">
                <a:solidFill>
                  <a:schemeClr val="bg1"/>
                </a:solidFill>
                <a:latin typeface="Bradley Hand ITC" panose="03070402050302030203" pitchFamily="66" charset="0"/>
              </a:rPr>
            </a:br>
            <a:r>
              <a:rPr lang="en-US" sz="1400" b="1" dirty="0">
                <a:solidFill>
                  <a:schemeClr val="bg1"/>
                </a:solidFill>
                <a:latin typeface="Bradley Hand ITC" panose="03070402050302030203" pitchFamily="66" charset="0"/>
              </a:rPr>
              <a:t>Controllers</a:t>
            </a:r>
            <a:br>
              <a:rPr lang="en-US" sz="1400" b="1" dirty="0">
                <a:solidFill>
                  <a:schemeClr val="bg1"/>
                </a:solidFill>
                <a:latin typeface="Bradley Hand ITC" panose="03070402050302030203" pitchFamily="66" charset="0"/>
              </a:rPr>
            </a:br>
            <a:br>
              <a:rPr lang="en-US" sz="1400" b="1" dirty="0">
                <a:solidFill>
                  <a:schemeClr val="bg1"/>
                </a:solidFill>
                <a:latin typeface="Bradley Hand ITC" panose="03070402050302030203" pitchFamily="66" charset="0"/>
              </a:rPr>
            </a:br>
            <a:r>
              <a:rPr lang="en-US" sz="1400" b="1" dirty="0">
                <a:solidFill>
                  <a:schemeClr val="bg1"/>
                </a:solidFill>
                <a:latin typeface="Bradley Hand ITC" panose="03070402050302030203" pitchFamily="66" charset="0"/>
              </a:rPr>
              <a:t>Full HA Support</a:t>
            </a:r>
            <a:endParaRPr lang="en-US" sz="900" b="1" i="1" dirty="0">
              <a:solidFill>
                <a:schemeClr val="bg1"/>
              </a:solidFill>
              <a:latin typeface="Arial Black" panose="020B0A04020102020204" pitchFamily="34" charset="0"/>
            </a:endParaRPr>
          </a:p>
        </p:txBody>
      </p:sp>
      <p:pic>
        <p:nvPicPr>
          <p:cNvPr id="25" name="Picture 2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42164" y="894139"/>
            <a:ext cx="2431383" cy="1418656"/>
          </a:xfrm>
          <a:prstGeom prst="rect">
            <a:avLst/>
          </a:prstGeom>
        </p:spPr>
      </p:pic>
      <p:pic>
        <p:nvPicPr>
          <p:cNvPr id="27" name="Picture 2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59082" y="1212907"/>
            <a:ext cx="1616422" cy="1165852"/>
          </a:xfrm>
          <a:prstGeom prst="rect">
            <a:avLst/>
          </a:prstGeom>
        </p:spPr>
      </p:pic>
      <p:sp>
        <p:nvSpPr>
          <p:cNvPr id="13" name="TextBox 12"/>
          <p:cNvSpPr txBox="1"/>
          <p:nvPr/>
        </p:nvSpPr>
        <p:spPr bwMode="ltGray">
          <a:xfrm>
            <a:off x="2005431" y="1336736"/>
            <a:ext cx="1136561" cy="756987"/>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b="1" dirty="0">
                <a:solidFill>
                  <a:schemeClr val="bg1"/>
                </a:solidFill>
                <a:latin typeface="Bradley Hand ITC" panose="03070402050302030203" pitchFamily="66" charset="0"/>
              </a:rPr>
              <a:t>Half PB</a:t>
            </a:r>
            <a:br>
              <a:rPr lang="en-US" sz="1400" b="1" dirty="0">
                <a:solidFill>
                  <a:schemeClr val="bg1"/>
                </a:solidFill>
                <a:latin typeface="Bradley Hand ITC" panose="03070402050302030203" pitchFamily="66" charset="0"/>
              </a:rPr>
            </a:br>
            <a:r>
              <a:rPr lang="en-US" sz="1400" b="1" dirty="0">
                <a:solidFill>
                  <a:schemeClr val="bg1"/>
                </a:solidFill>
                <a:latin typeface="Bradley Hand ITC" panose="03070402050302030203" pitchFamily="66" charset="0"/>
              </a:rPr>
              <a:t>Capacity (4U)</a:t>
            </a:r>
          </a:p>
          <a:p>
            <a:pPr>
              <a:lnSpc>
                <a:spcPct val="90000"/>
              </a:lnSpc>
              <a:spcBef>
                <a:spcPts val="0"/>
              </a:spcBef>
              <a:spcAft>
                <a:spcPts val="800"/>
              </a:spcAft>
            </a:pPr>
            <a:r>
              <a:rPr lang="en-US" sz="1400" b="1" dirty="0">
                <a:solidFill>
                  <a:schemeClr val="bg1"/>
                </a:solidFill>
                <a:latin typeface="Bradley Hand ITC" panose="03070402050302030203" pitchFamily="66" charset="0"/>
              </a:rPr>
              <a:t>*1 PB in mid-2017</a:t>
            </a:r>
            <a:br>
              <a:rPr lang="en-US" sz="1400" b="1" dirty="0">
                <a:solidFill>
                  <a:schemeClr val="bg1"/>
                </a:solidFill>
                <a:latin typeface="Bradley Hand ITC" panose="03070402050302030203" pitchFamily="66" charset="0"/>
              </a:rPr>
            </a:br>
            <a:br>
              <a:rPr lang="en-US" sz="1400" b="1" dirty="0">
                <a:solidFill>
                  <a:schemeClr val="bg1"/>
                </a:solidFill>
                <a:latin typeface="Bradley Hand ITC" panose="03070402050302030203" pitchFamily="66" charset="0"/>
              </a:rPr>
            </a:br>
            <a:br>
              <a:rPr lang="en-US" sz="1400" b="1" i="1" dirty="0">
                <a:solidFill>
                  <a:schemeClr val="bg1"/>
                </a:solidFill>
                <a:latin typeface="Arial Black" panose="020B0A04020102020204" pitchFamily="34" charset="0"/>
              </a:rPr>
            </a:br>
            <a:br>
              <a:rPr lang="en-US" sz="1400" b="1" i="1" dirty="0">
                <a:solidFill>
                  <a:schemeClr val="bg1"/>
                </a:solidFill>
                <a:latin typeface="Arial Black" panose="020B0A04020102020204" pitchFamily="34" charset="0"/>
              </a:rPr>
            </a:br>
            <a:endParaRPr lang="en-US" sz="1400" b="1" i="1" dirty="0">
              <a:solidFill>
                <a:schemeClr val="bg1"/>
              </a:solidFill>
              <a:latin typeface="Arial Black" panose="020B0A04020102020204" pitchFamily="34" charset="0"/>
            </a:endParaRPr>
          </a:p>
        </p:txBody>
      </p:sp>
      <p:pic>
        <p:nvPicPr>
          <p:cNvPr id="28" name="Picture 2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342164" y="2294259"/>
            <a:ext cx="2496060" cy="2523414"/>
          </a:xfrm>
          <a:prstGeom prst="rect">
            <a:avLst/>
          </a:prstGeom>
        </p:spPr>
      </p:pic>
    </p:spTree>
    <p:extLst>
      <p:ext uri="{BB962C8B-B14F-4D97-AF65-F5344CB8AC3E}">
        <p14:creationId xmlns:p14="http://schemas.microsoft.com/office/powerpoint/2010/main" val="2421057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150"/>
            <a:ext cx="8686800" cy="756666"/>
          </a:xfrm>
        </p:spPr>
        <p:txBody>
          <a:bodyPr/>
          <a:lstStyle/>
          <a:p>
            <a:r>
              <a:rPr lang="en-US" dirty="0"/>
              <a:t>System Overview</a:t>
            </a:r>
          </a:p>
        </p:txBody>
      </p:sp>
      <p:sp>
        <p:nvSpPr>
          <p:cNvPr id="3" name="Slide Number Placeholder 2"/>
          <p:cNvSpPr>
            <a:spLocks noGrp="1"/>
          </p:cNvSpPr>
          <p:nvPr>
            <p:ph type="sldNum" sz="quarter" idx="11"/>
          </p:nvPr>
        </p:nvSpPr>
        <p:spPr>
          <a:xfrm>
            <a:off x="8630121" y="4781550"/>
            <a:ext cx="153888" cy="115416"/>
          </a:xfrm>
        </p:spPr>
        <p:txBody>
          <a:bodyPr/>
          <a:lstStyle/>
          <a:p>
            <a:pPr>
              <a:defRPr/>
            </a:pPr>
            <a:fld id="{446C9BED-6FD4-4BA4-B6B0-4A26058AC9EF}" type="slidenum">
              <a:rPr lang="en-US" smtClean="0"/>
              <a:pPr>
                <a:defRPr/>
              </a:pPr>
              <a:t>8</a:t>
            </a:fld>
            <a:endParaRPr lang="en-US" dirty="0"/>
          </a:p>
        </p:txBody>
      </p:sp>
      <p:sp>
        <p:nvSpPr>
          <p:cNvPr id="150" name="Rectangle 149"/>
          <p:cNvSpPr/>
          <p:nvPr/>
        </p:nvSpPr>
        <p:spPr bwMode="auto">
          <a:xfrm>
            <a:off x="2739411" y="958358"/>
            <a:ext cx="6317926" cy="3746992"/>
          </a:xfrm>
          <a:prstGeom prst="rect">
            <a:avLst/>
          </a:prstGeom>
          <a:solidFill>
            <a:schemeClr val="accent1">
              <a:lumMod val="20000"/>
              <a:lumOff val="8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51" name="Rectangle 150"/>
          <p:cNvSpPr/>
          <p:nvPr/>
        </p:nvSpPr>
        <p:spPr bwMode="auto">
          <a:xfrm>
            <a:off x="5251226" y="1607939"/>
            <a:ext cx="1367358" cy="484551"/>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i="1" u="none" strike="noStrike" cap="none" normalizeH="0" baseline="0" dirty="0">
              <a:ln>
                <a:noFill/>
              </a:ln>
              <a:solidFill>
                <a:schemeClr val="bg1"/>
              </a:solidFill>
              <a:effectLst/>
              <a:latin typeface="+mn-lt"/>
            </a:endParaRPr>
          </a:p>
        </p:txBody>
      </p:sp>
      <p:sp>
        <p:nvSpPr>
          <p:cNvPr id="152" name="Rounded Rectangle 151"/>
          <p:cNvSpPr/>
          <p:nvPr/>
        </p:nvSpPr>
        <p:spPr bwMode="auto">
          <a:xfrm>
            <a:off x="6738670" y="1401800"/>
            <a:ext cx="2143848" cy="3166788"/>
          </a:xfrm>
          <a:prstGeom prst="roundRect">
            <a:avLst/>
          </a:prstGeom>
          <a:solidFill>
            <a:schemeClr val="tx2">
              <a:lumMod val="40000"/>
              <a:lumOff val="60000"/>
            </a:schemeClr>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nvGrpSpPr>
          <p:cNvPr id="154" name="Group 153"/>
          <p:cNvGrpSpPr/>
          <p:nvPr/>
        </p:nvGrpSpPr>
        <p:grpSpPr>
          <a:xfrm>
            <a:off x="5131469" y="2372271"/>
            <a:ext cx="1494061" cy="1478956"/>
            <a:chOff x="6365989" y="1641839"/>
            <a:chExt cx="1058940" cy="1039299"/>
          </a:xfrm>
        </p:grpSpPr>
        <p:grpSp>
          <p:nvGrpSpPr>
            <p:cNvPr id="240" name="Group 239"/>
            <p:cNvGrpSpPr/>
            <p:nvPr/>
          </p:nvGrpSpPr>
          <p:grpSpPr>
            <a:xfrm>
              <a:off x="6489638" y="1771080"/>
              <a:ext cx="935291" cy="910058"/>
              <a:chOff x="4876800" y="2725075"/>
              <a:chExt cx="1495634" cy="1389038"/>
            </a:xfrm>
          </p:grpSpPr>
          <p:grpSp>
            <p:nvGrpSpPr>
              <p:cNvPr id="249" name="Group 248"/>
              <p:cNvGrpSpPr/>
              <p:nvPr/>
            </p:nvGrpSpPr>
            <p:grpSpPr>
              <a:xfrm>
                <a:off x="4876800" y="2725075"/>
                <a:ext cx="1495634" cy="1389038"/>
                <a:chOff x="4876800" y="2725075"/>
                <a:chExt cx="1495634" cy="1389038"/>
              </a:xfrm>
            </p:grpSpPr>
            <p:sp>
              <p:nvSpPr>
                <p:cNvPr id="253" name="Rounded Rectangle 252"/>
                <p:cNvSpPr/>
                <p:nvPr/>
              </p:nvSpPr>
              <p:spPr bwMode="auto">
                <a:xfrm>
                  <a:off x="4876800" y="2725075"/>
                  <a:ext cx="1495634" cy="1389038"/>
                </a:xfrm>
                <a:prstGeom prst="round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cxnSp>
              <p:nvCxnSpPr>
                <p:cNvPr id="254" name="Straight Arrow Connector 253"/>
                <p:cNvCxnSpPr/>
                <p:nvPr/>
              </p:nvCxnSpPr>
              <p:spPr bwMode="auto">
                <a:xfrm>
                  <a:off x="5027509" y="3419594"/>
                  <a:ext cx="1194213" cy="0"/>
                </a:xfrm>
                <a:prstGeom prst="straightConnector1">
                  <a:avLst/>
                </a:prstGeom>
                <a:solidFill>
                  <a:schemeClr val="accent1"/>
                </a:solidFill>
                <a:ln w="38100" cap="flat" cmpd="sng" algn="ctr">
                  <a:solidFill>
                    <a:schemeClr val="tx1"/>
                  </a:solidFill>
                  <a:prstDash val="solid"/>
                  <a:round/>
                  <a:headEnd type="triangle" w="med" len="med"/>
                  <a:tailEnd type="triangle" w="med" len="med"/>
                </a:ln>
                <a:effectLst/>
              </p:spPr>
            </p:cxnSp>
            <p:cxnSp>
              <p:nvCxnSpPr>
                <p:cNvPr id="255" name="Straight Arrow Connector 254"/>
                <p:cNvCxnSpPr/>
                <p:nvPr/>
              </p:nvCxnSpPr>
              <p:spPr bwMode="auto">
                <a:xfrm flipV="1">
                  <a:off x="5624615" y="2876550"/>
                  <a:ext cx="0" cy="1066800"/>
                </a:xfrm>
                <a:prstGeom prst="straightConnector1">
                  <a:avLst/>
                </a:prstGeom>
                <a:solidFill>
                  <a:schemeClr val="accent1"/>
                </a:solidFill>
                <a:ln w="38100" cap="flat" cmpd="sng" algn="ctr">
                  <a:solidFill>
                    <a:schemeClr val="tx1"/>
                  </a:solidFill>
                  <a:prstDash val="solid"/>
                  <a:round/>
                  <a:headEnd type="triangle" w="med" len="med"/>
                  <a:tailEnd type="triangle" w="med" len="med"/>
                </a:ln>
                <a:effectLst/>
              </p:spPr>
            </p:cxnSp>
            <p:cxnSp>
              <p:nvCxnSpPr>
                <p:cNvPr id="256" name="Straight Arrow Connector 255"/>
                <p:cNvCxnSpPr/>
                <p:nvPr/>
              </p:nvCxnSpPr>
              <p:spPr bwMode="auto">
                <a:xfrm flipV="1">
                  <a:off x="5181600" y="3028951"/>
                  <a:ext cx="840115" cy="790917"/>
                </a:xfrm>
                <a:prstGeom prst="straightConnector1">
                  <a:avLst/>
                </a:prstGeom>
                <a:solidFill>
                  <a:schemeClr val="accent1"/>
                </a:solidFill>
                <a:ln w="38100" cap="flat" cmpd="sng" algn="ctr">
                  <a:solidFill>
                    <a:schemeClr val="tx1"/>
                  </a:solidFill>
                  <a:prstDash val="solid"/>
                  <a:round/>
                  <a:headEnd type="triangle" w="med" len="med"/>
                  <a:tailEnd type="triangle" w="med" len="med"/>
                </a:ln>
                <a:effectLst/>
              </p:spPr>
            </p:cxnSp>
            <p:cxnSp>
              <p:nvCxnSpPr>
                <p:cNvPr id="257" name="Straight Arrow Connector 256"/>
                <p:cNvCxnSpPr/>
                <p:nvPr/>
              </p:nvCxnSpPr>
              <p:spPr bwMode="auto">
                <a:xfrm flipH="1" flipV="1">
                  <a:off x="5181600" y="3028950"/>
                  <a:ext cx="840116" cy="751446"/>
                </a:xfrm>
                <a:prstGeom prst="straightConnector1">
                  <a:avLst/>
                </a:prstGeom>
                <a:solidFill>
                  <a:schemeClr val="accent1"/>
                </a:solidFill>
                <a:ln w="38100" cap="flat" cmpd="sng" algn="ctr">
                  <a:solidFill>
                    <a:schemeClr val="tx1"/>
                  </a:solidFill>
                  <a:prstDash val="solid"/>
                  <a:round/>
                  <a:headEnd type="triangle" w="med" len="med"/>
                  <a:tailEnd type="triangle" w="med" len="med"/>
                </a:ln>
                <a:effectLst/>
              </p:spPr>
            </p:cxnSp>
          </p:grpSp>
          <p:sp>
            <p:nvSpPr>
              <p:cNvPr id="250" name="Oval 249"/>
              <p:cNvSpPr/>
              <p:nvPr/>
            </p:nvSpPr>
            <p:spPr bwMode="auto">
              <a:xfrm>
                <a:off x="5503225" y="3300472"/>
                <a:ext cx="242783" cy="238244"/>
              </a:xfrm>
              <a:prstGeom prst="ellipse">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grpSp>
          <p:nvGrpSpPr>
            <p:cNvPr id="241" name="Group 240"/>
            <p:cNvGrpSpPr/>
            <p:nvPr/>
          </p:nvGrpSpPr>
          <p:grpSpPr>
            <a:xfrm>
              <a:off x="6365989" y="1641839"/>
              <a:ext cx="935291" cy="910058"/>
              <a:chOff x="4876800" y="2725075"/>
              <a:chExt cx="1495634" cy="1389038"/>
            </a:xfrm>
          </p:grpSpPr>
          <p:grpSp>
            <p:nvGrpSpPr>
              <p:cNvPr id="242" name="Group 241"/>
              <p:cNvGrpSpPr/>
              <p:nvPr/>
            </p:nvGrpSpPr>
            <p:grpSpPr>
              <a:xfrm>
                <a:off x="4876800" y="2725075"/>
                <a:ext cx="1495634" cy="1389038"/>
                <a:chOff x="4876800" y="2725075"/>
                <a:chExt cx="1495634" cy="1389038"/>
              </a:xfrm>
            </p:grpSpPr>
            <p:sp>
              <p:nvSpPr>
                <p:cNvPr id="244" name="Rounded Rectangle 243"/>
                <p:cNvSpPr/>
                <p:nvPr/>
              </p:nvSpPr>
              <p:spPr bwMode="auto">
                <a:xfrm>
                  <a:off x="4876800" y="2725075"/>
                  <a:ext cx="1495634" cy="1389038"/>
                </a:xfrm>
                <a:prstGeom prst="round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cxnSp>
              <p:nvCxnSpPr>
                <p:cNvPr id="245" name="Straight Arrow Connector 244"/>
                <p:cNvCxnSpPr/>
                <p:nvPr/>
              </p:nvCxnSpPr>
              <p:spPr bwMode="auto">
                <a:xfrm>
                  <a:off x="5027509" y="3419594"/>
                  <a:ext cx="1194213" cy="0"/>
                </a:xfrm>
                <a:prstGeom prst="straightConnector1">
                  <a:avLst/>
                </a:prstGeom>
                <a:solidFill>
                  <a:schemeClr val="accent1"/>
                </a:solidFill>
                <a:ln w="28575" cap="flat" cmpd="sng" algn="ctr">
                  <a:solidFill>
                    <a:schemeClr val="tx1"/>
                  </a:solidFill>
                  <a:prstDash val="solid"/>
                  <a:round/>
                  <a:headEnd type="triangle" w="med" len="med"/>
                  <a:tailEnd type="triangle" w="med" len="med"/>
                </a:ln>
                <a:effectLst/>
              </p:spPr>
            </p:cxnSp>
            <p:cxnSp>
              <p:nvCxnSpPr>
                <p:cNvPr id="246" name="Straight Arrow Connector 245"/>
                <p:cNvCxnSpPr/>
                <p:nvPr/>
              </p:nvCxnSpPr>
              <p:spPr bwMode="auto">
                <a:xfrm flipV="1">
                  <a:off x="5624615" y="2876550"/>
                  <a:ext cx="0" cy="1066800"/>
                </a:xfrm>
                <a:prstGeom prst="straightConnector1">
                  <a:avLst/>
                </a:prstGeom>
                <a:solidFill>
                  <a:schemeClr val="accent1"/>
                </a:solidFill>
                <a:ln w="28575" cap="flat" cmpd="sng" algn="ctr">
                  <a:solidFill>
                    <a:schemeClr val="tx1"/>
                  </a:solidFill>
                  <a:prstDash val="solid"/>
                  <a:round/>
                  <a:headEnd type="triangle" w="med" len="med"/>
                  <a:tailEnd type="triangle" w="med" len="med"/>
                </a:ln>
                <a:effectLst/>
              </p:spPr>
            </p:cxnSp>
            <p:cxnSp>
              <p:nvCxnSpPr>
                <p:cNvPr id="247" name="Straight Arrow Connector 246"/>
                <p:cNvCxnSpPr/>
                <p:nvPr/>
              </p:nvCxnSpPr>
              <p:spPr bwMode="auto">
                <a:xfrm flipV="1">
                  <a:off x="5181600" y="3028951"/>
                  <a:ext cx="840115" cy="790917"/>
                </a:xfrm>
                <a:prstGeom prst="straightConnector1">
                  <a:avLst/>
                </a:prstGeom>
                <a:solidFill>
                  <a:schemeClr val="accent1"/>
                </a:solidFill>
                <a:ln w="28575" cap="flat" cmpd="sng" algn="ctr">
                  <a:solidFill>
                    <a:schemeClr val="tx1"/>
                  </a:solidFill>
                  <a:prstDash val="solid"/>
                  <a:round/>
                  <a:headEnd type="triangle" w="med" len="med"/>
                  <a:tailEnd type="triangle" w="med" len="med"/>
                </a:ln>
                <a:effectLst/>
              </p:spPr>
            </p:cxnSp>
            <p:cxnSp>
              <p:nvCxnSpPr>
                <p:cNvPr id="248" name="Straight Arrow Connector 247"/>
                <p:cNvCxnSpPr/>
                <p:nvPr/>
              </p:nvCxnSpPr>
              <p:spPr bwMode="auto">
                <a:xfrm flipH="1" flipV="1">
                  <a:off x="5181600" y="3028950"/>
                  <a:ext cx="840116" cy="751446"/>
                </a:xfrm>
                <a:prstGeom prst="straightConnector1">
                  <a:avLst/>
                </a:prstGeom>
                <a:solidFill>
                  <a:schemeClr val="accent1"/>
                </a:solidFill>
                <a:ln w="28575" cap="flat" cmpd="sng" algn="ctr">
                  <a:solidFill>
                    <a:schemeClr val="tx1"/>
                  </a:solidFill>
                  <a:prstDash val="solid"/>
                  <a:round/>
                  <a:headEnd type="triangle" w="med" len="med"/>
                  <a:tailEnd type="triangle" w="med" len="med"/>
                </a:ln>
                <a:effectLst/>
              </p:spPr>
            </p:cxnSp>
          </p:grpSp>
          <p:sp>
            <p:nvSpPr>
              <p:cNvPr id="243" name="Oval 242"/>
              <p:cNvSpPr/>
              <p:nvPr/>
            </p:nvSpPr>
            <p:spPr bwMode="auto">
              <a:xfrm>
                <a:off x="5503225" y="3300472"/>
                <a:ext cx="242783" cy="238244"/>
              </a:xfrm>
              <a:prstGeom prst="ellipse">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grpSp>
      <p:grpSp>
        <p:nvGrpSpPr>
          <p:cNvPr id="155" name="Group 154"/>
          <p:cNvGrpSpPr/>
          <p:nvPr/>
        </p:nvGrpSpPr>
        <p:grpSpPr>
          <a:xfrm>
            <a:off x="4197420" y="4004201"/>
            <a:ext cx="774738" cy="378522"/>
            <a:chOff x="5576301" y="2667712"/>
            <a:chExt cx="549108" cy="265997"/>
          </a:xfrm>
        </p:grpSpPr>
        <p:sp>
          <p:nvSpPr>
            <p:cNvPr id="237" name="Rectangle 236"/>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8" name="Rounded Rectangle 237"/>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239" name="Rounded Rectangle 238"/>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grpSp>
        <p:nvGrpSpPr>
          <p:cNvPr id="156" name="Group 155"/>
          <p:cNvGrpSpPr/>
          <p:nvPr/>
        </p:nvGrpSpPr>
        <p:grpSpPr>
          <a:xfrm>
            <a:off x="4194735" y="3537627"/>
            <a:ext cx="774738" cy="378522"/>
            <a:chOff x="5576301" y="2667712"/>
            <a:chExt cx="549108" cy="265997"/>
          </a:xfrm>
        </p:grpSpPr>
        <p:sp>
          <p:nvSpPr>
            <p:cNvPr id="234" name="Rectangle 233"/>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5" name="Rounded Rectangle 234"/>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236" name="Rounded Rectangle 235"/>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grpSp>
        <p:nvGrpSpPr>
          <p:cNvPr id="157" name="Group 156"/>
          <p:cNvGrpSpPr/>
          <p:nvPr/>
        </p:nvGrpSpPr>
        <p:grpSpPr>
          <a:xfrm>
            <a:off x="4194615" y="3066346"/>
            <a:ext cx="774738" cy="378522"/>
            <a:chOff x="5576301" y="2667712"/>
            <a:chExt cx="549108" cy="265997"/>
          </a:xfrm>
        </p:grpSpPr>
        <p:sp>
          <p:nvSpPr>
            <p:cNvPr id="231" name="Rectangle 230"/>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2" name="Rounded Rectangle 231"/>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233" name="Rounded Rectangle 232"/>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sp>
        <p:nvSpPr>
          <p:cNvPr id="158" name="Content Placeholder 2"/>
          <p:cNvSpPr txBox="1">
            <a:spLocks/>
          </p:cNvSpPr>
          <p:nvPr/>
        </p:nvSpPr>
        <p:spPr>
          <a:xfrm>
            <a:off x="5122100" y="4006795"/>
            <a:ext cx="1517214" cy="4442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050" b="1" i="1" dirty="0">
                <a:solidFill>
                  <a:schemeClr val="bg1"/>
                </a:solidFill>
              </a:rPr>
              <a:t>Internal, Multi-Terabit, Redundant </a:t>
            </a:r>
            <a:r>
              <a:rPr lang="en-US" sz="1050" b="1" i="1" dirty="0" err="1">
                <a:solidFill>
                  <a:schemeClr val="bg1"/>
                </a:solidFill>
              </a:rPr>
              <a:t>PCIe</a:t>
            </a:r>
            <a:r>
              <a:rPr lang="en-US" sz="1050" b="1" i="1" dirty="0">
                <a:solidFill>
                  <a:schemeClr val="bg1"/>
                </a:solidFill>
              </a:rPr>
              <a:t> Fabric</a:t>
            </a:r>
          </a:p>
          <a:p>
            <a:pPr>
              <a:buClr>
                <a:srgbClr val="60AD00"/>
              </a:buClr>
              <a:buFont typeface="Wingdings" panose="05000000000000000000" pitchFamily="2" charset="2"/>
              <a:buChar char="ü"/>
            </a:pPr>
            <a:endParaRPr lang="en-US" sz="1100" dirty="0">
              <a:solidFill>
                <a:schemeClr val="bg1"/>
              </a:solidFill>
            </a:endParaRPr>
          </a:p>
          <a:p>
            <a:pPr lvl="1">
              <a:buClr>
                <a:srgbClr val="60AD00"/>
              </a:buClr>
              <a:buFont typeface="Wingdings" panose="05000000000000000000" pitchFamily="2" charset="2"/>
              <a:buChar char="ü"/>
            </a:pPr>
            <a:endParaRPr lang="en-US" sz="1050" dirty="0">
              <a:solidFill>
                <a:schemeClr val="bg1"/>
              </a:solidFill>
            </a:endParaRPr>
          </a:p>
        </p:txBody>
      </p:sp>
      <p:sp>
        <p:nvSpPr>
          <p:cNvPr id="159" name="Content Placeholder 2"/>
          <p:cNvSpPr txBox="1">
            <a:spLocks/>
          </p:cNvSpPr>
          <p:nvPr/>
        </p:nvSpPr>
        <p:spPr>
          <a:xfrm>
            <a:off x="3486292" y="2510793"/>
            <a:ext cx="1159829" cy="2947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000" b="1" i="1" u="sng" dirty="0">
                <a:solidFill>
                  <a:schemeClr val="bg1"/>
                </a:solidFill>
              </a:rPr>
              <a:t>10 Line Cards </a:t>
            </a:r>
            <a:br>
              <a:rPr lang="en-US" sz="1000" b="1" i="1" dirty="0">
                <a:solidFill>
                  <a:schemeClr val="bg1"/>
                </a:solidFill>
              </a:rPr>
            </a:br>
            <a:r>
              <a:rPr lang="en-US" sz="1000" b="1" i="1" dirty="0">
                <a:solidFill>
                  <a:schemeClr val="bg1"/>
                </a:solidFill>
              </a:rPr>
              <a:t>4 ports each</a:t>
            </a:r>
            <a:br>
              <a:rPr lang="en-US" sz="1000" b="1" i="1" dirty="0">
                <a:solidFill>
                  <a:schemeClr val="bg1"/>
                </a:solidFill>
              </a:rPr>
            </a:br>
            <a:r>
              <a:rPr lang="en-US" sz="1000" b="1" i="1" dirty="0">
                <a:solidFill>
                  <a:schemeClr val="bg1"/>
                </a:solidFill>
              </a:rPr>
              <a:t>20 I/O Controllers</a:t>
            </a:r>
            <a:br>
              <a:rPr lang="en-US" sz="1000" b="1" i="1" dirty="0">
                <a:solidFill>
                  <a:schemeClr val="bg1"/>
                </a:solidFill>
              </a:rPr>
            </a:br>
            <a:endParaRPr lang="en-US" sz="1000" b="1" i="1" dirty="0">
              <a:solidFill>
                <a:schemeClr val="bg1"/>
              </a:solidFill>
            </a:endParaRPr>
          </a:p>
          <a:p>
            <a:pPr>
              <a:buClr>
                <a:srgbClr val="60AD00"/>
              </a:buClr>
              <a:buFont typeface="Wingdings" panose="05000000000000000000" pitchFamily="2" charset="2"/>
              <a:buChar char="ü"/>
            </a:pPr>
            <a:endParaRPr lang="en-US" sz="1050" dirty="0">
              <a:solidFill>
                <a:schemeClr val="bg1"/>
              </a:solidFill>
            </a:endParaRPr>
          </a:p>
          <a:p>
            <a:pPr lvl="1">
              <a:buClr>
                <a:srgbClr val="60AD00"/>
              </a:buClr>
              <a:buFont typeface="Wingdings" panose="05000000000000000000" pitchFamily="2" charset="2"/>
              <a:buChar char="ü"/>
            </a:pPr>
            <a:endParaRPr lang="en-US" sz="1000" dirty="0">
              <a:solidFill>
                <a:schemeClr val="bg1"/>
              </a:solidFill>
            </a:endParaRPr>
          </a:p>
        </p:txBody>
      </p:sp>
      <p:grpSp>
        <p:nvGrpSpPr>
          <p:cNvPr id="160" name="Group 159"/>
          <p:cNvGrpSpPr/>
          <p:nvPr/>
        </p:nvGrpSpPr>
        <p:grpSpPr>
          <a:xfrm flipH="1">
            <a:off x="4560869" y="2568319"/>
            <a:ext cx="64505" cy="256517"/>
            <a:chOff x="1076638" y="2434336"/>
            <a:chExt cx="48801" cy="382326"/>
          </a:xfrm>
        </p:grpSpPr>
        <p:sp>
          <p:nvSpPr>
            <p:cNvPr id="228" name="Oval 227"/>
            <p:cNvSpPr/>
            <p:nvPr/>
          </p:nvSpPr>
          <p:spPr bwMode="auto">
            <a:xfrm>
              <a:off x="1076638" y="2434336"/>
              <a:ext cx="48801" cy="55607"/>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000" i="0" u="none" strike="noStrike" cap="none" normalizeH="0" baseline="0" dirty="0" err="1">
                <a:ln>
                  <a:noFill/>
                </a:ln>
                <a:effectLst/>
                <a:latin typeface="+mn-lt"/>
              </a:endParaRPr>
            </a:p>
          </p:txBody>
        </p:sp>
        <p:sp>
          <p:nvSpPr>
            <p:cNvPr id="229" name="Oval 228"/>
            <p:cNvSpPr/>
            <p:nvPr/>
          </p:nvSpPr>
          <p:spPr bwMode="auto">
            <a:xfrm>
              <a:off x="1076638" y="2592171"/>
              <a:ext cx="48801" cy="55607"/>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000" i="0" u="none" strike="noStrike" cap="none" normalizeH="0" baseline="0" dirty="0" err="1">
                <a:ln>
                  <a:noFill/>
                </a:ln>
                <a:effectLst/>
                <a:latin typeface="+mn-lt"/>
              </a:endParaRPr>
            </a:p>
          </p:txBody>
        </p:sp>
        <p:sp>
          <p:nvSpPr>
            <p:cNvPr id="230" name="Oval 229"/>
            <p:cNvSpPr/>
            <p:nvPr/>
          </p:nvSpPr>
          <p:spPr bwMode="auto">
            <a:xfrm>
              <a:off x="1076638" y="2761055"/>
              <a:ext cx="48801" cy="55607"/>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000" i="0" u="none" strike="noStrike" cap="none" normalizeH="0" baseline="0" dirty="0" err="1">
                <a:ln>
                  <a:noFill/>
                </a:ln>
                <a:effectLst/>
                <a:latin typeface="+mn-lt"/>
              </a:endParaRPr>
            </a:p>
          </p:txBody>
        </p:sp>
      </p:grpSp>
      <p:grpSp>
        <p:nvGrpSpPr>
          <p:cNvPr id="170" name="Group 169"/>
          <p:cNvGrpSpPr/>
          <p:nvPr/>
        </p:nvGrpSpPr>
        <p:grpSpPr>
          <a:xfrm>
            <a:off x="4194615" y="1981732"/>
            <a:ext cx="774738" cy="378522"/>
            <a:chOff x="5576301" y="2667712"/>
            <a:chExt cx="549108" cy="265997"/>
          </a:xfrm>
        </p:grpSpPr>
        <p:sp>
          <p:nvSpPr>
            <p:cNvPr id="225" name="Rectangle 224"/>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26" name="Rounded Rectangle 225"/>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227" name="Rounded Rectangle 226"/>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grpSp>
        <p:nvGrpSpPr>
          <p:cNvPr id="173" name="Group 172"/>
          <p:cNvGrpSpPr/>
          <p:nvPr/>
        </p:nvGrpSpPr>
        <p:grpSpPr>
          <a:xfrm>
            <a:off x="4191098" y="1499783"/>
            <a:ext cx="774738" cy="378522"/>
            <a:chOff x="5576301" y="2667712"/>
            <a:chExt cx="549108" cy="265997"/>
          </a:xfrm>
        </p:grpSpPr>
        <p:sp>
          <p:nvSpPr>
            <p:cNvPr id="222" name="Rectangle 221"/>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23" name="Rounded Rectangle 222"/>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224" name="Rounded Rectangle 223"/>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grpSp>
        <p:nvGrpSpPr>
          <p:cNvPr id="174" name="Group 173"/>
          <p:cNvGrpSpPr/>
          <p:nvPr/>
        </p:nvGrpSpPr>
        <p:grpSpPr>
          <a:xfrm>
            <a:off x="3922926" y="1551321"/>
            <a:ext cx="206158" cy="333119"/>
            <a:chOff x="5552609" y="1039882"/>
            <a:chExt cx="146118" cy="234091"/>
          </a:xfrm>
        </p:grpSpPr>
        <p:cxnSp>
          <p:nvCxnSpPr>
            <p:cNvPr id="218" name="Straight Arrow Connector 217"/>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19" name="Straight Arrow Connector 218"/>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20" name="Straight Arrow Connector 219"/>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21" name="Straight Arrow Connector 220"/>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grpSp>
        <p:nvGrpSpPr>
          <p:cNvPr id="175" name="Group 174"/>
          <p:cNvGrpSpPr/>
          <p:nvPr/>
        </p:nvGrpSpPr>
        <p:grpSpPr>
          <a:xfrm>
            <a:off x="3918345" y="2030097"/>
            <a:ext cx="206158" cy="333119"/>
            <a:chOff x="5552609" y="1039882"/>
            <a:chExt cx="146118" cy="234091"/>
          </a:xfrm>
        </p:grpSpPr>
        <p:cxnSp>
          <p:nvCxnSpPr>
            <p:cNvPr id="214" name="Straight Arrow Connector 213"/>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15" name="Straight Arrow Connector 214"/>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16" name="Straight Arrow Connector 215"/>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17" name="Straight Arrow Connector 216"/>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grpSp>
        <p:nvGrpSpPr>
          <p:cNvPr id="176" name="Group 175"/>
          <p:cNvGrpSpPr/>
          <p:nvPr/>
        </p:nvGrpSpPr>
        <p:grpSpPr>
          <a:xfrm>
            <a:off x="3909581" y="3111749"/>
            <a:ext cx="206158" cy="333119"/>
            <a:chOff x="5552609" y="1039882"/>
            <a:chExt cx="146118" cy="234091"/>
          </a:xfrm>
        </p:grpSpPr>
        <p:cxnSp>
          <p:nvCxnSpPr>
            <p:cNvPr id="210" name="Straight Arrow Connector 209"/>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11" name="Straight Arrow Connector 210"/>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12" name="Straight Arrow Connector 211"/>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13" name="Straight Arrow Connector 212"/>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grpSp>
        <p:nvGrpSpPr>
          <p:cNvPr id="177" name="Group 176"/>
          <p:cNvGrpSpPr/>
          <p:nvPr/>
        </p:nvGrpSpPr>
        <p:grpSpPr>
          <a:xfrm>
            <a:off x="3908039" y="3595405"/>
            <a:ext cx="206158" cy="333119"/>
            <a:chOff x="5552609" y="1039882"/>
            <a:chExt cx="146118" cy="234091"/>
          </a:xfrm>
        </p:grpSpPr>
        <p:cxnSp>
          <p:nvCxnSpPr>
            <p:cNvPr id="206" name="Straight Arrow Connector 205"/>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07" name="Straight Arrow Connector 206"/>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08" name="Straight Arrow Connector 207"/>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09" name="Straight Arrow Connector 208"/>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grpSp>
        <p:nvGrpSpPr>
          <p:cNvPr id="186" name="Group 185"/>
          <p:cNvGrpSpPr/>
          <p:nvPr/>
        </p:nvGrpSpPr>
        <p:grpSpPr>
          <a:xfrm>
            <a:off x="3908039" y="4069428"/>
            <a:ext cx="206158" cy="333119"/>
            <a:chOff x="5552609" y="1039882"/>
            <a:chExt cx="146118" cy="234091"/>
          </a:xfrm>
        </p:grpSpPr>
        <p:cxnSp>
          <p:nvCxnSpPr>
            <p:cNvPr id="202" name="Straight Arrow Connector 201"/>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03" name="Straight Arrow Connector 202"/>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04" name="Straight Arrow Connector 203"/>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05" name="Straight Arrow Connector 204"/>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sp>
        <p:nvSpPr>
          <p:cNvPr id="194" name="Left Brace 193"/>
          <p:cNvSpPr/>
          <p:nvPr/>
        </p:nvSpPr>
        <p:spPr bwMode="auto">
          <a:xfrm>
            <a:off x="3399469" y="1499783"/>
            <a:ext cx="215021" cy="2990480"/>
          </a:xfrm>
          <a:prstGeom prst="leftBrace">
            <a:avLst>
              <a:gd name="adj1" fmla="val 8333"/>
              <a:gd name="adj2" fmla="val 50534"/>
            </a:avLst>
          </a:prstGeom>
          <a:noFill/>
          <a:ln w="6350" cap="flat" cmpd="sng" algn="ctr">
            <a:solidFill>
              <a:schemeClr val="bg1"/>
            </a:solidFill>
            <a:prstDash val="dash"/>
            <a:round/>
            <a:headEnd type="none" w="med" len="med"/>
            <a:tailEnd type="none" w="med" len="med"/>
          </a:ln>
          <a:effectLst/>
        </p:spPr>
        <p:txBody>
          <a:bodyPr rtlCol="0" anchor="ctr"/>
          <a:lstStyle/>
          <a:p>
            <a:pPr algn="ctr"/>
            <a:endParaRPr lang="en-US"/>
          </a:p>
        </p:txBody>
      </p:sp>
      <p:sp>
        <p:nvSpPr>
          <p:cNvPr id="196" name="Content Placeholder 2"/>
          <p:cNvSpPr txBox="1">
            <a:spLocks/>
          </p:cNvSpPr>
          <p:nvPr/>
        </p:nvSpPr>
        <p:spPr>
          <a:xfrm>
            <a:off x="2531739" y="2610209"/>
            <a:ext cx="1132820" cy="42810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400" b="1" i="1" dirty="0">
                <a:solidFill>
                  <a:schemeClr val="bg1"/>
                </a:solidFill>
              </a:rPr>
              <a:t>40 x </a:t>
            </a:r>
            <a:br>
              <a:rPr lang="en-US" sz="1400" b="1" i="1" dirty="0">
                <a:solidFill>
                  <a:schemeClr val="bg1"/>
                </a:solidFill>
              </a:rPr>
            </a:br>
            <a:r>
              <a:rPr lang="en-US" sz="1400" b="1" i="1" dirty="0">
                <a:solidFill>
                  <a:schemeClr val="bg1"/>
                </a:solidFill>
              </a:rPr>
              <a:t>40 Gbe</a:t>
            </a:r>
            <a:br>
              <a:rPr lang="en-US" sz="1400" b="1" i="1" dirty="0">
                <a:solidFill>
                  <a:schemeClr val="bg1"/>
                </a:solidFill>
              </a:rPr>
            </a:br>
            <a:r>
              <a:rPr lang="en-US" sz="1400" b="1" i="1" dirty="0">
                <a:solidFill>
                  <a:schemeClr val="bg1"/>
                </a:solidFill>
              </a:rPr>
              <a:t>Ports</a:t>
            </a:r>
          </a:p>
          <a:p>
            <a:pPr>
              <a:buClr>
                <a:srgbClr val="60AD00"/>
              </a:buClr>
              <a:buFont typeface="Wingdings" panose="05000000000000000000" pitchFamily="2" charset="2"/>
              <a:buChar char="ü"/>
            </a:pPr>
            <a:endParaRPr lang="en-US" sz="1600" dirty="0">
              <a:solidFill>
                <a:schemeClr val="bg1"/>
              </a:solidFill>
            </a:endParaRPr>
          </a:p>
          <a:p>
            <a:pPr lvl="1">
              <a:buClr>
                <a:srgbClr val="60AD00"/>
              </a:buClr>
              <a:buFont typeface="Wingdings" panose="05000000000000000000" pitchFamily="2" charset="2"/>
              <a:buChar char="ü"/>
            </a:pPr>
            <a:endParaRPr lang="en-US" sz="1400" dirty="0">
              <a:solidFill>
                <a:schemeClr val="bg1"/>
              </a:solidFill>
            </a:endParaRPr>
          </a:p>
        </p:txBody>
      </p:sp>
      <p:sp>
        <p:nvSpPr>
          <p:cNvPr id="197" name="Content Placeholder 2"/>
          <p:cNvSpPr txBox="1">
            <a:spLocks/>
          </p:cNvSpPr>
          <p:nvPr/>
        </p:nvSpPr>
        <p:spPr>
          <a:xfrm>
            <a:off x="7191102" y="2307873"/>
            <a:ext cx="1329085" cy="146087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800" b="1" i="1" dirty="0" err="1">
                <a:solidFill>
                  <a:schemeClr val="bg1"/>
                </a:solidFill>
              </a:rPr>
              <a:t>NVMe</a:t>
            </a:r>
            <a:r>
              <a:rPr lang="en-US" sz="1800" b="1" i="1" dirty="0">
                <a:solidFill>
                  <a:schemeClr val="bg1"/>
                </a:solidFill>
              </a:rPr>
              <a:t> </a:t>
            </a:r>
            <a:br>
              <a:rPr lang="en-US" sz="1800" b="1" i="1" dirty="0">
                <a:solidFill>
                  <a:schemeClr val="bg1"/>
                </a:solidFill>
              </a:rPr>
            </a:br>
            <a:r>
              <a:rPr lang="en-US" sz="1800" b="1" i="1" dirty="0">
                <a:solidFill>
                  <a:schemeClr val="bg1"/>
                </a:solidFill>
              </a:rPr>
              <a:t>Drive </a:t>
            </a:r>
            <a:br>
              <a:rPr lang="en-US" sz="1800" b="1" i="1" dirty="0">
                <a:solidFill>
                  <a:schemeClr val="bg1"/>
                </a:solidFill>
              </a:rPr>
            </a:br>
            <a:r>
              <a:rPr lang="en-US" sz="1800" b="1" i="1" dirty="0">
                <a:solidFill>
                  <a:schemeClr val="bg1"/>
                </a:solidFill>
              </a:rPr>
              <a:t>Array</a:t>
            </a:r>
          </a:p>
          <a:p>
            <a:pPr>
              <a:buClr>
                <a:srgbClr val="60AD00"/>
              </a:buClr>
              <a:buFont typeface="Wingdings" panose="05000000000000000000" pitchFamily="2" charset="2"/>
              <a:buChar char="ü"/>
            </a:pPr>
            <a:endParaRPr lang="en-US" sz="2000" dirty="0">
              <a:solidFill>
                <a:schemeClr val="bg1"/>
              </a:solidFill>
            </a:endParaRPr>
          </a:p>
          <a:p>
            <a:pPr lvl="1">
              <a:buClr>
                <a:srgbClr val="60AD00"/>
              </a:buClr>
              <a:buFont typeface="Wingdings" panose="05000000000000000000" pitchFamily="2" charset="2"/>
              <a:buChar char="ü"/>
            </a:pPr>
            <a:endParaRPr lang="en-US" sz="1800" dirty="0">
              <a:solidFill>
                <a:schemeClr val="bg1"/>
              </a:solidFill>
            </a:endParaRPr>
          </a:p>
        </p:txBody>
      </p:sp>
      <p:sp>
        <p:nvSpPr>
          <p:cNvPr id="198" name="Rectangle 197"/>
          <p:cNvSpPr/>
          <p:nvPr/>
        </p:nvSpPr>
        <p:spPr bwMode="auto">
          <a:xfrm>
            <a:off x="5156341" y="1482476"/>
            <a:ext cx="1367358" cy="484551"/>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50" b="1" i="1" u="none" strike="noStrike" cap="none" normalizeH="0" baseline="0" dirty="0">
                <a:ln>
                  <a:noFill/>
                </a:ln>
                <a:solidFill>
                  <a:schemeClr val="bg1"/>
                </a:solidFill>
                <a:effectLst/>
                <a:latin typeface="+mn-lt"/>
              </a:rPr>
              <a:t>Management</a:t>
            </a:r>
            <a:r>
              <a:rPr kumimoji="0" lang="en-US" sz="1600" b="1" i="1" u="none" strike="noStrike" cap="none" normalizeH="0" baseline="0" dirty="0">
                <a:ln>
                  <a:noFill/>
                </a:ln>
                <a:solidFill>
                  <a:schemeClr val="bg1"/>
                </a:solidFill>
                <a:effectLst/>
                <a:latin typeface="+mn-lt"/>
              </a:rPr>
              <a:t> </a:t>
            </a:r>
            <a:r>
              <a:rPr kumimoji="0" lang="en-US" sz="1100" b="1" i="1" u="none" strike="noStrike" cap="none" normalizeH="0" baseline="0" dirty="0">
                <a:ln>
                  <a:noFill/>
                </a:ln>
                <a:solidFill>
                  <a:schemeClr val="bg1"/>
                </a:solidFill>
                <a:effectLst/>
                <a:latin typeface="+mn-lt"/>
              </a:rPr>
              <a:t>Controller(2)</a:t>
            </a:r>
          </a:p>
        </p:txBody>
      </p:sp>
      <p:sp>
        <p:nvSpPr>
          <p:cNvPr id="199" name="Content Placeholder 2"/>
          <p:cNvSpPr txBox="1">
            <a:spLocks/>
          </p:cNvSpPr>
          <p:nvPr/>
        </p:nvSpPr>
        <p:spPr>
          <a:xfrm>
            <a:off x="4036311" y="990001"/>
            <a:ext cx="3890093" cy="4442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400" b="1" i="1" u="sng" dirty="0">
                <a:solidFill>
                  <a:schemeClr val="bg1"/>
                </a:solidFill>
              </a:rPr>
              <a:t>Pavilion Memory Array </a:t>
            </a:r>
            <a:r>
              <a:rPr lang="en-US" sz="1000" b="1" i="1" u="sng" dirty="0">
                <a:solidFill>
                  <a:schemeClr val="bg1"/>
                </a:solidFill>
              </a:rPr>
              <a:t>( Patented 8,966,172 B2) </a:t>
            </a:r>
            <a:endParaRPr lang="en-US" sz="1600" u="sng" dirty="0">
              <a:solidFill>
                <a:schemeClr val="bg1"/>
              </a:solidFill>
            </a:endParaRPr>
          </a:p>
          <a:p>
            <a:pPr lvl="1">
              <a:buClr>
                <a:srgbClr val="60AD00"/>
              </a:buClr>
              <a:buFont typeface="Wingdings" panose="05000000000000000000" pitchFamily="2" charset="2"/>
              <a:buChar char="ü"/>
            </a:pPr>
            <a:endParaRPr lang="en-US" sz="1400" u="sng" dirty="0">
              <a:solidFill>
                <a:schemeClr val="bg1"/>
              </a:solidFill>
            </a:endParaRPr>
          </a:p>
        </p:txBody>
      </p:sp>
      <p:pic>
        <p:nvPicPr>
          <p:cNvPr id="82" name="Picture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538" y="2520381"/>
            <a:ext cx="2225045" cy="224942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4" y="977408"/>
            <a:ext cx="2431383" cy="1418656"/>
          </a:xfrm>
          <a:prstGeom prst="rect">
            <a:avLst/>
          </a:prstGeom>
        </p:spPr>
      </p:pic>
    </p:spTree>
    <p:extLst>
      <p:ext uri="{BB962C8B-B14F-4D97-AF65-F5344CB8AC3E}">
        <p14:creationId xmlns:p14="http://schemas.microsoft.com/office/powerpoint/2010/main" val="2556878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Pay-as-You-Grow Linear Scalability</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9</a:t>
            </a:fld>
            <a:endParaRPr lang="en-US" dirty="0"/>
          </a:p>
        </p:txBody>
      </p:sp>
      <p:graphicFrame>
        <p:nvGraphicFramePr>
          <p:cNvPr id="5" name="Chart 4"/>
          <p:cNvGraphicFramePr>
            <a:graphicFrameLocks/>
          </p:cNvGraphicFramePr>
          <p:nvPr>
            <p:extLst/>
          </p:nvPr>
        </p:nvGraphicFramePr>
        <p:xfrm>
          <a:off x="609600" y="1123950"/>
          <a:ext cx="7696200" cy="32766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a:xfrm>
            <a:off x="4572000" y="1614742"/>
            <a:ext cx="1631052" cy="3810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400" i="1" dirty="0">
                <a:solidFill>
                  <a:schemeClr val="bg1"/>
                </a:solidFill>
              </a:rPr>
              <a:t>10 IO Line Cards</a:t>
            </a:r>
          </a:p>
          <a:p>
            <a:pPr>
              <a:buClr>
                <a:srgbClr val="60AD00"/>
              </a:buClr>
              <a:buFont typeface="Wingdings" panose="05000000000000000000" pitchFamily="2" charset="2"/>
              <a:buChar char="ü"/>
            </a:pPr>
            <a:endParaRPr lang="en-US" sz="1400" dirty="0">
              <a:solidFill>
                <a:schemeClr val="bg1"/>
              </a:solidFill>
            </a:endParaRPr>
          </a:p>
          <a:p>
            <a:pPr lvl="1">
              <a:buClr>
                <a:srgbClr val="60AD00"/>
              </a:buClr>
              <a:buFont typeface="Wingdings" panose="05000000000000000000" pitchFamily="2" charset="2"/>
              <a:buChar char="ü"/>
            </a:pPr>
            <a:endParaRPr lang="en-US" sz="1200" dirty="0">
              <a:solidFill>
                <a:schemeClr val="bg1"/>
              </a:solidFill>
            </a:endParaRPr>
          </a:p>
        </p:txBody>
      </p:sp>
      <p:sp>
        <p:nvSpPr>
          <p:cNvPr id="7" name="Content Placeholder 2"/>
          <p:cNvSpPr txBox="1">
            <a:spLocks/>
          </p:cNvSpPr>
          <p:nvPr/>
        </p:nvSpPr>
        <p:spPr>
          <a:xfrm>
            <a:off x="4572000" y="2521966"/>
            <a:ext cx="1631052" cy="3810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400" i="1" dirty="0">
                <a:solidFill>
                  <a:schemeClr val="bg1"/>
                </a:solidFill>
              </a:rPr>
              <a:t>5 IO Line Cards</a:t>
            </a:r>
          </a:p>
          <a:p>
            <a:pPr>
              <a:buClr>
                <a:srgbClr val="60AD00"/>
              </a:buClr>
              <a:buFont typeface="Wingdings" panose="05000000000000000000" pitchFamily="2" charset="2"/>
              <a:buChar char="ü"/>
            </a:pPr>
            <a:endParaRPr lang="en-US" sz="1400" dirty="0">
              <a:solidFill>
                <a:schemeClr val="bg1"/>
              </a:solidFill>
            </a:endParaRPr>
          </a:p>
          <a:p>
            <a:pPr lvl="1">
              <a:buClr>
                <a:srgbClr val="60AD00"/>
              </a:buClr>
              <a:buFont typeface="Wingdings" panose="05000000000000000000" pitchFamily="2" charset="2"/>
              <a:buChar char="ü"/>
            </a:pPr>
            <a:endParaRPr lang="en-US" sz="1200" dirty="0">
              <a:solidFill>
                <a:schemeClr val="bg1"/>
              </a:solidFill>
            </a:endParaRPr>
          </a:p>
        </p:txBody>
      </p:sp>
      <p:sp>
        <p:nvSpPr>
          <p:cNvPr id="8" name="Content Placeholder 2"/>
          <p:cNvSpPr txBox="1">
            <a:spLocks/>
          </p:cNvSpPr>
          <p:nvPr/>
        </p:nvSpPr>
        <p:spPr>
          <a:xfrm>
            <a:off x="4572000" y="3213100"/>
            <a:ext cx="1631052" cy="3810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400" i="1" dirty="0">
                <a:solidFill>
                  <a:schemeClr val="bg1"/>
                </a:solidFill>
              </a:rPr>
              <a:t>3 IO Line Cards</a:t>
            </a:r>
          </a:p>
          <a:p>
            <a:pPr>
              <a:buClr>
                <a:srgbClr val="60AD00"/>
              </a:buClr>
              <a:buFont typeface="Wingdings" panose="05000000000000000000" pitchFamily="2" charset="2"/>
              <a:buChar char="ü"/>
            </a:pPr>
            <a:endParaRPr lang="en-US" sz="1400" dirty="0">
              <a:solidFill>
                <a:schemeClr val="bg1"/>
              </a:solidFill>
            </a:endParaRPr>
          </a:p>
          <a:p>
            <a:pPr lvl="1">
              <a:buClr>
                <a:srgbClr val="60AD00"/>
              </a:buClr>
              <a:buFont typeface="Wingdings" panose="05000000000000000000" pitchFamily="2" charset="2"/>
              <a:buChar char="ü"/>
            </a:pPr>
            <a:endParaRPr lang="en-US" sz="1200" dirty="0">
              <a:solidFill>
                <a:schemeClr val="bg1"/>
              </a:solidFill>
            </a:endParaRPr>
          </a:p>
        </p:txBody>
      </p:sp>
    </p:spTree>
    <p:extLst>
      <p:ext uri="{BB962C8B-B14F-4D97-AF65-F5344CB8AC3E}">
        <p14:creationId xmlns:p14="http://schemas.microsoft.com/office/powerpoint/2010/main" val="19613705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avilionWhite16x9">
  <a:themeElements>
    <a:clrScheme name="PavilionPallete">
      <a:dk1>
        <a:sysClr val="windowText" lastClr="000000"/>
      </a:dk1>
      <a:lt1>
        <a:sysClr val="window" lastClr="FFFFFF"/>
      </a:lt1>
      <a:dk2>
        <a:srgbClr val="000000"/>
      </a:dk2>
      <a:lt2>
        <a:srgbClr val="9A918C"/>
      </a:lt2>
      <a:accent1>
        <a:srgbClr val="5482AB"/>
      </a:accent1>
      <a:accent2>
        <a:srgbClr val="EEB500"/>
      </a:accent2>
      <a:accent3>
        <a:srgbClr val="8E9300"/>
      </a:accent3>
      <a:accent4>
        <a:srgbClr val="D3001D"/>
      </a:accent4>
      <a:accent5>
        <a:srgbClr val="7CA295"/>
      </a:accent5>
      <a:accent6>
        <a:srgbClr val="E98306"/>
      </a:accent6>
      <a:hlink>
        <a:srgbClr val="FDBB30"/>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sz="2400" i="0" u="none" strike="noStrike" cap="none" normalizeH="0" baseline="0" dirty="0" err="1" smtClean="0">
            <a:ln>
              <a:noFill/>
            </a:ln>
            <a:effectLst/>
            <a:latin typeface="+mn-lt"/>
          </a:defRPr>
        </a:defPPr>
      </a:lstStyle>
    </a:spDef>
    <a:lnDef>
      <a:spPr bwMode="auto">
        <a:solidFill>
          <a:schemeClr val="accent1"/>
        </a:solidFill>
        <a:ln w="19050" cap="flat" cmpd="sng" algn="ctr">
          <a:solidFill>
            <a:schemeClr val="tx2"/>
          </a:solidFill>
          <a:prstDash val="solid"/>
          <a:round/>
          <a:headEnd type="none" w="med" len="med"/>
          <a:tailEnd type="none" w="med" len="med"/>
        </a:ln>
        <a:effectLst/>
      </a:spPr>
      <a:bodyPr/>
      <a:lstStyle/>
    </a:lnDef>
    <a:txDef>
      <a:spPr bwMode="ltGray">
        <a:noFill/>
        <a:ln w="9525">
          <a:noFill/>
          <a:miter lim="800000"/>
          <a:headEnd/>
          <a:tailEnd/>
        </a:ln>
      </a:spPr>
      <a:bodyPr wrap="square" lIns="91419" tIns="45710" rIns="91419" bIns="45710" rtlCol="0" anchor="t" anchorCtr="0">
        <a:noAutofit/>
      </a:bodyPr>
      <a:lstStyle>
        <a:defPPr>
          <a:lnSpc>
            <a:spcPct val="90000"/>
          </a:lnSpc>
          <a:spcBef>
            <a:spcPts val="0"/>
          </a:spcBef>
          <a:spcAft>
            <a:spcPts val="800"/>
          </a:spcAft>
          <a:defRPr sz="2000" dirty="0" err="1" smtClean="0">
            <a:latin typeface="Calibri" pitchFamily="34" charset="0"/>
          </a:defRPr>
        </a:defPPr>
      </a:lstStyle>
    </a:txDef>
  </a:objectDefaults>
  <a:extraClrSchemeLst>
    <a:extraClrScheme>
      <a:clrScheme name="Symantec Color Scheme">
        <a:dk1>
          <a:srgbClr val="000000"/>
        </a:dk1>
        <a:lt1>
          <a:srgbClr val="FFFFFF"/>
        </a:lt1>
        <a:dk2>
          <a:srgbClr val="000000"/>
        </a:dk2>
        <a:lt2>
          <a:srgbClr val="8C919A"/>
        </a:lt2>
        <a:accent1>
          <a:srgbClr val="848561"/>
        </a:accent1>
        <a:accent2>
          <a:srgbClr val="E6BA00"/>
        </a:accent2>
        <a:accent3>
          <a:srgbClr val="4D6883"/>
        </a:accent3>
        <a:accent4>
          <a:srgbClr val="F27F1A"/>
        </a:accent4>
        <a:accent5>
          <a:srgbClr val="A30609"/>
        </a:accent5>
        <a:accent6>
          <a:srgbClr val="7F6377"/>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Red">
      <a:srgbClr val="B32317"/>
    </a:custClr>
    <a:custClr name="Blue">
      <a:srgbClr val="3B3B69"/>
    </a:custClr>
    <a:custClr name="Yellow">
      <a:srgbClr val="E0991A"/>
    </a:custClr>
    <a:custClr name="Taupe">
      <a:srgbClr val="867C50"/>
    </a:custClr>
    <a:custClr name="Teal">
      <a:srgbClr val="31565D"/>
    </a:custClr>
  </a:custClrLst>
</a:theme>
</file>

<file path=ppt/theme/theme2.xml><?xml version="1.0" encoding="utf-8"?>
<a:theme xmlns:a="http://schemas.openxmlformats.org/drawingml/2006/main" name="PavilionBlack16x9">
  <a:themeElements>
    <a:clrScheme name="PavilionPallete">
      <a:dk1>
        <a:sysClr val="windowText" lastClr="000000"/>
      </a:dk1>
      <a:lt1>
        <a:sysClr val="window" lastClr="FFFFFF"/>
      </a:lt1>
      <a:dk2>
        <a:srgbClr val="000000"/>
      </a:dk2>
      <a:lt2>
        <a:srgbClr val="9A918C"/>
      </a:lt2>
      <a:accent1>
        <a:srgbClr val="5482AB"/>
      </a:accent1>
      <a:accent2>
        <a:srgbClr val="EEB500"/>
      </a:accent2>
      <a:accent3>
        <a:srgbClr val="8E9300"/>
      </a:accent3>
      <a:accent4>
        <a:srgbClr val="D3001D"/>
      </a:accent4>
      <a:accent5>
        <a:srgbClr val="7CA295"/>
      </a:accent5>
      <a:accent6>
        <a:srgbClr val="E98306"/>
      </a:accent6>
      <a:hlink>
        <a:srgbClr val="FDBB30"/>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sz="2400" i="0" u="none" strike="noStrike" cap="none" normalizeH="0" baseline="0" dirty="0" err="1" smtClean="0">
            <a:ln>
              <a:noFill/>
            </a:ln>
            <a:effectLst/>
            <a:latin typeface="+mn-lt"/>
          </a:defRPr>
        </a:defPPr>
      </a:lstStyle>
    </a:spDef>
    <a:lnDef>
      <a:spPr bwMode="auto">
        <a:solidFill>
          <a:schemeClr val="accent1"/>
        </a:solidFill>
        <a:ln w="19050" cap="flat" cmpd="sng" algn="ctr">
          <a:solidFill>
            <a:schemeClr val="tx2"/>
          </a:solidFill>
          <a:prstDash val="solid"/>
          <a:round/>
          <a:headEnd type="none" w="med" len="med"/>
          <a:tailEnd type="none" w="med" len="med"/>
        </a:ln>
        <a:effectLst/>
      </a:spPr>
      <a:bodyPr/>
      <a:lstStyle/>
    </a:lnDef>
    <a:txDef>
      <a:spPr bwMode="ltGray">
        <a:noFill/>
        <a:ln w="9525">
          <a:noFill/>
          <a:miter lim="800000"/>
          <a:headEnd/>
          <a:tailEnd/>
        </a:ln>
      </a:spPr>
      <a:bodyPr wrap="square" lIns="91419" tIns="45710" rIns="91419" bIns="45710" rtlCol="0" anchor="t" anchorCtr="0">
        <a:noAutofit/>
      </a:bodyPr>
      <a:lstStyle>
        <a:defPPr>
          <a:lnSpc>
            <a:spcPct val="90000"/>
          </a:lnSpc>
          <a:spcBef>
            <a:spcPts val="0"/>
          </a:spcBef>
          <a:spcAft>
            <a:spcPts val="800"/>
          </a:spcAft>
          <a:defRPr sz="2000" dirty="0" err="1" smtClean="0">
            <a:latin typeface="Calibri" pitchFamily="34" charset="0"/>
          </a:defRPr>
        </a:defPPr>
      </a:lstStyle>
    </a:txDef>
  </a:objectDefaults>
  <a:extraClrSchemeLst>
    <a:extraClrScheme>
      <a:clrScheme name="Symantec Color Scheme">
        <a:dk1>
          <a:srgbClr val="000000"/>
        </a:dk1>
        <a:lt1>
          <a:srgbClr val="FFFFFF"/>
        </a:lt1>
        <a:dk2>
          <a:srgbClr val="000000"/>
        </a:dk2>
        <a:lt2>
          <a:srgbClr val="8C919A"/>
        </a:lt2>
        <a:accent1>
          <a:srgbClr val="848561"/>
        </a:accent1>
        <a:accent2>
          <a:srgbClr val="E6BA00"/>
        </a:accent2>
        <a:accent3>
          <a:srgbClr val="4D6883"/>
        </a:accent3>
        <a:accent4>
          <a:srgbClr val="F27F1A"/>
        </a:accent4>
        <a:accent5>
          <a:srgbClr val="A30609"/>
        </a:accent5>
        <a:accent6>
          <a:srgbClr val="7F6377"/>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Red">
      <a:srgbClr val="B32317"/>
    </a:custClr>
    <a:custClr name="Blue">
      <a:srgbClr val="3B3B69"/>
    </a:custClr>
    <a:custClr name="Yellow">
      <a:srgbClr val="E0991A"/>
    </a:custClr>
    <a:custClr name="Taupe">
      <a:srgbClr val="867C50"/>
    </a:custClr>
    <a:custClr name="Teal">
      <a:srgbClr val="31565D"/>
    </a:custClr>
  </a:custClrLst>
  <a:extLst>
    <a:ext uri="{05A4C25C-085E-4340-85A3-A5531E510DB2}">
      <thm15:themeFamily xmlns:thm15="http://schemas.microsoft.com/office/thememl/2012/main" name="PavilionWhite16x9" id="{EC458EED-53EE-4A61-8868-432211058A19}" vid="{F5321C73-BA4E-4296-9A9B-19FE777A76ED}"/>
    </a:ext>
  </a:extLst>
</a:theme>
</file>

<file path=ppt/theme/theme3.xml><?xml version="1.0" encoding="utf-8"?>
<a:theme xmlns:a="http://schemas.openxmlformats.org/drawingml/2006/main" name="1_PavilionWhite16x9">
  <a:themeElements>
    <a:clrScheme name="PavilionPallete">
      <a:dk1>
        <a:sysClr val="windowText" lastClr="000000"/>
      </a:dk1>
      <a:lt1>
        <a:sysClr val="window" lastClr="FFFFFF"/>
      </a:lt1>
      <a:dk2>
        <a:srgbClr val="000000"/>
      </a:dk2>
      <a:lt2>
        <a:srgbClr val="9A918C"/>
      </a:lt2>
      <a:accent1>
        <a:srgbClr val="5482AB"/>
      </a:accent1>
      <a:accent2>
        <a:srgbClr val="EEB500"/>
      </a:accent2>
      <a:accent3>
        <a:srgbClr val="8E9300"/>
      </a:accent3>
      <a:accent4>
        <a:srgbClr val="D3001D"/>
      </a:accent4>
      <a:accent5>
        <a:srgbClr val="7CA295"/>
      </a:accent5>
      <a:accent6>
        <a:srgbClr val="E98306"/>
      </a:accent6>
      <a:hlink>
        <a:srgbClr val="FDBB30"/>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sz="2400" i="0" u="none" strike="noStrike" cap="none" normalizeH="0" baseline="0" dirty="0" err="1" smtClean="0">
            <a:ln>
              <a:noFill/>
            </a:ln>
            <a:effectLst/>
            <a:latin typeface="+mn-lt"/>
          </a:defRPr>
        </a:defPPr>
      </a:lstStyle>
    </a:spDef>
    <a:lnDef>
      <a:spPr bwMode="auto">
        <a:solidFill>
          <a:schemeClr val="accent1"/>
        </a:solidFill>
        <a:ln w="19050" cap="flat" cmpd="sng" algn="ctr">
          <a:solidFill>
            <a:schemeClr val="tx2"/>
          </a:solidFill>
          <a:prstDash val="solid"/>
          <a:round/>
          <a:headEnd type="none" w="med" len="med"/>
          <a:tailEnd type="none" w="med" len="med"/>
        </a:ln>
        <a:effectLst/>
      </a:spPr>
      <a:bodyPr/>
      <a:lstStyle/>
    </a:lnDef>
    <a:txDef>
      <a:spPr bwMode="ltGray">
        <a:noFill/>
        <a:ln w="9525">
          <a:noFill/>
          <a:miter lim="800000"/>
          <a:headEnd/>
          <a:tailEnd/>
        </a:ln>
      </a:spPr>
      <a:bodyPr wrap="square" lIns="91419" tIns="45710" rIns="91419" bIns="45710" rtlCol="0" anchor="t" anchorCtr="0">
        <a:noAutofit/>
      </a:bodyPr>
      <a:lstStyle>
        <a:defPPr>
          <a:lnSpc>
            <a:spcPct val="90000"/>
          </a:lnSpc>
          <a:spcBef>
            <a:spcPts val="0"/>
          </a:spcBef>
          <a:spcAft>
            <a:spcPts val="800"/>
          </a:spcAft>
          <a:defRPr sz="2000" dirty="0" err="1" smtClean="0">
            <a:latin typeface="Calibri" pitchFamily="34" charset="0"/>
          </a:defRPr>
        </a:defPPr>
      </a:lstStyle>
    </a:txDef>
  </a:objectDefaults>
  <a:extraClrSchemeLst>
    <a:extraClrScheme>
      <a:clrScheme name="Symantec Color Scheme">
        <a:dk1>
          <a:srgbClr val="000000"/>
        </a:dk1>
        <a:lt1>
          <a:srgbClr val="FFFFFF"/>
        </a:lt1>
        <a:dk2>
          <a:srgbClr val="000000"/>
        </a:dk2>
        <a:lt2>
          <a:srgbClr val="8C919A"/>
        </a:lt2>
        <a:accent1>
          <a:srgbClr val="848561"/>
        </a:accent1>
        <a:accent2>
          <a:srgbClr val="E6BA00"/>
        </a:accent2>
        <a:accent3>
          <a:srgbClr val="4D6883"/>
        </a:accent3>
        <a:accent4>
          <a:srgbClr val="F27F1A"/>
        </a:accent4>
        <a:accent5>
          <a:srgbClr val="A30609"/>
        </a:accent5>
        <a:accent6>
          <a:srgbClr val="7F6377"/>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Red">
      <a:srgbClr val="B32317"/>
    </a:custClr>
    <a:custClr name="Blue">
      <a:srgbClr val="3B3B69"/>
    </a:custClr>
    <a:custClr name="Yellow">
      <a:srgbClr val="E0991A"/>
    </a:custClr>
    <a:custClr name="Taupe">
      <a:srgbClr val="867C50"/>
    </a:custClr>
    <a:custClr name="Teal">
      <a:srgbClr val="31565D"/>
    </a:custClr>
  </a:custClrLst>
  <a:extLst>
    <a:ext uri="{05A4C25C-085E-4340-85A3-A5531E510DB2}">
      <thm15:themeFamily xmlns:thm15="http://schemas.microsoft.com/office/thememl/2012/main" name="PavilionWhite16x9" id="{124898C9-A897-45F3-8304-54D2AD449AE7}" vid="{35DA1415-2E42-4218-BCE3-2DEC8E606BE8}"/>
    </a:ext>
  </a:extLst>
</a:theme>
</file>

<file path=ppt/theme/theme4.xml><?xml version="1.0" encoding="utf-8"?>
<a:theme xmlns:a="http://schemas.openxmlformats.org/drawingml/2006/main" name="Office Theme">
  <a:themeElements>
    <a:clrScheme name="Symantec_Color_Theme_Black_v3">
      <a:dk1>
        <a:sysClr val="windowText" lastClr="000000"/>
      </a:dk1>
      <a:lt1>
        <a:sysClr val="window" lastClr="FFFFFF"/>
      </a:lt1>
      <a:dk2>
        <a:srgbClr val="000000"/>
      </a:dk2>
      <a:lt2>
        <a:srgbClr val="9A918C"/>
      </a:lt2>
      <a:accent1>
        <a:srgbClr val="5482AB"/>
      </a:accent1>
      <a:accent2>
        <a:srgbClr val="FDBB30"/>
      </a:accent2>
      <a:accent3>
        <a:srgbClr val="8E9300"/>
      </a:accent3>
      <a:accent4>
        <a:srgbClr val="E84920"/>
      </a:accent4>
      <a:accent5>
        <a:srgbClr val="7CA295"/>
      </a:accent5>
      <a:accent6>
        <a:srgbClr val="E98306"/>
      </a:accent6>
      <a:hlink>
        <a:srgbClr val="FDBB30"/>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Symantec_Color_Theme_Black_v3">
      <a:dk1>
        <a:sysClr val="windowText" lastClr="000000"/>
      </a:dk1>
      <a:lt1>
        <a:sysClr val="window" lastClr="FFFFFF"/>
      </a:lt1>
      <a:dk2>
        <a:srgbClr val="000000"/>
      </a:dk2>
      <a:lt2>
        <a:srgbClr val="9A918C"/>
      </a:lt2>
      <a:accent1>
        <a:srgbClr val="5482AB"/>
      </a:accent1>
      <a:accent2>
        <a:srgbClr val="FDBB30"/>
      </a:accent2>
      <a:accent3>
        <a:srgbClr val="8E9300"/>
      </a:accent3>
      <a:accent4>
        <a:srgbClr val="E84920"/>
      </a:accent4>
      <a:accent5>
        <a:srgbClr val="7CA295"/>
      </a:accent5>
      <a:accent6>
        <a:srgbClr val="E98306"/>
      </a:accent6>
      <a:hlink>
        <a:srgbClr val="FDBB30"/>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9B9917FF4EF148815DA2E3966501D1" ma:contentTypeVersion="0" ma:contentTypeDescription="Create a new document." ma:contentTypeScope="" ma:versionID="44625cb8f3939115d33cd7e5508336c5">
  <xsd:schema xmlns:xsd="http://www.w3.org/2001/XMLSchema" xmlns:xs="http://www.w3.org/2001/XMLSchema" xmlns:p="http://schemas.microsoft.com/office/2006/metadata/properties" targetNamespace="http://schemas.microsoft.com/office/2006/metadata/properties" ma:root="true" ma:fieldsID="27b4a4f76bea50102067bc7ec8c6d4d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0F28D7-FB2E-4CE1-88A7-8C2BAFDB41C3}"/>
</file>

<file path=customXml/itemProps2.xml><?xml version="1.0" encoding="utf-8"?>
<ds:datastoreItem xmlns:ds="http://schemas.openxmlformats.org/officeDocument/2006/customXml" ds:itemID="{0FC8B2EE-BB6B-47DE-A1A8-2E7021BD726F}"/>
</file>

<file path=customXml/itemProps3.xml><?xml version="1.0" encoding="utf-8"?>
<ds:datastoreItem xmlns:ds="http://schemas.openxmlformats.org/officeDocument/2006/customXml" ds:itemID="{D748762E-8979-45AD-B3E8-E077A4764AC1}"/>
</file>

<file path=docProps/app.xml><?xml version="1.0" encoding="utf-8"?>
<Properties xmlns="http://schemas.openxmlformats.org/officeDocument/2006/extended-properties" xmlns:vt="http://schemas.openxmlformats.org/officeDocument/2006/docPropsVTypes">
  <Template>PavilionWhite16x9.potx</Template>
  <TotalTime>0</TotalTime>
  <Words>2395</Words>
  <Application>Microsoft Office PowerPoint</Application>
  <PresentationFormat>On-screen Show (16:9)</PresentationFormat>
  <Paragraphs>345</Paragraphs>
  <Slides>25</Slides>
  <Notes>17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Arial</vt:lpstr>
      <vt:lpstr>Arial Black</vt:lpstr>
      <vt:lpstr>Bradley Hand ITC</vt:lpstr>
      <vt:lpstr>Calibri</vt:lpstr>
      <vt:lpstr>Lucida Grande</vt:lpstr>
      <vt:lpstr>Wingdings</vt:lpstr>
      <vt:lpstr>PavilionWhite16x9</vt:lpstr>
      <vt:lpstr>PavilionBlack16x9</vt:lpstr>
      <vt:lpstr>1_PavilionWhite16x9</vt:lpstr>
      <vt:lpstr>Pavilion Data Systems Product Introduction</vt:lpstr>
      <vt:lpstr>Company Overview</vt:lpstr>
      <vt:lpstr>The next step in Performance Storage (R)Evolution…</vt:lpstr>
      <vt:lpstr>Target Applications for Shared, Low Latency Block Storage</vt:lpstr>
      <vt:lpstr>NVMe Over Fabrics-based Enterprise Block Storage Array</vt:lpstr>
      <vt:lpstr>Pavilion Product Family</vt:lpstr>
      <vt:lpstr>Key Features</vt:lpstr>
      <vt:lpstr>System Overview</vt:lpstr>
      <vt:lpstr>Pay-as-You-Grow Linear Scalability</vt:lpstr>
      <vt:lpstr>Enterprise Management</vt:lpstr>
      <vt:lpstr>Pavilion: Next-Generation Storage</vt:lpstr>
      <vt:lpstr>PowerPoint Presentation</vt:lpstr>
      <vt:lpstr>NVMe Basics</vt:lpstr>
      <vt:lpstr>Frictionless Deployment</vt:lpstr>
      <vt:lpstr>High Speed Data Copies Increase Productivity</vt:lpstr>
      <vt:lpstr>Only NVMe Array with Symmetric Active-Active Controllers</vt:lpstr>
      <vt:lpstr>Only NVMe Array with Symmetric Active-Active Controllers</vt:lpstr>
      <vt:lpstr>Hardware Overview</vt:lpstr>
      <vt:lpstr>Pavilion Benefits for Applications</vt:lpstr>
      <vt:lpstr>Replace DAS in Scale Out Database Deployments</vt:lpstr>
      <vt:lpstr>Accelerate Splunk with Pavilion </vt:lpstr>
      <vt:lpstr>Pavilion Delivers A New Class of Storage</vt:lpstr>
      <vt:lpstr>SIEM  Requires Fast + Big Data</vt:lpstr>
      <vt:lpstr>Pavilion Lowers HyperScale DB CAPEX + OPEX by 72%</vt:lpstr>
      <vt:lpstr>Pavilion Lowers Delivery Cost of Traditional Databases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2013-02-08T16:24:09Z</dcterms:created>
  <dcterms:modified xsi:type="dcterms:W3CDTF">2017-03-27T23:07:54Z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0x0101005B9B9917FF4EF148815DA2E3966501D1</vt:lpwstr>
  </property>
</Properties>
</file>